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0ADCD-54D1-4C47-8185-845E3EBACAB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4F627-C7DD-4CE6-8B88-0AA8F40BA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29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light of increasing demand for testing yet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C5133-2504-4F2C-8905-E8079B443D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42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4EF3E-9C61-4908-B6D0-D41295EEB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86C36F-FDFD-4311-9ABD-64E5B15DD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D1B00-E1D9-4BDE-8703-B32C8E140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D81CA-218C-4734-8611-D43F23EEE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4622D-7575-471E-B7A8-0B49A9D0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4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3483A-AD0E-495D-8DBF-AE3324050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58463-A1B5-461B-BB86-7F9303B83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551B8-A963-4D9B-9C24-243400E4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C8DF4-076E-4233-933D-8D00D34F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244C3-293E-4B29-9822-B2643ABF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9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7FB655-3671-40C8-A56B-C7A63F7C3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B5272-2532-43B5-9C72-A6AEA9AFD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EB2EF-D9EE-4B1D-81BC-EE8A2A63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4A71-09A1-483F-8080-2C9184C3C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F94EB-271B-4C95-8292-DA207FF4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F1775-1F6E-4DCE-BFF5-32AB9B25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BB06A-ED7A-4320-8FAE-695CEE178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B3644-CDB9-4B89-9FDD-D6A6B92CA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6ABEC-4D43-4F87-B4F1-B607EBD5E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B6815-4105-451D-A1B3-0431E66FE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3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1DACE-14F9-4B46-B60A-D1BA886DC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E0A95-C180-4410-A65D-5AE81F2C0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C34D9-76D1-4F29-96BB-5B0ADE42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18C4B-4C72-44BE-9471-0F7A2FCA8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25268-4119-46C0-BF81-EEF33C20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89E4-2A50-4D31-AC73-826E25E1E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FB893-96F1-4CB4-AF80-E785FD49E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05AA1D-60F0-4ABB-87B2-9FB4CDB48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94C3E-5B3A-4493-BA5C-D4D7853D9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3C327-6386-442F-AC99-C52D62790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4EF80-E589-4D67-A06D-9ADAAF25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3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FF3D0-9F83-447D-8674-A6960CBAF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22BAD-606E-4539-B2AD-8C1E9D22F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2229B-6257-45BB-8462-C9692920F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329BBD-0414-4C16-A8F1-CDE62633D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DD11DF-A1DA-4EA7-8271-A7DA97CED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6C72CA-53E2-409D-B73F-B00610F5F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86BFD2-C040-4BE7-9750-2C0FF4140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61C77B-7CDE-4725-A634-2BE9D18E8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860D2-A9E3-4458-826D-CD16C2E16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75A94F-AA67-4736-8D74-21EC76F1A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B095B-DCEE-47A5-8190-7CAECBB51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CFC09-E3E0-4F2E-BE62-FC1F29BB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9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E4DFC5-B6EC-43D8-BEB2-6337729D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A90419-5208-40CA-8FFC-679AF6392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1E82F-279B-4E18-AFAE-C13DAE34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2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E688-0A64-42E2-9182-8ECE28F7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48876-AAFC-447C-ADBC-D4B2E6271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11951-9CC5-4000-8069-4B50C790A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A3F99-AF61-45B7-BFD8-ECE3F8AA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6885F-E3AE-4876-AC9F-FC71C4F2C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839B6-770F-4ED6-9110-D5DAEE2C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7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39B1-96F8-4048-B333-2E4731BB5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A6598E-CEEA-40F6-9A65-8F77F64B9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114D3B-B2E2-4C8E-AA15-3EDB87630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44F6B-2472-4B15-820E-E03EEC95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BD476-3BFA-4E96-9E23-EBD07123A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72020-CAE3-4F24-8943-6BDCD8B7F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63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05B4A-33A7-4A2C-AD59-F9A2F1708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A37F8-9120-4F01-83BF-E8C715A19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33F55-42EA-436D-B8CC-BABE432E8D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AE314-E5B0-49CB-BA00-21A8891CBFA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E4BD3-5E88-4AC9-82ED-9A39D8924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E3A21-14CB-49E9-8D96-A128AA9BD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5F976-468D-4A93-AE1E-F49AEBD14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378B1-4D53-4787-AE63-EB6B79E80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328" y="1414021"/>
            <a:ext cx="11117344" cy="1040140"/>
          </a:xfrm>
        </p:spPr>
        <p:txBody>
          <a:bodyPr/>
          <a:lstStyle/>
          <a:p>
            <a:r>
              <a:rPr lang="en-US" dirty="0"/>
              <a:t>Revised algorithm for COVID testing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907A1-F9AD-42FC-95C3-D7E4709009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8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F3AE-7170-4D0E-AB0B-E557C61AA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1"/>
            <a:ext cx="10515600" cy="787400"/>
          </a:xfrm>
        </p:spPr>
        <p:txBody>
          <a:bodyPr/>
          <a:lstStyle/>
          <a:p>
            <a:r>
              <a:rPr lang="en-US" dirty="0"/>
              <a:t>Clarification on the COVID testing algorithm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03343-CCBD-44E8-833F-E07BF7CCA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3450"/>
            <a:ext cx="3582971" cy="558047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Director general has released a memo guiding on the sequence of testing between RDTs and PCR testing </a:t>
            </a:r>
          </a:p>
          <a:p>
            <a:pPr>
              <a:spcAft>
                <a:spcPts val="1200"/>
              </a:spcAft>
            </a:pPr>
            <a:r>
              <a:rPr lang="en-US" dirty="0"/>
              <a:t>Only ABBOT PAN BIO and STANDARD Q test kits currently approved </a:t>
            </a:r>
          </a:p>
          <a:p>
            <a:pPr>
              <a:spcAft>
                <a:spcPts val="1200"/>
              </a:spcAft>
            </a:pPr>
            <a:r>
              <a:rPr lang="en-US" dirty="0"/>
              <a:t>All data should be reported through the RDS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AA612-A2F1-404F-AB49-11AF2E3B3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4093" y="933450"/>
            <a:ext cx="6806801" cy="58538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7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07083-FD69-476B-A293-20009F7A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93" y="-36607"/>
            <a:ext cx="11405414" cy="82457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COVID-19 testing algorithm at COVID treatment units (CTUs)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72C7755-E00E-4977-B723-6DBD1ED4C2B2}"/>
              </a:ext>
            </a:extLst>
          </p:cNvPr>
          <p:cNvSpPr/>
          <p:nvPr/>
        </p:nvSpPr>
        <p:spPr>
          <a:xfrm>
            <a:off x="3387210" y="1241391"/>
            <a:ext cx="2566219" cy="115037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SYMPTOMATIC PATIENT OR AUTOPSY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4CAD07BB-D077-45B8-A3B0-4CA720E2E282}"/>
              </a:ext>
            </a:extLst>
          </p:cNvPr>
          <p:cNvSpPr/>
          <p:nvPr/>
        </p:nvSpPr>
        <p:spPr>
          <a:xfrm>
            <a:off x="3873907" y="3062485"/>
            <a:ext cx="1592826" cy="1101212"/>
          </a:xfrm>
          <a:prstGeom prst="diamond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Ag. RDT TEST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A220F5-B198-4F9A-A942-7AD087D6B408}"/>
              </a:ext>
            </a:extLst>
          </p:cNvPr>
          <p:cNvCxnSpPr>
            <a:stCxn id="6" idx="1"/>
          </p:cNvCxnSpPr>
          <p:nvPr/>
        </p:nvCxnSpPr>
        <p:spPr>
          <a:xfrm flipH="1">
            <a:off x="3038165" y="3613091"/>
            <a:ext cx="835742" cy="13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567C891-DBA1-4D32-AC44-BFE503D24004}"/>
              </a:ext>
            </a:extLst>
          </p:cNvPr>
          <p:cNvCxnSpPr/>
          <p:nvPr/>
        </p:nvCxnSpPr>
        <p:spPr>
          <a:xfrm flipH="1">
            <a:off x="5466733" y="3622923"/>
            <a:ext cx="835742" cy="13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79AB608-96F5-418D-A0B2-DF6C25917D84}"/>
              </a:ext>
            </a:extLst>
          </p:cNvPr>
          <p:cNvSpPr/>
          <p:nvPr/>
        </p:nvSpPr>
        <p:spPr>
          <a:xfrm>
            <a:off x="1641987" y="3361703"/>
            <a:ext cx="1435507" cy="522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POSITIVE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415FB3-E98E-49BB-8FE1-D931F204AD34}"/>
              </a:ext>
            </a:extLst>
          </p:cNvPr>
          <p:cNvSpPr/>
          <p:nvPr/>
        </p:nvSpPr>
        <p:spPr>
          <a:xfrm>
            <a:off x="6302475" y="3361703"/>
            <a:ext cx="1435507" cy="5224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NEGATIVE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135803-0D13-4490-A8EF-114E550E9A63}"/>
              </a:ext>
            </a:extLst>
          </p:cNvPr>
          <p:cNvCxnSpPr>
            <a:cxnSpLocks/>
            <a:stCxn id="6" idx="0"/>
            <a:endCxn id="5" idx="4"/>
          </p:cNvCxnSpPr>
          <p:nvPr/>
        </p:nvCxnSpPr>
        <p:spPr>
          <a:xfrm flipV="1">
            <a:off x="4670320" y="2391765"/>
            <a:ext cx="0" cy="6707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B98DB2B-5DF1-44A1-B934-B457C062C696}"/>
              </a:ext>
            </a:extLst>
          </p:cNvPr>
          <p:cNvCxnSpPr>
            <a:cxnSpLocks/>
          </p:cNvCxnSpPr>
          <p:nvPr/>
        </p:nvCxnSpPr>
        <p:spPr>
          <a:xfrm flipV="1">
            <a:off x="7044806" y="3884143"/>
            <a:ext cx="0" cy="6707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>
            <a:extLst>
              <a:ext uri="{FF2B5EF4-FFF2-40B4-BE49-F238E27FC236}">
                <a16:creationId xmlns:a16="http://schemas.microsoft.com/office/drawing/2014/main" id="{B09D46BE-CF95-4455-975C-0163DB6CFB74}"/>
              </a:ext>
            </a:extLst>
          </p:cNvPr>
          <p:cNvSpPr/>
          <p:nvPr/>
        </p:nvSpPr>
        <p:spPr>
          <a:xfrm>
            <a:off x="6226276" y="4564695"/>
            <a:ext cx="1592826" cy="1101212"/>
          </a:xfrm>
          <a:prstGeom prst="diamond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PCR e.g. GXP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269B21-F556-422B-8746-08033FF98BE7}"/>
              </a:ext>
            </a:extLst>
          </p:cNvPr>
          <p:cNvCxnSpPr>
            <a:cxnSpLocks/>
            <a:endCxn id="17" idx="3"/>
          </p:cNvCxnSpPr>
          <p:nvPr/>
        </p:nvCxnSpPr>
        <p:spPr>
          <a:xfrm flipH="1" flipV="1">
            <a:off x="7819102" y="5115301"/>
            <a:ext cx="749710" cy="70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3CB9B74E-C020-4A8A-B893-154B6099E835}"/>
              </a:ext>
            </a:extLst>
          </p:cNvPr>
          <p:cNvSpPr/>
          <p:nvPr/>
        </p:nvSpPr>
        <p:spPr>
          <a:xfrm>
            <a:off x="8568812" y="4861126"/>
            <a:ext cx="1435507" cy="5224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NEGATIVE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FF60F2-33D6-4C3C-8CB2-5CACE5B3EB99}"/>
              </a:ext>
            </a:extLst>
          </p:cNvPr>
          <p:cNvCxnSpPr/>
          <p:nvPr/>
        </p:nvCxnSpPr>
        <p:spPr>
          <a:xfrm flipH="1">
            <a:off x="5402822" y="5132178"/>
            <a:ext cx="835742" cy="13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C04B2220-CE1D-487B-A9CD-653E3E29D281}"/>
              </a:ext>
            </a:extLst>
          </p:cNvPr>
          <p:cNvSpPr/>
          <p:nvPr/>
        </p:nvSpPr>
        <p:spPr>
          <a:xfrm>
            <a:off x="3986980" y="4890622"/>
            <a:ext cx="1435507" cy="522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POSITIVE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289B7A0-A577-4539-A5C7-5291972366BC}"/>
              </a:ext>
            </a:extLst>
          </p:cNvPr>
          <p:cNvCxnSpPr/>
          <p:nvPr/>
        </p:nvCxnSpPr>
        <p:spPr>
          <a:xfrm flipH="1">
            <a:off x="3151238" y="5150512"/>
            <a:ext cx="835742" cy="13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BA5CCF-6F07-4905-B25E-DAF879833C92}"/>
              </a:ext>
            </a:extLst>
          </p:cNvPr>
          <p:cNvCxnSpPr/>
          <p:nvPr/>
        </p:nvCxnSpPr>
        <p:spPr>
          <a:xfrm flipH="1">
            <a:off x="10004319" y="5142010"/>
            <a:ext cx="835742" cy="13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B53D9E7-A433-4FD0-AA64-1180A48A8F59}"/>
              </a:ext>
            </a:extLst>
          </p:cNvPr>
          <p:cNvCxnSpPr>
            <a:cxnSpLocks/>
          </p:cNvCxnSpPr>
          <p:nvPr/>
        </p:nvCxnSpPr>
        <p:spPr>
          <a:xfrm flipV="1">
            <a:off x="3131571" y="5117030"/>
            <a:ext cx="0" cy="513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039B30B-3DDA-4800-BA17-877C7156A727}"/>
              </a:ext>
            </a:extLst>
          </p:cNvPr>
          <p:cNvCxnSpPr>
            <a:cxnSpLocks/>
          </p:cNvCxnSpPr>
          <p:nvPr/>
        </p:nvCxnSpPr>
        <p:spPr>
          <a:xfrm flipV="1">
            <a:off x="10849891" y="5115301"/>
            <a:ext cx="0" cy="513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58A5D708-F8F8-485B-BBC6-CAA14D27AF1F}"/>
              </a:ext>
            </a:extLst>
          </p:cNvPr>
          <p:cNvSpPr/>
          <p:nvPr/>
        </p:nvSpPr>
        <p:spPr>
          <a:xfrm>
            <a:off x="10151801" y="5628302"/>
            <a:ext cx="1435507" cy="8232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MANAGE AS NEGATIVE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9DB1C03-9441-46DE-BDF0-E8238EC8ECF0}"/>
              </a:ext>
            </a:extLst>
          </p:cNvPr>
          <p:cNvSpPr/>
          <p:nvPr/>
        </p:nvSpPr>
        <p:spPr>
          <a:xfrm>
            <a:off x="2133602" y="5637207"/>
            <a:ext cx="1435507" cy="7926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MANAGE AS POSITIVE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00DFEF-0FEA-4096-8933-F52097063C0C}"/>
              </a:ext>
            </a:extLst>
          </p:cNvPr>
          <p:cNvCxnSpPr>
            <a:cxnSpLocks/>
          </p:cNvCxnSpPr>
          <p:nvPr/>
        </p:nvCxnSpPr>
        <p:spPr>
          <a:xfrm flipH="1">
            <a:off x="1160202" y="3611764"/>
            <a:ext cx="5014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94A3CB3-1857-4433-8FB9-D2322D3855EF}"/>
              </a:ext>
            </a:extLst>
          </p:cNvPr>
          <p:cNvCxnSpPr>
            <a:cxnSpLocks/>
          </p:cNvCxnSpPr>
          <p:nvPr/>
        </p:nvCxnSpPr>
        <p:spPr>
          <a:xfrm flipV="1">
            <a:off x="1179865" y="3593693"/>
            <a:ext cx="0" cy="513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FE069816-550F-4E91-B04C-CD95902080EF}"/>
              </a:ext>
            </a:extLst>
          </p:cNvPr>
          <p:cNvSpPr/>
          <p:nvPr/>
        </p:nvSpPr>
        <p:spPr>
          <a:xfrm>
            <a:off x="505136" y="4089289"/>
            <a:ext cx="1435507" cy="7926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MANAGE AS POSITIVE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B96CF65-380E-48BD-86B0-A4FA31198965}"/>
              </a:ext>
            </a:extLst>
          </p:cNvPr>
          <p:cNvSpPr/>
          <p:nvPr/>
        </p:nvSpPr>
        <p:spPr>
          <a:xfrm>
            <a:off x="8748080" y="739144"/>
            <a:ext cx="3382037" cy="38898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marL="342900" indent="-342900">
              <a:spcAft>
                <a:spcPts val="1200"/>
              </a:spcAft>
              <a:buFontTx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The goal of Genexpert PCR testing at CTUs is to enable them admit only confirmed patients &amp; thus decongest them. </a:t>
            </a:r>
          </a:p>
          <a:p>
            <a:pPr marL="342900" indent="-342900">
              <a:spcAft>
                <a:spcPts val="1200"/>
              </a:spcAft>
              <a:buFontTx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Only patients with symptoms are eligible for AG. RDT &amp; PCR testing (including GXP)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Ensure to keep aliquots of the positive samples for referral to do genomic sequencing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The PCR sample must be collected immediately after the RDT result.</a:t>
            </a:r>
          </a:p>
        </p:txBody>
      </p:sp>
    </p:spTree>
    <p:extLst>
      <p:ext uri="{BB962C8B-B14F-4D97-AF65-F5344CB8AC3E}">
        <p14:creationId xmlns:p14="http://schemas.microsoft.com/office/powerpoint/2010/main" val="28011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2FB69-9D08-4A02-B9A9-E0341B294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20" y="0"/>
            <a:ext cx="11347396" cy="89256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Revision of the lab investigation form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BA4B16-43D8-46CC-91E4-37E987140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23" y="1593657"/>
            <a:ext cx="12192000" cy="46322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6EF53E9-7162-44CB-A5E1-6479893BEA44}"/>
              </a:ext>
            </a:extLst>
          </p:cNvPr>
          <p:cNvSpPr txBox="1"/>
          <p:nvPr/>
        </p:nvSpPr>
        <p:spPr>
          <a:xfrm>
            <a:off x="3822970" y="1031132"/>
            <a:ext cx="611288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Yellow highlights show key changes made to request form</a:t>
            </a:r>
          </a:p>
        </p:txBody>
      </p:sp>
    </p:spTree>
    <p:extLst>
      <p:ext uri="{BB962C8B-B14F-4D97-AF65-F5344CB8AC3E}">
        <p14:creationId xmlns:p14="http://schemas.microsoft.com/office/powerpoint/2010/main" val="129184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E6F308D-79F2-4BB3-BA20-74DAA0B73C46}"/>
              </a:ext>
            </a:extLst>
          </p:cNvPr>
          <p:cNvSpPr txBox="1">
            <a:spLocks/>
          </p:cNvSpPr>
          <p:nvPr/>
        </p:nvSpPr>
        <p:spPr>
          <a:xfrm>
            <a:off x="254916" y="-34818"/>
            <a:ext cx="11682167" cy="647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Development of a paper based COVID lab register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12AE05-ECE4-43D5-9166-1EBC606D1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816" y="890801"/>
            <a:ext cx="7060557" cy="35823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B3A584-4EDB-4855-97E3-2B50106DB8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0"/>
          <a:stretch/>
        </p:blipFill>
        <p:spPr>
          <a:xfrm>
            <a:off x="489593" y="4629853"/>
            <a:ext cx="11032356" cy="195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28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8817530" cy="50703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Categories for prioritizing Testing for COVID-19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29126" y="595998"/>
          <a:ext cx="8688604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1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1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1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Priority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Priority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Priority 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Priority 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048">
                <a:tc>
                  <a:txBody>
                    <a:bodyPr/>
                    <a:lstStyle/>
                    <a:p>
                      <a:r>
                        <a:rPr lang="en-US" sz="2400" dirty="0"/>
                        <a:t>Immediately</a:t>
                      </a:r>
                      <a:endParaRPr lang="en-US" sz="2400" baseline="0" dirty="0"/>
                    </a:p>
                    <a:p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>
                          <a:solidFill>
                            <a:srgbClr val="0070C0"/>
                          </a:solidFill>
                        </a:rPr>
                        <a:t>TAT &lt;24 </a:t>
                      </a:r>
                      <a:r>
                        <a:rPr lang="en-US" sz="2400" b="1" baseline="0" dirty="0" err="1">
                          <a:solidFill>
                            <a:srgbClr val="0070C0"/>
                          </a:solidFill>
                        </a:rPr>
                        <a:t>Hrs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Urgently Test </a:t>
                      </a:r>
                    </a:p>
                    <a:p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TAT 24 – 36 </a:t>
                      </a:r>
                      <a:r>
                        <a:rPr lang="en-US" sz="2400" b="1" dirty="0" err="1">
                          <a:solidFill>
                            <a:srgbClr val="0070C0"/>
                          </a:solidFill>
                        </a:rPr>
                        <a:t>Hrs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Urgent </a:t>
                      </a:r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Testing TAT &lt;48Hrs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Priority Testing </a:t>
                      </a:r>
                    </a:p>
                    <a:p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TAT &lt;72Hrs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438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Admitted Cases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</a:rPr>
                        <a:t> in Care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Symptomatic</a:t>
                      </a:r>
                      <a:r>
                        <a:rPr lang="en-US" sz="2000" dirty="0"/>
                        <a:t> Alert or Contacts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Risk Based </a:t>
                      </a:r>
                      <a:r>
                        <a:rPr lang="en-US" sz="2000" dirty="0"/>
                        <a:t>Surveillance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Community Based testing </a:t>
                      </a:r>
                      <a:r>
                        <a:rPr lang="en-US" sz="2000" dirty="0"/>
                        <a:t>for low risk symptomatic persons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7089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Symptomatic HCWs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algn="l" defTabSz="914400" rtl="0" eaLnBrk="1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Quarantine if symptomatic</a:t>
                      </a:r>
                    </a:p>
                    <a:p>
                      <a:pPr marL="0" lvl="1" algn="l" defTabSz="914400" rtl="0" eaLnBrk="1" latinLnBrk="0" hangingPunct="1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Targeted surveillance that informs interventions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VVIP, Travelers, Truck Drivers – Cost recovery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Surveillance testing </a:t>
                      </a:r>
                      <a:r>
                        <a:rPr lang="en-US" sz="2000" dirty="0"/>
                        <a:t>of asymptomatic</a:t>
                      </a:r>
                      <a:r>
                        <a:rPr lang="en-US" sz="2000" baseline="0" dirty="0"/>
                        <a:t> persons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0884">
                <a:tc>
                  <a:txBody>
                    <a:bodyPr/>
                    <a:lstStyle/>
                    <a:p>
                      <a:r>
                        <a:rPr lang="en-US" sz="2000" dirty="0"/>
                        <a:t>Symptomatic Alert or Contacts in Congregate settings ( Police Cells/PRISONS)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Symptomatic Alert or Contacts aged</a:t>
                      </a:r>
                      <a:r>
                        <a:rPr lang="en-US" sz="2000" baseline="0" dirty="0"/>
                        <a:t> &gt;65 Years of age with co-morbidities.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Asymptomatic Frontline </a:t>
                      </a:r>
                      <a:r>
                        <a:rPr lang="en-US" sz="2000" dirty="0"/>
                        <a:t>HCWs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Asymptomatic Contacts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51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294</Words>
  <Application>Microsoft Office PowerPoint</Application>
  <PresentationFormat>Widescreen</PresentationFormat>
  <Paragraphs>52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Revised algorithm for COVID testing </vt:lpstr>
      <vt:lpstr>Clarification on the COVID testing algorithm  </vt:lpstr>
      <vt:lpstr>COVID-19 testing algorithm at COVID treatment units (CTUs)</vt:lpstr>
      <vt:lpstr>Revision of the lab investigation form</vt:lpstr>
      <vt:lpstr>PowerPoint Presentation</vt:lpstr>
      <vt:lpstr>Categories for prioritizing Testing for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Revised algorithm for COVID testing </dc:title>
  <dc:creator>Ntale, Jonathan (CDC/DDPHSIS/CGH/DGHT)</dc:creator>
  <cp:lastModifiedBy>Ntale, Jonathan (CDC/DDPHSIS/CGH/DGHT)</cp:lastModifiedBy>
  <cp:revision>1</cp:revision>
  <dcterms:created xsi:type="dcterms:W3CDTF">2021-06-15T08:43:01Z</dcterms:created>
  <dcterms:modified xsi:type="dcterms:W3CDTF">2021-06-15T08:45:04Z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2021-06-15T08:44:59Z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037708ca-13e8-49f9-afd2-b5ec33f5428c</vt:lpwstr>
  </property>
  <property fmtid="{D5CDD505-2E9C-101B-9397-08002B2CF9AE}" pid="8" name="MSIP_Label_8af03ff0-41c5-4c41-b55e-fabb8fae94be_ContentBits">
    <vt:lpwstr>0</vt:lpwstr>
  </property>
</Properties>
</file>