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2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90" y="2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5D1DD2-546D-4CDC-91BB-B7C8F51CFFB1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EAC63-C431-44D6-A7F5-54BFDC0D1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922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EAC63-C431-44D6-A7F5-54BFDC0D196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95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1169670"/>
          </a:xfrm>
          <a:custGeom>
            <a:avLst/>
            <a:gdLst/>
            <a:ahLst/>
            <a:cxnLst/>
            <a:rect l="l" t="t" r="r" b="b"/>
            <a:pathLst>
              <a:path w="12192000" h="1169670">
                <a:moveTo>
                  <a:pt x="0" y="0"/>
                </a:moveTo>
                <a:lnTo>
                  <a:pt x="12192000" y="0"/>
                </a:lnTo>
                <a:lnTo>
                  <a:pt x="12192000" y="1169435"/>
                </a:lnTo>
                <a:lnTo>
                  <a:pt x="0" y="1169435"/>
                </a:lnTo>
                <a:lnTo>
                  <a:pt x="0" y="0"/>
                </a:lnTo>
                <a:close/>
              </a:path>
            </a:pathLst>
          </a:custGeom>
          <a:solidFill>
            <a:srgbClr val="1E7F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021287"/>
            <a:ext cx="12192000" cy="635"/>
          </a:xfrm>
          <a:custGeom>
            <a:avLst/>
            <a:gdLst/>
            <a:ahLst/>
            <a:cxnLst/>
            <a:rect l="l" t="t" r="r" b="b"/>
            <a:pathLst>
              <a:path w="12192000" h="635">
                <a:moveTo>
                  <a:pt x="0" y="0"/>
                </a:moveTo>
                <a:lnTo>
                  <a:pt x="12192000" y="9"/>
                </a:lnTo>
              </a:path>
            </a:pathLst>
          </a:custGeom>
          <a:ln w="25400">
            <a:solidFill>
              <a:srgbClr val="4A7E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609600" y="6096000"/>
            <a:ext cx="2285532" cy="6995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959576" y="1939035"/>
            <a:ext cx="6272847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0070C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1E7FB8"/>
                </a:solidFill>
                <a:latin typeface="Leelawadee"/>
                <a:cs typeface="Leelawadee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85" dirty="0"/>
              <a:t>EMERGENCIES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1E7FB8"/>
                </a:solidFill>
                <a:latin typeface="Corbel"/>
                <a:cs typeface="Corbel"/>
              </a:defRPr>
            </a:lvl1pPr>
          </a:lstStyle>
          <a:p>
            <a:pPr marL="12700">
              <a:lnSpc>
                <a:spcPts val="1140"/>
              </a:lnSpc>
            </a:pPr>
            <a:r>
              <a:rPr spc="-80" dirty="0"/>
              <a:t>p</a:t>
            </a:r>
            <a:r>
              <a:rPr spc="-90" dirty="0"/>
              <a:t>r</a:t>
            </a:r>
            <a:r>
              <a:rPr spc="-80" dirty="0"/>
              <a:t>og</a:t>
            </a:r>
            <a:r>
              <a:rPr spc="-90" dirty="0"/>
              <a:t>r</a:t>
            </a:r>
            <a:r>
              <a:rPr spc="-85" dirty="0"/>
              <a:t>a</a:t>
            </a:r>
            <a:r>
              <a:rPr spc="-80" dirty="0"/>
              <a:t>mm</a:t>
            </a:r>
            <a:r>
              <a:rPr dirty="0"/>
              <a:t>e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1E7FB8"/>
                </a:solidFill>
                <a:latin typeface="Leelawadee"/>
                <a:cs typeface="Leelawadee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85" dirty="0"/>
              <a:t>EMERGENCIES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1E7FB8"/>
                </a:solidFill>
                <a:latin typeface="Corbel"/>
                <a:cs typeface="Corbel"/>
              </a:defRPr>
            </a:lvl1pPr>
          </a:lstStyle>
          <a:p>
            <a:pPr marL="12700">
              <a:lnSpc>
                <a:spcPts val="1140"/>
              </a:lnSpc>
            </a:pPr>
            <a:r>
              <a:rPr spc="-80" dirty="0"/>
              <a:t>p</a:t>
            </a:r>
            <a:r>
              <a:rPr spc="-90" dirty="0"/>
              <a:t>r</a:t>
            </a:r>
            <a:r>
              <a:rPr spc="-80" dirty="0"/>
              <a:t>og</a:t>
            </a:r>
            <a:r>
              <a:rPr spc="-90" dirty="0"/>
              <a:t>r</a:t>
            </a:r>
            <a:r>
              <a:rPr spc="-85" dirty="0"/>
              <a:t>a</a:t>
            </a:r>
            <a:r>
              <a:rPr spc="-80" dirty="0"/>
              <a:t>mm</a:t>
            </a:r>
            <a:r>
              <a:rPr dirty="0"/>
              <a:t>e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1E7FB8"/>
                </a:solidFill>
                <a:latin typeface="Leelawadee"/>
                <a:cs typeface="Leelawadee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85" dirty="0"/>
              <a:t>EMERGENCIES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1E7FB8"/>
                </a:solidFill>
                <a:latin typeface="Corbel"/>
                <a:cs typeface="Corbel"/>
              </a:defRPr>
            </a:lvl1pPr>
          </a:lstStyle>
          <a:p>
            <a:pPr marL="12700">
              <a:lnSpc>
                <a:spcPts val="1140"/>
              </a:lnSpc>
            </a:pPr>
            <a:r>
              <a:rPr spc="-80" dirty="0"/>
              <a:t>p</a:t>
            </a:r>
            <a:r>
              <a:rPr spc="-90" dirty="0"/>
              <a:t>r</a:t>
            </a:r>
            <a:r>
              <a:rPr spc="-80" dirty="0"/>
              <a:t>og</a:t>
            </a:r>
            <a:r>
              <a:rPr spc="-90" dirty="0"/>
              <a:t>r</a:t>
            </a:r>
            <a:r>
              <a:rPr spc="-85" dirty="0"/>
              <a:t>a</a:t>
            </a:r>
            <a:r>
              <a:rPr spc="-80" dirty="0"/>
              <a:t>mm</a:t>
            </a:r>
            <a:r>
              <a:rPr dirty="0"/>
              <a:t>e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1E7FB8"/>
                </a:solidFill>
                <a:latin typeface="Leelawadee"/>
                <a:cs typeface="Leelawadee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85" dirty="0"/>
              <a:t>EMERGENCIES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1E7FB8"/>
                </a:solidFill>
                <a:latin typeface="Corbel"/>
                <a:cs typeface="Corbel"/>
              </a:defRPr>
            </a:lvl1pPr>
          </a:lstStyle>
          <a:p>
            <a:pPr marL="12700">
              <a:lnSpc>
                <a:spcPts val="1140"/>
              </a:lnSpc>
            </a:pPr>
            <a:r>
              <a:rPr spc="-80" dirty="0"/>
              <a:t>p</a:t>
            </a:r>
            <a:r>
              <a:rPr spc="-90" dirty="0"/>
              <a:t>r</a:t>
            </a:r>
            <a:r>
              <a:rPr spc="-80" dirty="0"/>
              <a:t>og</a:t>
            </a:r>
            <a:r>
              <a:rPr spc="-90" dirty="0"/>
              <a:t>r</a:t>
            </a:r>
            <a:r>
              <a:rPr spc="-85" dirty="0"/>
              <a:t>a</a:t>
            </a:r>
            <a:r>
              <a:rPr spc="-80" dirty="0"/>
              <a:t>mm</a:t>
            </a:r>
            <a:r>
              <a:rPr dirty="0"/>
              <a:t>e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1E7FB8"/>
                </a:solidFill>
                <a:latin typeface="Leelawadee"/>
                <a:cs typeface="Leelawadee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85" dirty="0"/>
              <a:t>EMERGENCIES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1E7FB8"/>
                </a:solidFill>
                <a:latin typeface="Corbel"/>
                <a:cs typeface="Corbel"/>
              </a:defRPr>
            </a:lvl1pPr>
          </a:lstStyle>
          <a:p>
            <a:pPr marL="12700">
              <a:lnSpc>
                <a:spcPts val="1140"/>
              </a:lnSpc>
            </a:pPr>
            <a:r>
              <a:rPr spc="-80" dirty="0"/>
              <a:t>p</a:t>
            </a:r>
            <a:r>
              <a:rPr spc="-90" dirty="0"/>
              <a:t>r</a:t>
            </a:r>
            <a:r>
              <a:rPr spc="-80" dirty="0"/>
              <a:t>og</a:t>
            </a:r>
            <a:r>
              <a:rPr spc="-90" dirty="0"/>
              <a:t>r</a:t>
            </a:r>
            <a:r>
              <a:rPr spc="-85" dirty="0"/>
              <a:t>a</a:t>
            </a:r>
            <a:r>
              <a:rPr spc="-80" dirty="0"/>
              <a:t>mm</a:t>
            </a:r>
            <a:r>
              <a:rPr dirty="0"/>
              <a:t>e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1169670"/>
          </a:xfrm>
          <a:custGeom>
            <a:avLst/>
            <a:gdLst/>
            <a:ahLst/>
            <a:cxnLst/>
            <a:rect l="l" t="t" r="r" b="b"/>
            <a:pathLst>
              <a:path w="12192000" h="1169670">
                <a:moveTo>
                  <a:pt x="0" y="0"/>
                </a:moveTo>
                <a:lnTo>
                  <a:pt x="12192000" y="0"/>
                </a:lnTo>
                <a:lnTo>
                  <a:pt x="12192000" y="1169435"/>
                </a:lnTo>
                <a:lnTo>
                  <a:pt x="0" y="1169435"/>
                </a:lnTo>
                <a:lnTo>
                  <a:pt x="0" y="0"/>
                </a:lnTo>
                <a:close/>
              </a:path>
            </a:pathLst>
          </a:custGeom>
          <a:solidFill>
            <a:srgbClr val="1E7F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9907" y="389635"/>
            <a:ext cx="11192184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22168" y="1159764"/>
            <a:ext cx="11347663" cy="4768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9144943" y="6269982"/>
            <a:ext cx="1603375" cy="3295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1E7FB8"/>
                </a:solidFill>
                <a:latin typeface="Leelawadee"/>
                <a:cs typeface="Leelawadee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85" dirty="0"/>
              <a:t>EMERGENCIES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436161" y="6515859"/>
            <a:ext cx="630554" cy="165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rgbClr val="1E7FB8"/>
                </a:solidFill>
                <a:latin typeface="Corbel"/>
                <a:cs typeface="Corbel"/>
              </a:defRPr>
            </a:lvl1pPr>
          </a:lstStyle>
          <a:p>
            <a:pPr marL="12700">
              <a:lnSpc>
                <a:spcPts val="1140"/>
              </a:lnSpc>
            </a:pPr>
            <a:r>
              <a:rPr spc="-80" dirty="0"/>
              <a:t>p</a:t>
            </a:r>
            <a:r>
              <a:rPr spc="-90" dirty="0"/>
              <a:t>r</a:t>
            </a:r>
            <a:r>
              <a:rPr spc="-80" dirty="0"/>
              <a:t>og</a:t>
            </a:r>
            <a:r>
              <a:rPr spc="-90" dirty="0"/>
              <a:t>r</a:t>
            </a:r>
            <a:r>
              <a:rPr spc="-85" dirty="0"/>
              <a:t>a</a:t>
            </a:r>
            <a:r>
              <a:rPr spc="-80" dirty="0"/>
              <a:t>mm</a:t>
            </a:r>
            <a:r>
              <a:rPr dirty="0"/>
              <a:t>e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ho.int/emergencies/diseases/novel-coronavirus-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ho.int/emergencies/diseases/novel-coronavirus-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228600" y="111305"/>
            <a:ext cx="11811000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>
              <a:spcBef>
                <a:spcPts val="100"/>
              </a:spcBef>
            </a:pPr>
            <a:r>
              <a:rPr lang="en-US" sz="3200" spc="-5" dirty="0" smtClean="0">
                <a:solidFill>
                  <a:schemeClr val="bg1"/>
                </a:solidFill>
              </a:rPr>
              <a:t>Overview of the Novel Corona Virus Disease (COVID-19</a:t>
            </a:r>
            <a:r>
              <a:rPr lang="en-US" dirty="0"/>
              <a:t/>
            </a:r>
            <a:br>
              <a:rPr lang="en-US" dirty="0"/>
            </a:br>
            <a:endParaRPr spc="-5" dirty="0"/>
          </a:p>
        </p:txBody>
      </p:sp>
      <p:sp>
        <p:nvSpPr>
          <p:cNvPr id="5" name="object 5"/>
          <p:cNvSpPr txBox="1"/>
          <p:nvPr/>
        </p:nvSpPr>
        <p:spPr>
          <a:xfrm>
            <a:off x="9164154" y="6202215"/>
            <a:ext cx="48196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z="1000" spc="-5" dirty="0">
                <a:solidFill>
                  <a:srgbClr val="1E7FB8"/>
                </a:solidFill>
                <a:latin typeface="Corbel"/>
                <a:cs typeface="Corbel"/>
              </a:rPr>
              <a:t>HE</a:t>
            </a:r>
            <a:r>
              <a:rPr sz="1000" dirty="0">
                <a:solidFill>
                  <a:srgbClr val="1E7FB8"/>
                </a:solidFill>
                <a:latin typeface="Corbel"/>
                <a:cs typeface="Corbel"/>
              </a:rPr>
              <a:t>A</a:t>
            </a:r>
            <a:r>
              <a:rPr sz="1000" spc="5" dirty="0">
                <a:solidFill>
                  <a:srgbClr val="1E7FB8"/>
                </a:solidFill>
                <a:latin typeface="Corbel"/>
                <a:cs typeface="Corbel"/>
              </a:rPr>
              <a:t>L</a:t>
            </a:r>
            <a:r>
              <a:rPr sz="1000" spc="-10" dirty="0">
                <a:solidFill>
                  <a:srgbClr val="1E7FB8"/>
                </a:solidFill>
                <a:latin typeface="Corbel"/>
                <a:cs typeface="Corbel"/>
              </a:rPr>
              <a:t>T</a:t>
            </a:r>
            <a:r>
              <a:rPr sz="1000" dirty="0">
                <a:solidFill>
                  <a:srgbClr val="1E7FB8"/>
                </a:solidFill>
                <a:latin typeface="Corbel"/>
                <a:cs typeface="Corbel"/>
              </a:rPr>
              <a:t>H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85" dirty="0"/>
              <a:t>EMERGENCIES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40"/>
              </a:lnSpc>
            </a:pPr>
            <a:r>
              <a:rPr spc="-80" dirty="0"/>
              <a:t>p</a:t>
            </a:r>
            <a:r>
              <a:rPr spc="-90" dirty="0"/>
              <a:t>r</a:t>
            </a:r>
            <a:r>
              <a:rPr spc="-80" dirty="0"/>
              <a:t>og</a:t>
            </a:r>
            <a:r>
              <a:rPr spc="-90" dirty="0"/>
              <a:t>r</a:t>
            </a:r>
            <a:r>
              <a:rPr spc="-85" dirty="0"/>
              <a:t>a</a:t>
            </a:r>
            <a:r>
              <a:rPr spc="-80" dirty="0"/>
              <a:t>mm</a:t>
            </a:r>
            <a:r>
              <a:rPr dirty="0"/>
              <a:t>e</a:t>
            </a:r>
          </a:p>
        </p:txBody>
      </p:sp>
      <p:sp>
        <p:nvSpPr>
          <p:cNvPr id="8" name="Rectangle 7"/>
          <p:cNvSpPr/>
          <p:nvPr/>
        </p:nvSpPr>
        <p:spPr>
          <a:xfrm>
            <a:off x="3601941" y="4947107"/>
            <a:ext cx="47717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chemeClr val="tx2"/>
                </a:solidFill>
              </a:rPr>
              <a:t>Developed with input from MOH, WHO,CDC,IDI </a:t>
            </a:r>
          </a:p>
        </p:txBody>
      </p:sp>
      <p:sp>
        <p:nvSpPr>
          <p:cNvPr id="10" name="Rectangle 9"/>
          <p:cNvSpPr/>
          <p:nvPr/>
        </p:nvSpPr>
        <p:spPr>
          <a:xfrm>
            <a:off x="3200400" y="2895600"/>
            <a:ext cx="51578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 smtClean="0">
                <a:solidFill>
                  <a:schemeClr val="tx2"/>
                </a:solidFill>
              </a:rPr>
              <a:t>Introductory Module: 1</a:t>
            </a:r>
            <a:endParaRPr lang="en-GB" sz="4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907" y="228600"/>
            <a:ext cx="11192184" cy="553998"/>
          </a:xfrm>
        </p:spPr>
        <p:txBody>
          <a:bodyPr/>
          <a:lstStyle/>
          <a:p>
            <a:r>
              <a:rPr lang="en-US" spc="-5" dirty="0" smtClean="0">
                <a:latin typeface="Tahoma"/>
                <a:cs typeface="Tahoma"/>
              </a:rPr>
              <a:t>CORVID-19 </a:t>
            </a:r>
            <a:r>
              <a:rPr lang="en-US" dirty="0">
                <a:latin typeface="Tahoma"/>
                <a:cs typeface="Tahoma"/>
              </a:rPr>
              <a:t>- </a:t>
            </a:r>
            <a:r>
              <a:rPr lang="en-US" spc="-5" dirty="0">
                <a:latin typeface="Tahoma"/>
                <a:cs typeface="Tahoma"/>
              </a:rPr>
              <a:t>CLINICAL</a:t>
            </a:r>
            <a:r>
              <a:rPr lang="en-US" spc="-75" dirty="0">
                <a:latin typeface="Tahoma"/>
                <a:cs typeface="Tahoma"/>
              </a:rPr>
              <a:t> </a:t>
            </a:r>
            <a:r>
              <a:rPr lang="en-US" spc="-10" dirty="0">
                <a:latin typeface="Tahoma"/>
                <a:cs typeface="Tahoma"/>
              </a:rPr>
              <a:t>FEATURES</a:t>
            </a: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3"/>
          </p:nvPr>
        </p:nvPicPr>
        <p:blipFill>
          <a:blip r:embed="rId3"/>
          <a:stretch>
            <a:fillRect/>
          </a:stretch>
        </p:blipFill>
        <p:spPr>
          <a:xfrm>
            <a:off x="5791201" y="1577975"/>
            <a:ext cx="5486399" cy="5116671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1676400"/>
            <a:ext cx="5410200" cy="49248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965" marR="5080" indent="-342900" algn="just">
              <a:lnSpc>
                <a:spcPct val="101299"/>
              </a:lnSpc>
              <a:spcBef>
                <a:spcPts val="50"/>
              </a:spcBef>
              <a:buChar char="•"/>
              <a:tabLst>
                <a:tab pos="355600" algn="l"/>
              </a:tabLst>
            </a:pPr>
            <a:r>
              <a:rPr lang="en-US" spc="-5" dirty="0">
                <a:solidFill>
                  <a:srgbClr val="0070C0"/>
                </a:solidFill>
                <a:latin typeface="Arial"/>
                <a:cs typeface="Arial"/>
              </a:rPr>
              <a:t>Incubation period may be 5.2 days; patients may be  infectious during this</a:t>
            </a:r>
            <a:r>
              <a:rPr lang="en-US" spc="-1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spc="-5" dirty="0">
                <a:solidFill>
                  <a:srgbClr val="0070C0"/>
                </a:solidFill>
                <a:latin typeface="Arial"/>
                <a:cs typeface="Arial"/>
              </a:rPr>
              <a:t>time</a:t>
            </a:r>
            <a:endParaRPr lang="en-US" dirty="0">
              <a:latin typeface="Arial"/>
              <a:cs typeface="Arial"/>
            </a:endParaRPr>
          </a:p>
          <a:p>
            <a:pPr marL="12065" marR="26034" algn="just">
              <a:lnSpc>
                <a:spcPct val="100299"/>
              </a:lnSpc>
              <a:spcBef>
                <a:spcPts val="660"/>
              </a:spcBef>
              <a:tabLst>
                <a:tab pos="355600" algn="l"/>
              </a:tabLst>
            </a:pPr>
            <a:r>
              <a:rPr lang="en-US" b="1" spc="-5" dirty="0">
                <a:solidFill>
                  <a:srgbClr val="0070C0"/>
                </a:solidFill>
                <a:latin typeface="Arial"/>
                <a:cs typeface="Arial"/>
              </a:rPr>
              <a:t>Symptoms at onset*: </a:t>
            </a:r>
            <a:endParaRPr lang="en-US" b="1" spc="-5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354965" marR="26034" indent="-342900" algn="just">
              <a:lnSpc>
                <a:spcPct val="100299"/>
              </a:lnSpc>
              <a:spcBef>
                <a:spcPts val="660"/>
              </a:spcBef>
              <a:buChar char="•"/>
              <a:tabLst>
                <a:tab pos="355600" algn="l"/>
              </a:tabLst>
            </a:pPr>
            <a:r>
              <a:rPr lang="en-US" spc="-5" dirty="0" smtClean="0">
                <a:solidFill>
                  <a:srgbClr val="0070C0"/>
                </a:solidFill>
                <a:latin typeface="Arial"/>
                <a:cs typeface="Arial"/>
              </a:rPr>
              <a:t>fever </a:t>
            </a:r>
            <a:r>
              <a:rPr lang="en-US" spc="-5" dirty="0">
                <a:solidFill>
                  <a:srgbClr val="0070C0"/>
                </a:solidFill>
                <a:latin typeface="Arial"/>
                <a:cs typeface="Arial"/>
              </a:rPr>
              <a:t>(98%), </a:t>
            </a:r>
            <a:endParaRPr lang="en-US" spc="-5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354965" marR="26034" indent="-342900" algn="just">
              <a:lnSpc>
                <a:spcPct val="100299"/>
              </a:lnSpc>
              <a:spcBef>
                <a:spcPts val="660"/>
              </a:spcBef>
              <a:buChar char="•"/>
              <a:tabLst>
                <a:tab pos="355600" algn="l"/>
              </a:tabLst>
            </a:pPr>
            <a:r>
              <a:rPr lang="en-US" spc="-5" dirty="0" smtClean="0">
                <a:solidFill>
                  <a:srgbClr val="0070C0"/>
                </a:solidFill>
                <a:latin typeface="Arial"/>
                <a:cs typeface="Arial"/>
              </a:rPr>
              <a:t>dry </a:t>
            </a:r>
            <a:r>
              <a:rPr lang="en-US" spc="-5" dirty="0">
                <a:solidFill>
                  <a:srgbClr val="0070C0"/>
                </a:solidFill>
                <a:latin typeface="Arial"/>
                <a:cs typeface="Arial"/>
              </a:rPr>
              <a:t>cough (76%),  </a:t>
            </a:r>
            <a:endParaRPr lang="en-US" spc="-5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354965" marR="26034" indent="-342900" algn="just">
              <a:lnSpc>
                <a:spcPct val="100299"/>
              </a:lnSpc>
              <a:spcBef>
                <a:spcPts val="660"/>
              </a:spcBef>
              <a:buChar char="•"/>
              <a:tabLst>
                <a:tab pos="355600" algn="l"/>
              </a:tabLst>
            </a:pPr>
            <a:r>
              <a:rPr lang="en-US" spc="-5" dirty="0" smtClean="0">
                <a:solidFill>
                  <a:srgbClr val="0070C0"/>
                </a:solidFill>
                <a:latin typeface="Arial"/>
                <a:cs typeface="Arial"/>
              </a:rPr>
              <a:t>fatigue </a:t>
            </a:r>
            <a:r>
              <a:rPr lang="en-US" dirty="0">
                <a:solidFill>
                  <a:srgbClr val="0070C0"/>
                </a:solidFill>
                <a:latin typeface="Arial"/>
                <a:cs typeface="Arial"/>
              </a:rPr>
              <a:t>&amp; </a:t>
            </a:r>
            <a:r>
              <a:rPr lang="en-US" spc="-5" dirty="0">
                <a:solidFill>
                  <a:srgbClr val="0070C0"/>
                </a:solidFill>
                <a:latin typeface="Arial"/>
                <a:cs typeface="Arial"/>
              </a:rPr>
              <a:t>myalgia (44%), </a:t>
            </a:r>
            <a:endParaRPr lang="en-US" spc="-5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354965" marR="26034" indent="-342900" algn="just">
              <a:lnSpc>
                <a:spcPct val="100299"/>
              </a:lnSpc>
              <a:spcBef>
                <a:spcPts val="660"/>
              </a:spcBef>
              <a:buChar char="•"/>
              <a:tabLst>
                <a:tab pos="355600" algn="l"/>
              </a:tabLst>
            </a:pPr>
            <a:r>
              <a:rPr lang="en-US" spc="-5" dirty="0" smtClean="0">
                <a:solidFill>
                  <a:srgbClr val="0070C0"/>
                </a:solidFill>
                <a:latin typeface="Arial"/>
                <a:cs typeface="Arial"/>
              </a:rPr>
              <a:t>sputum </a:t>
            </a:r>
            <a:r>
              <a:rPr lang="en-US" spc="-5" dirty="0">
                <a:solidFill>
                  <a:srgbClr val="0070C0"/>
                </a:solidFill>
                <a:latin typeface="Arial"/>
                <a:cs typeface="Arial"/>
              </a:rPr>
              <a:t>production (28%),  </a:t>
            </a:r>
            <a:endParaRPr lang="en-US" spc="-5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354965" marR="26034" indent="-342900" algn="just">
              <a:lnSpc>
                <a:spcPct val="100299"/>
              </a:lnSpc>
              <a:spcBef>
                <a:spcPts val="660"/>
              </a:spcBef>
              <a:buChar char="•"/>
              <a:tabLst>
                <a:tab pos="355600" algn="l"/>
              </a:tabLst>
            </a:pPr>
            <a:r>
              <a:rPr lang="en-US" spc="-5" dirty="0" smtClean="0">
                <a:solidFill>
                  <a:srgbClr val="0070C0"/>
                </a:solidFill>
                <a:latin typeface="Arial"/>
                <a:cs typeface="Arial"/>
              </a:rPr>
              <a:t>headache </a:t>
            </a:r>
            <a:r>
              <a:rPr lang="en-US" spc="-5" dirty="0">
                <a:solidFill>
                  <a:srgbClr val="0070C0"/>
                </a:solidFill>
                <a:latin typeface="Arial"/>
                <a:cs typeface="Arial"/>
              </a:rPr>
              <a:t>(8%), </a:t>
            </a:r>
            <a:endParaRPr lang="en-US" spc="-5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354965" marR="26034" indent="-342900" algn="just">
              <a:lnSpc>
                <a:spcPct val="100299"/>
              </a:lnSpc>
              <a:spcBef>
                <a:spcPts val="660"/>
              </a:spcBef>
              <a:buChar char="•"/>
              <a:tabLst>
                <a:tab pos="355600" algn="l"/>
              </a:tabLst>
            </a:pPr>
            <a:r>
              <a:rPr lang="en-US" spc="-5" dirty="0" err="1" smtClean="0">
                <a:solidFill>
                  <a:srgbClr val="0070C0"/>
                </a:solidFill>
                <a:latin typeface="Arial"/>
                <a:cs typeface="Arial"/>
              </a:rPr>
              <a:t>haemoptysis</a:t>
            </a:r>
            <a:r>
              <a:rPr lang="en-US" spc="-5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spc="-5" dirty="0">
                <a:solidFill>
                  <a:srgbClr val="0070C0"/>
                </a:solidFill>
                <a:latin typeface="Arial"/>
                <a:cs typeface="Arial"/>
              </a:rPr>
              <a:t>(5%), </a:t>
            </a:r>
            <a:endParaRPr lang="en-US" spc="-5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354965" marR="26034" indent="-342900" algn="just">
              <a:lnSpc>
                <a:spcPct val="100299"/>
              </a:lnSpc>
              <a:spcBef>
                <a:spcPts val="660"/>
              </a:spcBef>
              <a:buChar char="•"/>
              <a:tabLst>
                <a:tab pos="355600" algn="l"/>
              </a:tabLst>
            </a:pPr>
            <a:r>
              <a:rPr lang="en-US" spc="-5" dirty="0" err="1" smtClean="0">
                <a:solidFill>
                  <a:srgbClr val="0070C0"/>
                </a:solidFill>
                <a:latin typeface="Arial"/>
                <a:cs typeface="Arial"/>
              </a:rPr>
              <a:t>diarrhoea</a:t>
            </a:r>
            <a:r>
              <a:rPr lang="en-US" spc="-40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spc="-5" dirty="0">
                <a:solidFill>
                  <a:srgbClr val="0070C0"/>
                </a:solidFill>
                <a:latin typeface="Arial"/>
                <a:cs typeface="Arial"/>
              </a:rPr>
              <a:t>(3%)</a:t>
            </a:r>
            <a:endParaRPr lang="en-US" dirty="0">
              <a:latin typeface="Arial"/>
              <a:cs typeface="Arial"/>
            </a:endParaRPr>
          </a:p>
          <a:p>
            <a:pPr marL="355600" indent="-342900" algn="just">
              <a:lnSpc>
                <a:spcPct val="100000"/>
              </a:lnSpc>
              <a:spcBef>
                <a:spcPts val="645"/>
              </a:spcBef>
              <a:buChar char="•"/>
              <a:tabLst>
                <a:tab pos="355600" algn="l"/>
              </a:tabLst>
            </a:pPr>
            <a:r>
              <a:rPr lang="en-US" spc="-5" dirty="0">
                <a:solidFill>
                  <a:srgbClr val="0070C0"/>
                </a:solidFill>
                <a:latin typeface="Arial"/>
                <a:cs typeface="Arial"/>
              </a:rPr>
              <a:t>Subsequent symptoms</a:t>
            </a:r>
            <a:r>
              <a:rPr lang="en-US" spc="-5" dirty="0" smtClean="0">
                <a:solidFill>
                  <a:srgbClr val="0070C0"/>
                </a:solidFill>
                <a:latin typeface="Arial"/>
                <a:cs typeface="Arial"/>
              </a:rPr>
              <a:t>:</a:t>
            </a:r>
          </a:p>
          <a:p>
            <a:pPr marL="355600" indent="-342900" algn="just">
              <a:lnSpc>
                <a:spcPct val="100000"/>
              </a:lnSpc>
              <a:spcBef>
                <a:spcPts val="645"/>
              </a:spcBef>
              <a:buChar char="•"/>
              <a:tabLst>
                <a:tab pos="355600" algn="l"/>
              </a:tabLst>
            </a:pPr>
            <a:r>
              <a:rPr lang="en-US" spc="-5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spc="-5" dirty="0" err="1">
                <a:solidFill>
                  <a:srgbClr val="0070C0"/>
                </a:solidFill>
                <a:latin typeface="Arial"/>
                <a:cs typeface="Arial"/>
              </a:rPr>
              <a:t>dyspnoea</a:t>
            </a:r>
            <a:r>
              <a:rPr lang="en-US" spc="-2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spc="-5" dirty="0">
                <a:solidFill>
                  <a:srgbClr val="0070C0"/>
                </a:solidFill>
                <a:latin typeface="Arial"/>
                <a:cs typeface="Arial"/>
              </a:rPr>
              <a:t>(25</a:t>
            </a:r>
            <a:r>
              <a:rPr lang="en-US" spc="-5" dirty="0" smtClean="0">
                <a:solidFill>
                  <a:srgbClr val="0070C0"/>
                </a:solidFill>
                <a:latin typeface="Arial"/>
                <a:cs typeface="Arial"/>
              </a:rPr>
              <a:t>%)</a:t>
            </a:r>
          </a:p>
          <a:p>
            <a:pPr marL="12700" algn="just">
              <a:spcBef>
                <a:spcPts val="645"/>
              </a:spcBef>
              <a:tabLst>
                <a:tab pos="355600" algn="l"/>
              </a:tabLst>
            </a:pPr>
            <a:r>
              <a:rPr lang="en-US" sz="1200" spc="-5" dirty="0" err="1">
                <a:latin typeface="Arial"/>
                <a:cs typeface="Arial"/>
              </a:rPr>
              <a:t>Qun</a:t>
            </a:r>
            <a:r>
              <a:rPr lang="en-US" sz="1200" spc="-5" dirty="0">
                <a:latin typeface="Arial"/>
                <a:cs typeface="Arial"/>
              </a:rPr>
              <a:t> Li, </a:t>
            </a:r>
            <a:r>
              <a:rPr lang="en-US" sz="1200" spc="-5" dirty="0" err="1">
                <a:latin typeface="Arial"/>
                <a:cs typeface="Arial"/>
              </a:rPr>
              <a:t>M.Med</a:t>
            </a:r>
            <a:r>
              <a:rPr lang="en-US" sz="1200" spc="-5" dirty="0">
                <a:latin typeface="Arial"/>
                <a:cs typeface="Arial"/>
              </a:rPr>
              <a:t>., </a:t>
            </a:r>
            <a:r>
              <a:rPr lang="en-US" sz="1200" spc="-10" dirty="0" err="1">
                <a:latin typeface="Arial"/>
                <a:cs typeface="Arial"/>
              </a:rPr>
              <a:t>Xuhua</a:t>
            </a:r>
            <a:r>
              <a:rPr lang="en-US" sz="1200" spc="-10" dirty="0">
                <a:latin typeface="Arial"/>
                <a:cs typeface="Arial"/>
              </a:rPr>
              <a:t> Guan, </a:t>
            </a:r>
            <a:r>
              <a:rPr lang="en-US" sz="1200" spc="-5" dirty="0">
                <a:latin typeface="Arial"/>
                <a:cs typeface="Arial"/>
              </a:rPr>
              <a:t>Ph.D., </a:t>
            </a:r>
            <a:r>
              <a:rPr lang="en-US" sz="1200" spc="-10" dirty="0" err="1">
                <a:latin typeface="Arial"/>
                <a:cs typeface="Arial"/>
              </a:rPr>
              <a:t>Peng</a:t>
            </a:r>
            <a:r>
              <a:rPr lang="en-US" sz="1200" spc="-10" dirty="0">
                <a:latin typeface="Arial"/>
                <a:cs typeface="Arial"/>
              </a:rPr>
              <a:t> </a:t>
            </a:r>
            <a:r>
              <a:rPr lang="en-US" sz="1200" spc="-5" dirty="0">
                <a:latin typeface="Arial"/>
                <a:cs typeface="Arial"/>
              </a:rPr>
              <a:t>Wu, Ph.D., </a:t>
            </a:r>
            <a:r>
              <a:rPr lang="en-US" sz="1200" spc="-5" dirty="0" err="1">
                <a:latin typeface="Arial"/>
                <a:cs typeface="Arial"/>
              </a:rPr>
              <a:t>Xiaoye</a:t>
            </a:r>
            <a:r>
              <a:rPr lang="en-US" sz="1200" spc="-5" dirty="0">
                <a:latin typeface="Arial"/>
                <a:cs typeface="Arial"/>
              </a:rPr>
              <a:t> Wang, M.P.H., </a:t>
            </a:r>
            <a:r>
              <a:rPr lang="en-US" sz="1200" spc="-10" dirty="0">
                <a:latin typeface="Arial"/>
                <a:cs typeface="Arial"/>
              </a:rPr>
              <a:t>Lei Zhou, </a:t>
            </a:r>
            <a:r>
              <a:rPr lang="en-US" sz="1200" spc="-5" dirty="0" err="1">
                <a:latin typeface="Arial"/>
                <a:cs typeface="Arial"/>
              </a:rPr>
              <a:t>M.Med</a:t>
            </a:r>
            <a:r>
              <a:rPr lang="en-US" sz="1200" spc="-5" dirty="0">
                <a:latin typeface="Arial"/>
                <a:cs typeface="Arial"/>
              </a:rPr>
              <a:t>., et al.  Early Transmission Dynamics </a:t>
            </a:r>
            <a:r>
              <a:rPr lang="en-US" sz="1200" dirty="0">
                <a:latin typeface="Arial"/>
                <a:cs typeface="Arial"/>
              </a:rPr>
              <a:t>in </a:t>
            </a:r>
            <a:r>
              <a:rPr lang="en-US" sz="1200" spc="-10" dirty="0">
                <a:latin typeface="Arial"/>
                <a:cs typeface="Arial"/>
              </a:rPr>
              <a:t>Wuhan, </a:t>
            </a:r>
            <a:r>
              <a:rPr lang="en-US" sz="1200" spc="-5" dirty="0">
                <a:latin typeface="Arial"/>
                <a:cs typeface="Arial"/>
              </a:rPr>
              <a:t>China, of Novel </a:t>
            </a:r>
            <a:r>
              <a:rPr lang="en-US" sz="1200" spc="-10" dirty="0">
                <a:latin typeface="Arial"/>
                <a:cs typeface="Arial"/>
              </a:rPr>
              <a:t>Coronavirus–Infected Pneumonia. </a:t>
            </a:r>
            <a:r>
              <a:rPr lang="en-US"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DOI: </a:t>
            </a:r>
            <a:r>
              <a:rPr lang="en-US" sz="1200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lang="en-US" sz="1200" u="sng" spc="-10" dirty="0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10.1056/NEJMoa2001316</a:t>
            </a:r>
            <a:endParaRPr lang="en-US" sz="1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5678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021287"/>
            <a:ext cx="12192000" cy="635"/>
          </a:xfrm>
          <a:custGeom>
            <a:avLst/>
            <a:gdLst/>
            <a:ahLst/>
            <a:cxnLst/>
            <a:rect l="l" t="t" r="r" b="b"/>
            <a:pathLst>
              <a:path w="12192000" h="635">
                <a:moveTo>
                  <a:pt x="0" y="0"/>
                </a:moveTo>
                <a:lnTo>
                  <a:pt x="12192000" y="9"/>
                </a:lnTo>
              </a:path>
            </a:pathLst>
          </a:custGeom>
          <a:ln w="25400">
            <a:solidFill>
              <a:srgbClr val="4A7E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6096000"/>
            <a:ext cx="2285532" cy="6995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99907" y="331723"/>
            <a:ext cx="8186893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5" dirty="0" smtClean="0">
                <a:latin typeface="Tahoma"/>
                <a:cs typeface="Tahoma"/>
              </a:rPr>
              <a:t>  COVID-19</a:t>
            </a:r>
            <a:r>
              <a:rPr spc="-90" dirty="0" smtClean="0">
                <a:latin typeface="Tahoma"/>
                <a:cs typeface="Tahoma"/>
              </a:rPr>
              <a:t> </a:t>
            </a:r>
            <a:r>
              <a:rPr spc="-5" dirty="0">
                <a:latin typeface="Tahoma"/>
                <a:cs typeface="Tahoma"/>
              </a:rPr>
              <a:t>COMORBIDITIES*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164154" y="6202215"/>
            <a:ext cx="48196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z="1000" spc="-5" dirty="0">
                <a:solidFill>
                  <a:srgbClr val="1E7FB8"/>
                </a:solidFill>
                <a:latin typeface="Corbel"/>
                <a:cs typeface="Corbel"/>
              </a:rPr>
              <a:t>HE</a:t>
            </a:r>
            <a:r>
              <a:rPr sz="1000" dirty="0">
                <a:solidFill>
                  <a:srgbClr val="1E7FB8"/>
                </a:solidFill>
                <a:latin typeface="Corbel"/>
                <a:cs typeface="Corbel"/>
              </a:rPr>
              <a:t>A</a:t>
            </a:r>
            <a:r>
              <a:rPr sz="1000" spc="5" dirty="0">
                <a:solidFill>
                  <a:srgbClr val="1E7FB8"/>
                </a:solidFill>
                <a:latin typeface="Corbel"/>
                <a:cs typeface="Corbel"/>
              </a:rPr>
              <a:t>L</a:t>
            </a:r>
            <a:r>
              <a:rPr sz="1000" spc="-10" dirty="0">
                <a:solidFill>
                  <a:srgbClr val="1E7FB8"/>
                </a:solidFill>
                <a:latin typeface="Corbel"/>
                <a:cs typeface="Corbel"/>
              </a:rPr>
              <a:t>T</a:t>
            </a:r>
            <a:r>
              <a:rPr sz="1000" dirty="0">
                <a:solidFill>
                  <a:srgbClr val="1E7FB8"/>
                </a:solidFill>
                <a:latin typeface="Corbel"/>
                <a:cs typeface="Corbel"/>
              </a:rPr>
              <a:t>H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85" dirty="0"/>
              <a:t>EMERGENCIES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40"/>
              </a:lnSpc>
            </a:pPr>
            <a:r>
              <a:rPr spc="-80" dirty="0"/>
              <a:t>p</a:t>
            </a:r>
            <a:r>
              <a:rPr spc="-90" dirty="0"/>
              <a:t>r</a:t>
            </a:r>
            <a:r>
              <a:rPr spc="-80" dirty="0"/>
              <a:t>og</a:t>
            </a:r>
            <a:r>
              <a:rPr spc="-90" dirty="0"/>
              <a:t>r</a:t>
            </a:r>
            <a:r>
              <a:rPr spc="-85" dirty="0"/>
              <a:t>a</a:t>
            </a:r>
            <a:r>
              <a:rPr spc="-80" dirty="0"/>
              <a:t>mm</a:t>
            </a:r>
            <a:r>
              <a:rPr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74696" y="1528572"/>
            <a:ext cx="5511800" cy="3494404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Any co-morbidity:</a:t>
            </a:r>
            <a:r>
              <a:rPr sz="3200" spc="-2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32%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Diabetes</a:t>
            </a:r>
            <a:r>
              <a:rPr sz="3200" spc="-1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20%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Hypertension</a:t>
            </a:r>
            <a:r>
              <a:rPr sz="3200" spc="-1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15%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5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Cardiovascular disease</a:t>
            </a:r>
            <a:r>
              <a:rPr sz="3200" spc="-5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15%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COPD 2%, malignancy</a:t>
            </a:r>
            <a:r>
              <a:rPr sz="3200" spc="-3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2%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5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Chronic liver disease</a:t>
            </a:r>
            <a:r>
              <a:rPr sz="3200" spc="-3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(2%)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61468" y="5506211"/>
            <a:ext cx="864235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solidFill>
                  <a:srgbClr val="000060"/>
                </a:solidFill>
                <a:latin typeface="Arial"/>
                <a:cs typeface="Arial"/>
              </a:rPr>
              <a:t>*</a:t>
            </a:r>
            <a:r>
              <a:rPr sz="2000" spc="-5" dirty="0">
                <a:solidFill>
                  <a:srgbClr val="0070C0"/>
                </a:solidFill>
                <a:latin typeface="Arial"/>
                <a:cs typeface="Arial"/>
              </a:rPr>
              <a:t>from </a:t>
            </a:r>
            <a:r>
              <a:rPr sz="2000" dirty="0">
                <a:solidFill>
                  <a:srgbClr val="0070C0"/>
                </a:solidFill>
                <a:latin typeface="Arial"/>
                <a:cs typeface="Arial"/>
              </a:rPr>
              <a:t>initial </a:t>
            </a:r>
            <a:r>
              <a:rPr sz="2000" spc="-5" dirty="0">
                <a:solidFill>
                  <a:srgbClr val="0070C0"/>
                </a:solidFill>
                <a:latin typeface="Arial"/>
                <a:cs typeface="Arial"/>
              </a:rPr>
              <a:t>group </a:t>
            </a:r>
            <a:r>
              <a:rPr sz="2000" dirty="0">
                <a:solidFill>
                  <a:srgbClr val="0070C0"/>
                </a:solidFill>
                <a:latin typeface="Arial"/>
                <a:cs typeface="Arial"/>
              </a:rPr>
              <a:t>in </a:t>
            </a:r>
            <a:r>
              <a:rPr sz="2000" spc="-5" dirty="0">
                <a:solidFill>
                  <a:srgbClr val="0070C0"/>
                </a:solidFill>
                <a:latin typeface="Arial"/>
                <a:cs typeface="Arial"/>
              </a:rPr>
              <a:t>Wuhan:</a:t>
            </a:r>
            <a:r>
              <a:rPr sz="2000" spc="3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0070C0"/>
                </a:solidFill>
                <a:latin typeface="Arial"/>
                <a:cs typeface="Arial"/>
              </a:rPr>
              <a:t>https://doi.org/10.1016/S0140-6736(20)30183-5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021287"/>
            <a:ext cx="12192000" cy="635"/>
          </a:xfrm>
          <a:custGeom>
            <a:avLst/>
            <a:gdLst/>
            <a:ahLst/>
            <a:cxnLst/>
            <a:rect l="l" t="t" r="r" b="b"/>
            <a:pathLst>
              <a:path w="12192000" h="635">
                <a:moveTo>
                  <a:pt x="0" y="0"/>
                </a:moveTo>
                <a:lnTo>
                  <a:pt x="12192000" y="9"/>
                </a:lnTo>
              </a:path>
            </a:pathLst>
          </a:custGeom>
          <a:ln w="25400">
            <a:solidFill>
              <a:srgbClr val="4A7E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6096000"/>
            <a:ext cx="2285532" cy="6995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99907" y="331723"/>
            <a:ext cx="778573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 smtClean="0">
                <a:latin typeface="Tahoma"/>
                <a:cs typeface="Tahoma"/>
              </a:rPr>
              <a:t>C</a:t>
            </a:r>
            <a:r>
              <a:rPr lang="en-US" spc="-5" dirty="0" smtClean="0">
                <a:latin typeface="Tahoma"/>
                <a:cs typeface="Tahoma"/>
              </a:rPr>
              <a:t>O</a:t>
            </a:r>
            <a:r>
              <a:rPr spc="-5" dirty="0" smtClean="0">
                <a:latin typeface="Tahoma"/>
                <a:cs typeface="Tahoma"/>
              </a:rPr>
              <a:t>V</a:t>
            </a:r>
            <a:r>
              <a:rPr lang="en-US" spc="-5" dirty="0" smtClean="0">
                <a:latin typeface="Tahoma"/>
                <a:cs typeface="Tahoma"/>
              </a:rPr>
              <a:t>ID-19</a:t>
            </a:r>
            <a:r>
              <a:rPr spc="-5" dirty="0" smtClean="0">
                <a:latin typeface="Tahoma"/>
                <a:cs typeface="Tahoma"/>
              </a:rPr>
              <a:t> </a:t>
            </a:r>
            <a:r>
              <a:rPr dirty="0">
                <a:latin typeface="Tahoma"/>
                <a:cs typeface="Tahoma"/>
              </a:rPr>
              <a:t>- </a:t>
            </a:r>
            <a:r>
              <a:rPr spc="-5" dirty="0">
                <a:latin typeface="Tahoma"/>
                <a:cs typeface="Tahoma"/>
              </a:rPr>
              <a:t>CLINICAL</a:t>
            </a:r>
            <a:r>
              <a:rPr spc="-75" dirty="0">
                <a:latin typeface="Tahoma"/>
                <a:cs typeface="Tahoma"/>
              </a:rPr>
              <a:t> </a:t>
            </a:r>
            <a:r>
              <a:rPr spc="-10" dirty="0">
                <a:latin typeface="Tahoma"/>
                <a:cs typeface="Tahoma"/>
              </a:rPr>
              <a:t>FEATURES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164154" y="6202215"/>
            <a:ext cx="48196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z="1000" spc="-5" dirty="0">
                <a:solidFill>
                  <a:srgbClr val="1E7FB8"/>
                </a:solidFill>
                <a:latin typeface="Corbel"/>
                <a:cs typeface="Corbel"/>
              </a:rPr>
              <a:t>HE</a:t>
            </a:r>
            <a:r>
              <a:rPr sz="1000" dirty="0">
                <a:solidFill>
                  <a:srgbClr val="1E7FB8"/>
                </a:solidFill>
                <a:latin typeface="Corbel"/>
                <a:cs typeface="Corbel"/>
              </a:rPr>
              <a:t>A</a:t>
            </a:r>
            <a:r>
              <a:rPr sz="1000" spc="5" dirty="0">
                <a:solidFill>
                  <a:srgbClr val="1E7FB8"/>
                </a:solidFill>
                <a:latin typeface="Corbel"/>
                <a:cs typeface="Corbel"/>
              </a:rPr>
              <a:t>L</a:t>
            </a:r>
            <a:r>
              <a:rPr sz="1000" spc="-10" dirty="0">
                <a:solidFill>
                  <a:srgbClr val="1E7FB8"/>
                </a:solidFill>
                <a:latin typeface="Corbel"/>
                <a:cs typeface="Corbel"/>
              </a:rPr>
              <a:t>T</a:t>
            </a:r>
            <a:r>
              <a:rPr sz="1000" dirty="0">
                <a:solidFill>
                  <a:srgbClr val="1E7FB8"/>
                </a:solidFill>
                <a:latin typeface="Corbel"/>
                <a:cs typeface="Corbel"/>
              </a:rPr>
              <a:t>H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85" dirty="0"/>
              <a:t>EMERGENCIES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40"/>
              </a:lnSpc>
            </a:pPr>
            <a:r>
              <a:rPr spc="-80" dirty="0"/>
              <a:t>p</a:t>
            </a:r>
            <a:r>
              <a:rPr spc="-90" dirty="0"/>
              <a:t>r</a:t>
            </a:r>
            <a:r>
              <a:rPr spc="-80" dirty="0"/>
              <a:t>og</a:t>
            </a:r>
            <a:r>
              <a:rPr spc="-90" dirty="0"/>
              <a:t>r</a:t>
            </a:r>
            <a:r>
              <a:rPr spc="-85" dirty="0"/>
              <a:t>a</a:t>
            </a:r>
            <a:r>
              <a:rPr spc="-80" dirty="0"/>
              <a:t>mm</a:t>
            </a:r>
            <a:r>
              <a:rPr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47696" y="1754124"/>
            <a:ext cx="9658985" cy="3128645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354965" marR="5080" indent="-342900" algn="just">
              <a:lnSpc>
                <a:spcPct val="101299"/>
              </a:lnSpc>
              <a:spcBef>
                <a:spcPts val="50"/>
              </a:spcBef>
              <a:buChar char="•"/>
              <a:tabLst>
                <a:tab pos="355600" algn="l"/>
              </a:tabLst>
            </a:pP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Incubation period may be 5.2 days; patients may be  infectious during this</a:t>
            </a:r>
            <a:r>
              <a:rPr sz="3200" spc="-1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time</a:t>
            </a:r>
            <a:endParaRPr sz="3200" dirty="0">
              <a:latin typeface="Arial"/>
              <a:cs typeface="Arial"/>
            </a:endParaRPr>
          </a:p>
          <a:p>
            <a:pPr marL="354965" marR="26034" indent="-342900" algn="just">
              <a:lnSpc>
                <a:spcPct val="100299"/>
              </a:lnSpc>
              <a:spcBef>
                <a:spcPts val="660"/>
              </a:spcBef>
              <a:buChar char="•"/>
              <a:tabLst>
                <a:tab pos="355600" algn="l"/>
              </a:tabLst>
            </a:pP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Symptoms at onset*: fever (98%), dry cough (76%),  fatigue </a:t>
            </a:r>
            <a:r>
              <a:rPr sz="3200" dirty="0">
                <a:solidFill>
                  <a:srgbClr val="0070C0"/>
                </a:solidFill>
                <a:latin typeface="Arial"/>
                <a:cs typeface="Arial"/>
              </a:rPr>
              <a:t>&amp; </a:t>
            </a: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myalgia (44%), sputum production (28%),  headache (8%), haemoptysis (5%), diarrhoea</a:t>
            </a:r>
            <a:r>
              <a:rPr sz="3200" spc="-4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(3%)</a:t>
            </a:r>
            <a:endParaRPr sz="3200" dirty="0">
              <a:latin typeface="Arial"/>
              <a:cs typeface="Arial"/>
            </a:endParaRPr>
          </a:p>
          <a:p>
            <a:pPr marL="355600" indent="-342900" algn="just">
              <a:lnSpc>
                <a:spcPct val="100000"/>
              </a:lnSpc>
              <a:spcBef>
                <a:spcPts val="645"/>
              </a:spcBef>
              <a:buChar char="•"/>
              <a:tabLst>
                <a:tab pos="355600" algn="l"/>
              </a:tabLst>
            </a:pP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Subsequent symptoms: dyspnoea</a:t>
            </a:r>
            <a:r>
              <a:rPr sz="3200" spc="-2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(25%)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65515" y="5625084"/>
            <a:ext cx="864235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solidFill>
                  <a:srgbClr val="0070C0"/>
                </a:solidFill>
                <a:latin typeface="Arial"/>
                <a:cs typeface="Arial"/>
              </a:rPr>
              <a:t>*</a:t>
            </a:r>
            <a:r>
              <a:rPr sz="2000" spc="-5" dirty="0">
                <a:solidFill>
                  <a:srgbClr val="0070C0"/>
                </a:solidFill>
                <a:latin typeface="Arial"/>
                <a:cs typeface="Arial"/>
              </a:rPr>
              <a:t>from </a:t>
            </a:r>
            <a:r>
              <a:rPr sz="2000" dirty="0">
                <a:solidFill>
                  <a:srgbClr val="0070C0"/>
                </a:solidFill>
                <a:latin typeface="Arial"/>
                <a:cs typeface="Arial"/>
              </a:rPr>
              <a:t>initial </a:t>
            </a:r>
            <a:r>
              <a:rPr sz="2000" spc="-5" dirty="0">
                <a:solidFill>
                  <a:srgbClr val="0070C0"/>
                </a:solidFill>
                <a:latin typeface="Arial"/>
                <a:cs typeface="Arial"/>
              </a:rPr>
              <a:t>group </a:t>
            </a:r>
            <a:r>
              <a:rPr sz="2000" dirty="0">
                <a:solidFill>
                  <a:srgbClr val="0070C0"/>
                </a:solidFill>
                <a:latin typeface="Arial"/>
                <a:cs typeface="Arial"/>
              </a:rPr>
              <a:t>in </a:t>
            </a:r>
            <a:r>
              <a:rPr sz="2000" spc="-5" dirty="0">
                <a:solidFill>
                  <a:srgbClr val="0070C0"/>
                </a:solidFill>
                <a:latin typeface="Arial"/>
                <a:cs typeface="Arial"/>
              </a:rPr>
              <a:t>Wuhan:</a:t>
            </a:r>
            <a:r>
              <a:rPr sz="2000" spc="3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0070C0"/>
                </a:solidFill>
                <a:latin typeface="Arial"/>
                <a:cs typeface="Arial"/>
              </a:rPr>
              <a:t>https://doi.org/10.1016/S0140-6736(20)30183-5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021287"/>
            <a:ext cx="12192000" cy="635"/>
          </a:xfrm>
          <a:custGeom>
            <a:avLst/>
            <a:gdLst/>
            <a:ahLst/>
            <a:cxnLst/>
            <a:rect l="l" t="t" r="r" b="b"/>
            <a:pathLst>
              <a:path w="12192000" h="635">
                <a:moveTo>
                  <a:pt x="0" y="0"/>
                </a:moveTo>
                <a:lnTo>
                  <a:pt x="12192000" y="9"/>
                </a:lnTo>
              </a:path>
            </a:pathLst>
          </a:custGeom>
          <a:ln w="25400">
            <a:solidFill>
              <a:srgbClr val="4A7E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6096000"/>
            <a:ext cx="2285532" cy="6995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99907" y="331723"/>
            <a:ext cx="742378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5" dirty="0" smtClean="0">
                <a:latin typeface="Tahoma"/>
                <a:cs typeface="Tahoma"/>
              </a:rPr>
              <a:t>COVID-</a:t>
            </a:r>
            <a:r>
              <a:rPr spc="-5" dirty="0" smtClean="0">
                <a:latin typeface="Tahoma"/>
                <a:cs typeface="Tahoma"/>
              </a:rPr>
              <a:t>19</a:t>
            </a:r>
            <a:r>
              <a:rPr dirty="0" smtClean="0">
                <a:latin typeface="Tahoma"/>
                <a:cs typeface="Tahoma"/>
              </a:rPr>
              <a:t>-</a:t>
            </a:r>
            <a:r>
              <a:rPr spc="-105" dirty="0" smtClean="0">
                <a:latin typeface="Tahoma"/>
                <a:cs typeface="Tahoma"/>
              </a:rPr>
              <a:t> </a:t>
            </a:r>
            <a:r>
              <a:rPr spc="-5" dirty="0">
                <a:latin typeface="Tahoma"/>
                <a:cs typeface="Tahoma"/>
              </a:rPr>
              <a:t>INVESTIGATIONS*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164154" y="6202215"/>
            <a:ext cx="48196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z="1000" spc="-5" dirty="0">
                <a:solidFill>
                  <a:srgbClr val="1E7FB8"/>
                </a:solidFill>
                <a:latin typeface="Corbel"/>
                <a:cs typeface="Corbel"/>
              </a:rPr>
              <a:t>HE</a:t>
            </a:r>
            <a:r>
              <a:rPr sz="1000" dirty="0">
                <a:solidFill>
                  <a:srgbClr val="1E7FB8"/>
                </a:solidFill>
                <a:latin typeface="Corbel"/>
                <a:cs typeface="Corbel"/>
              </a:rPr>
              <a:t>A</a:t>
            </a:r>
            <a:r>
              <a:rPr sz="1000" spc="5" dirty="0">
                <a:solidFill>
                  <a:srgbClr val="1E7FB8"/>
                </a:solidFill>
                <a:latin typeface="Corbel"/>
                <a:cs typeface="Corbel"/>
              </a:rPr>
              <a:t>L</a:t>
            </a:r>
            <a:r>
              <a:rPr sz="1000" spc="-10" dirty="0">
                <a:solidFill>
                  <a:srgbClr val="1E7FB8"/>
                </a:solidFill>
                <a:latin typeface="Corbel"/>
                <a:cs typeface="Corbel"/>
              </a:rPr>
              <a:t>T</a:t>
            </a:r>
            <a:r>
              <a:rPr sz="1000" dirty="0">
                <a:solidFill>
                  <a:srgbClr val="1E7FB8"/>
                </a:solidFill>
                <a:latin typeface="Corbel"/>
                <a:cs typeface="Corbel"/>
              </a:rPr>
              <a:t>H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85" dirty="0"/>
              <a:t>EMERGENCIES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40"/>
              </a:lnSpc>
            </a:pPr>
            <a:r>
              <a:rPr spc="-80" dirty="0"/>
              <a:t>p</a:t>
            </a:r>
            <a:r>
              <a:rPr spc="-90" dirty="0"/>
              <a:t>r</a:t>
            </a:r>
            <a:r>
              <a:rPr spc="-80" dirty="0"/>
              <a:t>og</a:t>
            </a:r>
            <a:r>
              <a:rPr spc="-90" dirty="0"/>
              <a:t>r</a:t>
            </a:r>
            <a:r>
              <a:rPr spc="-85" dirty="0"/>
              <a:t>a</a:t>
            </a:r>
            <a:r>
              <a:rPr spc="-80" dirty="0"/>
              <a:t>mm</a:t>
            </a:r>
            <a:r>
              <a:rPr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60396" y="1909572"/>
            <a:ext cx="9747885" cy="383857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3200" b="1" spc="-5" dirty="0">
                <a:solidFill>
                  <a:srgbClr val="0070C0"/>
                </a:solidFill>
                <a:latin typeface="Arial"/>
                <a:cs typeface="Arial"/>
              </a:rPr>
              <a:t>INVESTIGATIONS*:</a:t>
            </a:r>
            <a:endParaRPr sz="3200">
              <a:latin typeface="Arial"/>
              <a:cs typeface="Arial"/>
            </a:endParaRPr>
          </a:p>
          <a:p>
            <a:pPr marL="354965" marR="1128395" indent="-342900" algn="just">
              <a:lnSpc>
                <a:spcPts val="3790"/>
              </a:lnSpc>
              <a:spcBef>
                <a:spcPts val="935"/>
              </a:spcBef>
              <a:buChar char="•"/>
              <a:tabLst>
                <a:tab pos="355600" algn="l"/>
              </a:tabLst>
            </a:pP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Blood: leucopenia (25%), lymphopenia (63%),  elevated </a:t>
            </a:r>
            <a:r>
              <a:rPr sz="3200" dirty="0">
                <a:solidFill>
                  <a:srgbClr val="0070C0"/>
                </a:solidFill>
                <a:latin typeface="Arial"/>
                <a:cs typeface="Arial"/>
              </a:rPr>
              <a:t>AST</a:t>
            </a:r>
            <a:r>
              <a:rPr sz="3200" spc="-2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(37%)</a:t>
            </a:r>
            <a:endParaRPr sz="3200">
              <a:latin typeface="Arial"/>
              <a:cs typeface="Arial"/>
            </a:endParaRPr>
          </a:p>
          <a:p>
            <a:pPr marL="354965" marR="587375" indent="-342900" algn="just">
              <a:lnSpc>
                <a:spcPct val="100299"/>
              </a:lnSpc>
              <a:spcBef>
                <a:spcPts val="545"/>
              </a:spcBef>
              <a:buChar char="•"/>
              <a:tabLst>
                <a:tab pos="355600" algn="l"/>
              </a:tabLst>
            </a:pP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Radiology </a:t>
            </a:r>
            <a:r>
              <a:rPr sz="3200" dirty="0">
                <a:solidFill>
                  <a:srgbClr val="0070C0"/>
                </a:solidFill>
                <a:latin typeface="Arial"/>
                <a:cs typeface="Arial"/>
              </a:rPr>
              <a:t>- CT </a:t>
            </a: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chest abnormalities </a:t>
            </a:r>
            <a:r>
              <a:rPr sz="3200" dirty="0">
                <a:solidFill>
                  <a:srgbClr val="0070C0"/>
                </a:solidFill>
                <a:latin typeface="Arial"/>
                <a:cs typeface="Arial"/>
              </a:rPr>
              <a:t>in </a:t>
            </a: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all patients  (bilateral </a:t>
            </a:r>
            <a:r>
              <a:rPr sz="3200" dirty="0">
                <a:solidFill>
                  <a:srgbClr val="0070C0"/>
                </a:solidFill>
                <a:latin typeface="Arial"/>
                <a:cs typeface="Arial"/>
              </a:rPr>
              <a:t>in </a:t>
            </a: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98%); typically bilateral lobular </a:t>
            </a:r>
            <a:r>
              <a:rPr sz="3200" dirty="0">
                <a:solidFill>
                  <a:srgbClr val="0070C0"/>
                </a:solidFill>
                <a:latin typeface="Arial"/>
                <a:cs typeface="Arial"/>
              </a:rPr>
              <a:t>&amp; </a:t>
            </a: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sub  segmental consolidation</a:t>
            </a:r>
            <a:endParaRPr sz="3200">
              <a:latin typeface="Arial"/>
              <a:cs typeface="Arial"/>
            </a:endParaRPr>
          </a:p>
          <a:p>
            <a:pPr marL="1117600">
              <a:lnSpc>
                <a:spcPct val="100000"/>
              </a:lnSpc>
              <a:spcBef>
                <a:spcPts val="2400"/>
              </a:spcBef>
            </a:pPr>
            <a:r>
              <a:rPr sz="2000" b="1" spc="-5" dirty="0">
                <a:solidFill>
                  <a:srgbClr val="0070C0"/>
                </a:solidFill>
                <a:latin typeface="Arial"/>
                <a:cs typeface="Arial"/>
              </a:rPr>
              <a:t>*</a:t>
            </a:r>
            <a:r>
              <a:rPr sz="2000" spc="-5" dirty="0">
                <a:solidFill>
                  <a:srgbClr val="0070C0"/>
                </a:solidFill>
                <a:latin typeface="Arial"/>
                <a:cs typeface="Arial"/>
              </a:rPr>
              <a:t>from </a:t>
            </a:r>
            <a:r>
              <a:rPr sz="2000" dirty="0">
                <a:solidFill>
                  <a:srgbClr val="0070C0"/>
                </a:solidFill>
                <a:latin typeface="Arial"/>
                <a:cs typeface="Arial"/>
              </a:rPr>
              <a:t>initial </a:t>
            </a:r>
            <a:r>
              <a:rPr sz="2000" spc="-5" dirty="0">
                <a:solidFill>
                  <a:srgbClr val="0070C0"/>
                </a:solidFill>
                <a:latin typeface="Arial"/>
                <a:cs typeface="Arial"/>
              </a:rPr>
              <a:t>group </a:t>
            </a:r>
            <a:r>
              <a:rPr sz="2000" dirty="0">
                <a:solidFill>
                  <a:srgbClr val="0070C0"/>
                </a:solidFill>
                <a:latin typeface="Arial"/>
                <a:cs typeface="Arial"/>
              </a:rPr>
              <a:t>in </a:t>
            </a:r>
            <a:r>
              <a:rPr sz="2000" spc="-5" dirty="0">
                <a:solidFill>
                  <a:srgbClr val="0070C0"/>
                </a:solidFill>
                <a:latin typeface="Arial"/>
                <a:cs typeface="Arial"/>
              </a:rPr>
              <a:t>Wuhan:</a:t>
            </a:r>
            <a:r>
              <a:rPr sz="2000" spc="3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0070C0"/>
                </a:solidFill>
                <a:latin typeface="Arial"/>
                <a:cs typeface="Arial"/>
              </a:rPr>
              <a:t>https://doi.org/10.1016/S0140-6736(20)30183-5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6096000"/>
            <a:ext cx="2285532" cy="6995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99907" y="331723"/>
            <a:ext cx="69945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 smtClean="0">
                <a:latin typeface="Tahoma"/>
                <a:cs typeface="Tahoma"/>
              </a:rPr>
              <a:t>C</a:t>
            </a:r>
            <a:r>
              <a:rPr lang="en-US" spc="-5" dirty="0" smtClean="0">
                <a:latin typeface="Tahoma"/>
                <a:cs typeface="Tahoma"/>
              </a:rPr>
              <a:t>OVID</a:t>
            </a:r>
            <a:r>
              <a:rPr spc="-5" dirty="0" smtClean="0">
                <a:latin typeface="Tahoma"/>
                <a:cs typeface="Tahoma"/>
              </a:rPr>
              <a:t> </a:t>
            </a:r>
            <a:r>
              <a:rPr dirty="0">
                <a:latin typeface="Tahoma"/>
                <a:cs typeface="Tahoma"/>
              </a:rPr>
              <a:t>-</a:t>
            </a:r>
            <a:r>
              <a:rPr spc="-90" dirty="0">
                <a:latin typeface="Tahoma"/>
                <a:cs typeface="Tahoma"/>
              </a:rPr>
              <a:t> </a:t>
            </a:r>
            <a:r>
              <a:rPr spc="-5" dirty="0">
                <a:latin typeface="Tahoma"/>
                <a:cs typeface="Tahoma"/>
              </a:rPr>
              <a:t>COMPLICATIONS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164154" y="6202215"/>
            <a:ext cx="48196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z="1000" spc="-5" dirty="0">
                <a:solidFill>
                  <a:srgbClr val="1E7FB8"/>
                </a:solidFill>
                <a:latin typeface="Corbel"/>
                <a:cs typeface="Corbel"/>
              </a:rPr>
              <a:t>HE</a:t>
            </a:r>
            <a:r>
              <a:rPr sz="1000" dirty="0">
                <a:solidFill>
                  <a:srgbClr val="1E7FB8"/>
                </a:solidFill>
                <a:latin typeface="Corbel"/>
                <a:cs typeface="Corbel"/>
              </a:rPr>
              <a:t>A</a:t>
            </a:r>
            <a:r>
              <a:rPr sz="1000" spc="5" dirty="0">
                <a:solidFill>
                  <a:srgbClr val="1E7FB8"/>
                </a:solidFill>
                <a:latin typeface="Corbel"/>
                <a:cs typeface="Corbel"/>
              </a:rPr>
              <a:t>L</a:t>
            </a:r>
            <a:r>
              <a:rPr sz="1000" spc="-10" dirty="0">
                <a:solidFill>
                  <a:srgbClr val="1E7FB8"/>
                </a:solidFill>
                <a:latin typeface="Corbel"/>
                <a:cs typeface="Corbel"/>
              </a:rPr>
              <a:t>T</a:t>
            </a:r>
            <a:r>
              <a:rPr sz="1000" dirty="0">
                <a:solidFill>
                  <a:srgbClr val="1E7FB8"/>
                </a:solidFill>
                <a:latin typeface="Corbel"/>
                <a:cs typeface="Corbel"/>
              </a:rPr>
              <a:t>H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85" dirty="0"/>
              <a:t>EMERGENCIES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40"/>
              </a:lnSpc>
            </a:pPr>
            <a:r>
              <a:rPr spc="-80" dirty="0"/>
              <a:t>p</a:t>
            </a:r>
            <a:r>
              <a:rPr spc="-90" dirty="0"/>
              <a:t>r</a:t>
            </a:r>
            <a:r>
              <a:rPr spc="-80" dirty="0"/>
              <a:t>og</a:t>
            </a:r>
            <a:r>
              <a:rPr spc="-90" dirty="0"/>
              <a:t>r</a:t>
            </a:r>
            <a:r>
              <a:rPr spc="-85" dirty="0"/>
              <a:t>a</a:t>
            </a:r>
            <a:r>
              <a:rPr spc="-80" dirty="0"/>
              <a:t>mm</a:t>
            </a:r>
            <a:r>
              <a:rPr dirty="0"/>
              <a:t>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54190" y="1451864"/>
            <a:ext cx="9259570" cy="3338829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300990" indent="-288290">
              <a:lnSpc>
                <a:spcPct val="100000"/>
              </a:lnSpc>
              <a:spcBef>
                <a:spcPts val="555"/>
              </a:spcBef>
              <a:buChar char="•"/>
              <a:tabLst>
                <a:tab pos="300355" algn="l"/>
                <a:tab pos="300990" algn="l"/>
              </a:tabLst>
            </a:pPr>
            <a:r>
              <a:rPr sz="2700" spc="-10" dirty="0">
                <a:solidFill>
                  <a:srgbClr val="0070C0"/>
                </a:solidFill>
                <a:latin typeface="Arial"/>
                <a:cs typeface="Arial"/>
              </a:rPr>
              <a:t>Pneumonia</a:t>
            </a:r>
            <a:r>
              <a:rPr sz="2700" spc="-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700" spc="-10" dirty="0">
                <a:solidFill>
                  <a:srgbClr val="0070C0"/>
                </a:solidFill>
                <a:latin typeface="Arial"/>
                <a:cs typeface="Arial"/>
              </a:rPr>
              <a:t>(100%)</a:t>
            </a:r>
            <a:endParaRPr sz="2700">
              <a:latin typeface="Arial"/>
              <a:cs typeface="Arial"/>
            </a:endParaRPr>
          </a:p>
          <a:p>
            <a:pPr marL="300990" indent="-288290">
              <a:lnSpc>
                <a:spcPct val="100000"/>
              </a:lnSpc>
              <a:spcBef>
                <a:spcPts val="455"/>
              </a:spcBef>
              <a:buChar char="•"/>
              <a:tabLst>
                <a:tab pos="300355" algn="l"/>
                <a:tab pos="300990" algn="l"/>
              </a:tabLst>
            </a:pPr>
            <a:r>
              <a:rPr sz="2700" spc="-15" dirty="0">
                <a:solidFill>
                  <a:srgbClr val="0070C0"/>
                </a:solidFill>
                <a:latin typeface="Arial"/>
                <a:cs typeface="Arial"/>
              </a:rPr>
              <a:t>ARDS</a:t>
            </a:r>
            <a:r>
              <a:rPr sz="2700" spc="-2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700" spc="-10" dirty="0">
                <a:solidFill>
                  <a:srgbClr val="0070C0"/>
                </a:solidFill>
                <a:latin typeface="Arial"/>
                <a:cs typeface="Arial"/>
              </a:rPr>
              <a:t>(29%)</a:t>
            </a:r>
            <a:endParaRPr sz="2700">
              <a:latin typeface="Arial"/>
              <a:cs typeface="Arial"/>
            </a:endParaRPr>
          </a:p>
          <a:p>
            <a:pPr marL="300990" indent="-288290">
              <a:lnSpc>
                <a:spcPct val="100000"/>
              </a:lnSpc>
              <a:spcBef>
                <a:spcPts val="550"/>
              </a:spcBef>
              <a:buChar char="•"/>
              <a:tabLst>
                <a:tab pos="300355" algn="l"/>
                <a:tab pos="300990" algn="l"/>
              </a:tabLst>
            </a:pPr>
            <a:r>
              <a:rPr sz="2700" spc="-5" dirty="0">
                <a:solidFill>
                  <a:srgbClr val="0070C0"/>
                </a:solidFill>
                <a:latin typeface="Arial"/>
                <a:cs typeface="Arial"/>
              </a:rPr>
              <a:t>Viral </a:t>
            </a:r>
            <a:r>
              <a:rPr sz="2700" spc="-10" dirty="0">
                <a:solidFill>
                  <a:srgbClr val="0070C0"/>
                </a:solidFill>
                <a:latin typeface="Arial"/>
                <a:cs typeface="Arial"/>
              </a:rPr>
              <a:t>RNA </a:t>
            </a:r>
            <a:r>
              <a:rPr sz="2700" spc="-5" dirty="0">
                <a:solidFill>
                  <a:srgbClr val="0070C0"/>
                </a:solidFill>
                <a:latin typeface="Arial"/>
                <a:cs typeface="Arial"/>
              </a:rPr>
              <a:t>detected </a:t>
            </a:r>
            <a:r>
              <a:rPr sz="2700" dirty="0">
                <a:solidFill>
                  <a:srgbClr val="0070C0"/>
                </a:solidFill>
                <a:latin typeface="Arial"/>
                <a:cs typeface="Arial"/>
              </a:rPr>
              <a:t>in </a:t>
            </a:r>
            <a:r>
              <a:rPr sz="2700" spc="-5" dirty="0">
                <a:solidFill>
                  <a:srgbClr val="0070C0"/>
                </a:solidFill>
                <a:latin typeface="Arial"/>
                <a:cs typeface="Arial"/>
              </a:rPr>
              <a:t>blood</a:t>
            </a:r>
            <a:r>
              <a:rPr sz="2700" spc="-2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0070C0"/>
                </a:solidFill>
                <a:latin typeface="Arial"/>
                <a:cs typeface="Arial"/>
              </a:rPr>
              <a:t>(15%)</a:t>
            </a:r>
            <a:endParaRPr sz="2700">
              <a:latin typeface="Arial"/>
              <a:cs typeface="Arial"/>
            </a:endParaRPr>
          </a:p>
          <a:p>
            <a:pPr marL="300990" indent="-288290">
              <a:lnSpc>
                <a:spcPct val="100000"/>
              </a:lnSpc>
              <a:spcBef>
                <a:spcPts val="480"/>
              </a:spcBef>
              <a:buChar char="•"/>
              <a:tabLst>
                <a:tab pos="300355" algn="l"/>
                <a:tab pos="300990" algn="l"/>
              </a:tabLst>
            </a:pPr>
            <a:r>
              <a:rPr sz="2700" spc="-5" dirty="0">
                <a:solidFill>
                  <a:srgbClr val="0070C0"/>
                </a:solidFill>
                <a:latin typeface="Arial"/>
                <a:cs typeface="Arial"/>
              </a:rPr>
              <a:t>Acute cardiac injury</a:t>
            </a:r>
            <a:r>
              <a:rPr sz="2700" spc="-6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0070C0"/>
                </a:solidFill>
                <a:latin typeface="Arial"/>
                <a:cs typeface="Arial"/>
              </a:rPr>
              <a:t>(12%)</a:t>
            </a:r>
            <a:endParaRPr sz="2700">
              <a:latin typeface="Arial"/>
              <a:cs typeface="Arial"/>
            </a:endParaRPr>
          </a:p>
          <a:p>
            <a:pPr marL="300990" indent="-288290">
              <a:lnSpc>
                <a:spcPct val="100000"/>
              </a:lnSpc>
              <a:spcBef>
                <a:spcPts val="459"/>
              </a:spcBef>
              <a:buChar char="•"/>
              <a:tabLst>
                <a:tab pos="300355" algn="l"/>
                <a:tab pos="300990" algn="l"/>
              </a:tabLst>
            </a:pPr>
            <a:r>
              <a:rPr sz="2700" spc="-5" dirty="0">
                <a:solidFill>
                  <a:srgbClr val="0070C0"/>
                </a:solidFill>
                <a:latin typeface="Arial"/>
                <a:cs typeface="Arial"/>
              </a:rPr>
              <a:t>Secondary infection</a:t>
            </a:r>
            <a:r>
              <a:rPr sz="2700" spc="-8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0070C0"/>
                </a:solidFill>
                <a:latin typeface="Arial"/>
                <a:cs typeface="Arial"/>
              </a:rPr>
              <a:t>(10%)</a:t>
            </a:r>
            <a:endParaRPr sz="2700">
              <a:latin typeface="Arial"/>
              <a:cs typeface="Arial"/>
            </a:endParaRPr>
          </a:p>
          <a:p>
            <a:pPr marL="396875" indent="-384175">
              <a:lnSpc>
                <a:spcPct val="100000"/>
              </a:lnSpc>
              <a:spcBef>
                <a:spcPts val="455"/>
              </a:spcBef>
              <a:buChar char="•"/>
              <a:tabLst>
                <a:tab pos="396240" algn="l"/>
                <a:tab pos="396875" algn="l"/>
              </a:tabLst>
            </a:pPr>
            <a:r>
              <a:rPr sz="2700" spc="-5" dirty="0">
                <a:solidFill>
                  <a:srgbClr val="0070C0"/>
                </a:solidFill>
                <a:latin typeface="Arial"/>
                <a:cs typeface="Arial"/>
              </a:rPr>
              <a:t>39% admitted to </a:t>
            </a:r>
            <a:r>
              <a:rPr sz="2700" spc="-10" dirty="0">
                <a:solidFill>
                  <a:srgbClr val="0070C0"/>
                </a:solidFill>
                <a:latin typeface="Arial"/>
                <a:cs typeface="Arial"/>
              </a:rPr>
              <a:t>ICU, </a:t>
            </a:r>
            <a:r>
              <a:rPr sz="2700" spc="-5" dirty="0">
                <a:solidFill>
                  <a:srgbClr val="0070C0"/>
                </a:solidFill>
                <a:latin typeface="Arial"/>
                <a:cs typeface="Arial"/>
              </a:rPr>
              <a:t>10% required mechanical</a:t>
            </a:r>
            <a:r>
              <a:rPr sz="2700" spc="-4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0070C0"/>
                </a:solidFill>
                <a:latin typeface="Arial"/>
                <a:cs typeface="Arial"/>
              </a:rPr>
              <a:t>ventilation</a:t>
            </a:r>
            <a:endParaRPr sz="2700">
              <a:latin typeface="Arial"/>
              <a:cs typeface="Arial"/>
            </a:endParaRPr>
          </a:p>
          <a:p>
            <a:pPr marL="396875" indent="-384175">
              <a:lnSpc>
                <a:spcPct val="100000"/>
              </a:lnSpc>
              <a:spcBef>
                <a:spcPts val="550"/>
              </a:spcBef>
              <a:buChar char="•"/>
              <a:tabLst>
                <a:tab pos="396240" algn="l"/>
                <a:tab pos="396875" algn="l"/>
              </a:tabLst>
            </a:pPr>
            <a:r>
              <a:rPr sz="2700" spc="-5" dirty="0">
                <a:solidFill>
                  <a:srgbClr val="0070C0"/>
                </a:solidFill>
                <a:latin typeface="Arial"/>
                <a:cs typeface="Arial"/>
              </a:rPr>
              <a:t>68% discharged, 15% dead, 17% remain </a:t>
            </a:r>
            <a:r>
              <a:rPr sz="2700" dirty="0">
                <a:solidFill>
                  <a:srgbClr val="0070C0"/>
                </a:solidFill>
                <a:latin typeface="Arial"/>
                <a:cs typeface="Arial"/>
              </a:rPr>
              <a:t>in</a:t>
            </a:r>
            <a:r>
              <a:rPr sz="2700" spc="-5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0070C0"/>
                </a:solidFill>
                <a:latin typeface="Arial"/>
                <a:cs typeface="Arial"/>
              </a:rPr>
              <a:t>hospital.</a:t>
            </a:r>
            <a:endParaRPr sz="27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-12700" y="5710428"/>
            <a:ext cx="1221740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100"/>
              </a:spcBef>
              <a:tabLst>
                <a:tab pos="1790700" algn="l"/>
                <a:tab pos="12204065" algn="l"/>
              </a:tabLst>
            </a:pPr>
            <a:r>
              <a:rPr sz="2000" u="heavy" dirty="0">
                <a:solidFill>
                  <a:srgbClr val="0070C0"/>
                </a:solidFill>
                <a:uFill>
                  <a:solidFill>
                    <a:srgbClr val="4A7EBB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2000" b="1" u="heavy" spc="-5" dirty="0">
                <a:solidFill>
                  <a:srgbClr val="0070C0"/>
                </a:solidFill>
                <a:uFill>
                  <a:solidFill>
                    <a:srgbClr val="4A7EBB"/>
                  </a:solidFill>
                </a:uFill>
                <a:latin typeface="Arial"/>
                <a:cs typeface="Arial"/>
              </a:rPr>
              <a:t>*</a:t>
            </a:r>
            <a:r>
              <a:rPr sz="2000" u="heavy" spc="-5" dirty="0">
                <a:solidFill>
                  <a:srgbClr val="0070C0"/>
                </a:solidFill>
                <a:uFill>
                  <a:solidFill>
                    <a:srgbClr val="4A7EBB"/>
                  </a:solidFill>
                </a:uFill>
                <a:latin typeface="Arial"/>
                <a:cs typeface="Arial"/>
              </a:rPr>
              <a:t>from </a:t>
            </a:r>
            <a:r>
              <a:rPr sz="2000" u="heavy" dirty="0">
                <a:solidFill>
                  <a:srgbClr val="0070C0"/>
                </a:solidFill>
                <a:uFill>
                  <a:solidFill>
                    <a:srgbClr val="4A7EBB"/>
                  </a:solidFill>
                </a:uFill>
                <a:latin typeface="Arial"/>
                <a:cs typeface="Arial"/>
              </a:rPr>
              <a:t>initial </a:t>
            </a:r>
            <a:r>
              <a:rPr sz="2000" u="heavy" spc="-5" dirty="0">
                <a:solidFill>
                  <a:srgbClr val="0070C0"/>
                </a:solidFill>
                <a:uFill>
                  <a:solidFill>
                    <a:srgbClr val="4A7EBB"/>
                  </a:solidFill>
                </a:uFill>
                <a:latin typeface="Arial"/>
                <a:cs typeface="Arial"/>
              </a:rPr>
              <a:t>group </a:t>
            </a:r>
            <a:r>
              <a:rPr sz="2000" u="heavy" dirty="0">
                <a:solidFill>
                  <a:srgbClr val="0070C0"/>
                </a:solidFill>
                <a:uFill>
                  <a:solidFill>
                    <a:srgbClr val="4A7EBB"/>
                  </a:solidFill>
                </a:uFill>
                <a:latin typeface="Arial"/>
                <a:cs typeface="Arial"/>
              </a:rPr>
              <a:t>in </a:t>
            </a:r>
            <a:r>
              <a:rPr sz="2000" u="heavy" spc="-5" dirty="0">
                <a:solidFill>
                  <a:srgbClr val="0070C0"/>
                </a:solidFill>
                <a:uFill>
                  <a:solidFill>
                    <a:srgbClr val="4A7EBB"/>
                  </a:solidFill>
                </a:uFill>
                <a:latin typeface="Arial"/>
                <a:cs typeface="Arial"/>
              </a:rPr>
              <a:t>Wuhan:</a:t>
            </a:r>
            <a:r>
              <a:rPr sz="2000" u="heavy" spc="35" dirty="0">
                <a:solidFill>
                  <a:srgbClr val="0070C0"/>
                </a:solidFill>
                <a:uFill>
                  <a:solidFill>
                    <a:srgbClr val="4A7EBB"/>
                  </a:solidFill>
                </a:uFill>
                <a:latin typeface="Arial"/>
                <a:cs typeface="Arial"/>
              </a:rPr>
              <a:t> </a:t>
            </a:r>
            <a:r>
              <a:rPr sz="2000" u="heavy" spc="-5" dirty="0">
                <a:solidFill>
                  <a:srgbClr val="0070C0"/>
                </a:solidFill>
                <a:uFill>
                  <a:solidFill>
                    <a:srgbClr val="4A7EBB"/>
                  </a:solidFill>
                </a:uFill>
                <a:latin typeface="Arial"/>
                <a:cs typeface="Arial"/>
              </a:rPr>
              <a:t>https://doi.org/10.1016/S0140-6736(20)30183-5	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021287"/>
            <a:ext cx="12192000" cy="635"/>
          </a:xfrm>
          <a:custGeom>
            <a:avLst/>
            <a:gdLst/>
            <a:ahLst/>
            <a:cxnLst/>
            <a:rect l="l" t="t" r="r" b="b"/>
            <a:pathLst>
              <a:path w="12192000" h="635">
                <a:moveTo>
                  <a:pt x="0" y="0"/>
                </a:moveTo>
                <a:lnTo>
                  <a:pt x="12192000" y="9"/>
                </a:lnTo>
              </a:path>
            </a:pathLst>
          </a:custGeom>
          <a:ln w="25400">
            <a:solidFill>
              <a:srgbClr val="4A7E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6096000"/>
            <a:ext cx="2285532" cy="6995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99907" y="331723"/>
            <a:ext cx="56413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 smtClean="0">
                <a:latin typeface="Tahoma"/>
                <a:cs typeface="Tahoma"/>
              </a:rPr>
              <a:t>C</a:t>
            </a:r>
            <a:r>
              <a:rPr lang="en-US" spc="-5" dirty="0" smtClean="0">
                <a:latin typeface="Tahoma"/>
                <a:cs typeface="Tahoma"/>
              </a:rPr>
              <a:t>O</a:t>
            </a:r>
            <a:r>
              <a:rPr spc="-5" dirty="0" smtClean="0">
                <a:latin typeface="Tahoma"/>
                <a:cs typeface="Tahoma"/>
              </a:rPr>
              <a:t>V</a:t>
            </a:r>
            <a:r>
              <a:rPr lang="en-US" spc="-5" dirty="0" smtClean="0">
                <a:latin typeface="Tahoma"/>
                <a:cs typeface="Tahoma"/>
              </a:rPr>
              <a:t>ID</a:t>
            </a:r>
            <a:r>
              <a:rPr spc="-5" dirty="0" smtClean="0">
                <a:latin typeface="Tahoma"/>
                <a:cs typeface="Tahoma"/>
              </a:rPr>
              <a:t> </a:t>
            </a:r>
            <a:r>
              <a:rPr dirty="0">
                <a:latin typeface="Tahoma"/>
                <a:cs typeface="Tahoma"/>
              </a:rPr>
              <a:t>-</a:t>
            </a:r>
            <a:r>
              <a:rPr spc="-90" dirty="0">
                <a:latin typeface="Tahoma"/>
                <a:cs typeface="Tahoma"/>
              </a:rPr>
              <a:t> </a:t>
            </a:r>
            <a:r>
              <a:rPr spc="-5" dirty="0">
                <a:latin typeface="Tahoma"/>
                <a:cs typeface="Tahoma"/>
              </a:rPr>
              <a:t>OUTCOMES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164154" y="6202215"/>
            <a:ext cx="48196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z="1000" spc="-5" dirty="0">
                <a:solidFill>
                  <a:srgbClr val="1E7FB8"/>
                </a:solidFill>
                <a:latin typeface="Corbel"/>
                <a:cs typeface="Corbel"/>
              </a:rPr>
              <a:t>HE</a:t>
            </a:r>
            <a:r>
              <a:rPr sz="1000" dirty="0">
                <a:solidFill>
                  <a:srgbClr val="1E7FB8"/>
                </a:solidFill>
                <a:latin typeface="Corbel"/>
                <a:cs typeface="Corbel"/>
              </a:rPr>
              <a:t>A</a:t>
            </a:r>
            <a:r>
              <a:rPr sz="1000" spc="5" dirty="0">
                <a:solidFill>
                  <a:srgbClr val="1E7FB8"/>
                </a:solidFill>
                <a:latin typeface="Corbel"/>
                <a:cs typeface="Corbel"/>
              </a:rPr>
              <a:t>L</a:t>
            </a:r>
            <a:r>
              <a:rPr sz="1000" spc="-10" dirty="0">
                <a:solidFill>
                  <a:srgbClr val="1E7FB8"/>
                </a:solidFill>
                <a:latin typeface="Corbel"/>
                <a:cs typeface="Corbel"/>
              </a:rPr>
              <a:t>T</a:t>
            </a:r>
            <a:r>
              <a:rPr sz="1000" dirty="0">
                <a:solidFill>
                  <a:srgbClr val="1E7FB8"/>
                </a:solidFill>
                <a:latin typeface="Corbel"/>
                <a:cs typeface="Corbel"/>
              </a:rPr>
              <a:t>H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85" dirty="0"/>
              <a:t>EMERGENCIES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40"/>
              </a:lnSpc>
            </a:pPr>
            <a:r>
              <a:rPr spc="-80" dirty="0"/>
              <a:t>p</a:t>
            </a:r>
            <a:r>
              <a:rPr spc="-90" dirty="0"/>
              <a:t>r</a:t>
            </a:r>
            <a:r>
              <a:rPr spc="-80" dirty="0"/>
              <a:t>og</a:t>
            </a:r>
            <a:r>
              <a:rPr spc="-90" dirty="0"/>
              <a:t>r</a:t>
            </a:r>
            <a:r>
              <a:rPr spc="-85" dirty="0"/>
              <a:t>a</a:t>
            </a:r>
            <a:r>
              <a:rPr spc="-80" dirty="0"/>
              <a:t>mm</a:t>
            </a:r>
            <a:r>
              <a:rPr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38624" y="1282700"/>
            <a:ext cx="9975850" cy="431092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spcBef>
                <a:spcPts val="100"/>
              </a:spcBef>
              <a:buFontTx/>
              <a:buChar char="•"/>
              <a:tabLst>
                <a:tab pos="469265" algn="l"/>
                <a:tab pos="469900" algn="l"/>
                <a:tab pos="993140" algn="l"/>
              </a:tabLst>
            </a:pP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As	</a:t>
            </a:r>
            <a:r>
              <a:rPr sz="2400" dirty="0">
                <a:solidFill>
                  <a:srgbClr val="0070C0"/>
                </a:solidFill>
                <a:latin typeface="Arial"/>
                <a:cs typeface="Arial"/>
              </a:rPr>
              <a:t>of </a:t>
            </a:r>
            <a:r>
              <a:rPr lang="en-US" sz="2400" dirty="0" smtClean="0">
                <a:solidFill>
                  <a:srgbClr val="0070C0"/>
                </a:solidFill>
                <a:latin typeface="Arial"/>
                <a:cs typeface="Arial"/>
              </a:rPr>
              <a:t>12 Feb</a:t>
            </a:r>
            <a:r>
              <a:rPr sz="2400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70C0"/>
                </a:solidFill>
                <a:latin typeface="Arial"/>
                <a:cs typeface="Arial"/>
              </a:rPr>
              <a:t>January, </a:t>
            </a: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there </a:t>
            </a:r>
            <a:r>
              <a:rPr sz="2400" dirty="0">
                <a:solidFill>
                  <a:srgbClr val="0070C0"/>
                </a:solidFill>
                <a:latin typeface="Arial"/>
                <a:cs typeface="Arial"/>
              </a:rPr>
              <a:t>are </a:t>
            </a:r>
            <a:r>
              <a:rPr lang="en-US" sz="2400" dirty="0"/>
              <a:t>45 </a:t>
            </a:r>
            <a:r>
              <a:rPr lang="en-US" sz="2400" dirty="0" smtClean="0"/>
              <a:t>171</a:t>
            </a:r>
            <a:r>
              <a:rPr sz="2400" spc="-5" dirty="0" smtClean="0">
                <a:solidFill>
                  <a:srgbClr val="0070C0"/>
                </a:solidFill>
                <a:latin typeface="Arial"/>
                <a:cs typeface="Arial"/>
              </a:rPr>
              <a:t>reported </a:t>
            </a:r>
            <a:r>
              <a:rPr sz="2400" dirty="0">
                <a:solidFill>
                  <a:srgbClr val="0070C0"/>
                </a:solidFill>
                <a:latin typeface="Arial"/>
                <a:cs typeface="Arial"/>
              </a:rPr>
              <a:t>cases</a:t>
            </a:r>
            <a:r>
              <a:rPr sz="2400" spc="-5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0070C0"/>
                </a:solidFill>
                <a:latin typeface="Arial"/>
                <a:cs typeface="Arial"/>
              </a:rPr>
              <a:t>globally.</a:t>
            </a:r>
            <a:r>
              <a:rPr lang="en-US" sz="3200" dirty="0" smtClean="0"/>
              <a:t> </a:t>
            </a:r>
          </a:p>
          <a:p>
            <a:pPr marL="469900" indent="-457200">
              <a:spcBef>
                <a:spcPts val="100"/>
              </a:spcBef>
              <a:buFontTx/>
              <a:buChar char="•"/>
              <a:tabLst>
                <a:tab pos="469265" algn="l"/>
                <a:tab pos="469900" algn="l"/>
                <a:tab pos="993140" algn="l"/>
              </a:tabLst>
            </a:pPr>
            <a:endParaRPr lang="en-US" sz="3200" spc="-5" dirty="0">
              <a:solidFill>
                <a:srgbClr val="0070C0"/>
              </a:solidFill>
              <a:latin typeface="Arial"/>
              <a:cs typeface="Arial"/>
            </a:endParaRPr>
          </a:p>
          <a:p>
            <a:pPr marL="469900" indent="-457200">
              <a:spcBef>
                <a:spcPts val="100"/>
              </a:spcBef>
              <a:buFontTx/>
              <a:buChar char="•"/>
              <a:tabLst>
                <a:tab pos="469265" algn="l"/>
                <a:tab pos="469900" algn="l"/>
                <a:tab pos="993140" algn="l"/>
              </a:tabLst>
            </a:pPr>
            <a:r>
              <a:rPr sz="2400" spc="-5" dirty="0" smtClean="0">
                <a:solidFill>
                  <a:srgbClr val="0070C0"/>
                </a:solidFill>
                <a:latin typeface="Arial"/>
                <a:cs typeface="Arial"/>
              </a:rPr>
              <a:t>In </a:t>
            </a:r>
            <a:r>
              <a:rPr sz="2400" dirty="0">
                <a:solidFill>
                  <a:srgbClr val="0070C0"/>
                </a:solidFill>
                <a:latin typeface="Arial"/>
                <a:cs typeface="Arial"/>
              </a:rPr>
              <a:t>China, </a:t>
            </a: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there </a:t>
            </a:r>
            <a:r>
              <a:rPr sz="2400" dirty="0">
                <a:solidFill>
                  <a:srgbClr val="0070C0"/>
                </a:solidFill>
                <a:latin typeface="Arial"/>
                <a:cs typeface="Arial"/>
              </a:rPr>
              <a:t>are </a:t>
            </a:r>
            <a:r>
              <a:rPr lang="en-US" sz="2400" dirty="0"/>
              <a:t>44 </a:t>
            </a:r>
            <a:r>
              <a:rPr lang="en-US" sz="2400" dirty="0" smtClean="0"/>
              <a:t>730 </a:t>
            </a:r>
            <a:r>
              <a:rPr sz="2400" dirty="0" smtClean="0">
                <a:solidFill>
                  <a:srgbClr val="0070C0"/>
                </a:solidFill>
                <a:latin typeface="Arial"/>
                <a:cs typeface="Arial"/>
              </a:rPr>
              <a:t>cases:</a:t>
            </a:r>
            <a:r>
              <a:rPr lang="en-US" sz="2400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sz="2400" dirty="0" smtClean="0"/>
              <a:t>8204</a:t>
            </a:r>
            <a:r>
              <a:rPr sz="2400" dirty="0" smtClean="0">
                <a:solidFill>
                  <a:srgbClr val="0070C0"/>
                </a:solidFill>
                <a:latin typeface="Arial"/>
                <a:cs typeface="Arial"/>
              </a:rPr>
              <a:t> are</a:t>
            </a:r>
            <a:r>
              <a:rPr sz="2400" spc="-5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70C0"/>
                </a:solidFill>
                <a:latin typeface="Arial"/>
                <a:cs typeface="Arial"/>
              </a:rPr>
              <a:t>severe,	</a:t>
            </a:r>
            <a:r>
              <a:rPr lang="en-US" sz="2400" dirty="0"/>
              <a:t>1114</a:t>
            </a:r>
            <a:r>
              <a:rPr sz="2400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deaths </a:t>
            </a:r>
            <a:r>
              <a:rPr sz="2400" dirty="0">
                <a:solidFill>
                  <a:srgbClr val="0070C0"/>
                </a:solidFill>
                <a:latin typeface="Arial"/>
                <a:cs typeface="Arial"/>
              </a:rPr>
              <a:t>and</a:t>
            </a:r>
            <a:r>
              <a:rPr sz="2400" spc="-8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70C0"/>
                </a:solidFill>
                <a:latin typeface="Arial"/>
                <a:cs typeface="Arial"/>
              </a:rPr>
              <a:t>133  discharged.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har char="•"/>
            </a:pPr>
            <a:endParaRPr sz="3200" dirty="0">
              <a:latin typeface="Times New Roman"/>
              <a:cs typeface="Times New Roman"/>
            </a:endParaRPr>
          </a:p>
          <a:p>
            <a:pPr marL="469900" marR="545465" indent="-457200">
              <a:lnSpc>
                <a:spcPct val="80000"/>
              </a:lnSpc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*Note </a:t>
            </a:r>
            <a:r>
              <a:rPr sz="2400" dirty="0">
                <a:solidFill>
                  <a:srgbClr val="0070C0"/>
                </a:solidFill>
                <a:latin typeface="Arial"/>
                <a:cs typeface="Arial"/>
              </a:rPr>
              <a:t>many </a:t>
            </a: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patients </a:t>
            </a:r>
            <a:r>
              <a:rPr sz="2400" dirty="0">
                <a:solidFill>
                  <a:srgbClr val="0070C0"/>
                </a:solidFill>
                <a:latin typeface="Arial"/>
                <a:cs typeface="Arial"/>
              </a:rPr>
              <a:t>remain in </a:t>
            </a: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hospital </a:t>
            </a:r>
            <a:r>
              <a:rPr sz="2400" dirty="0">
                <a:solidFill>
                  <a:srgbClr val="0070C0"/>
                </a:solidFill>
                <a:latin typeface="Arial"/>
                <a:cs typeface="Arial"/>
              </a:rPr>
              <a:t>and </a:t>
            </a: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thus </a:t>
            </a:r>
            <a:r>
              <a:rPr sz="2400" dirty="0">
                <a:solidFill>
                  <a:srgbClr val="0070C0"/>
                </a:solidFill>
                <a:latin typeface="Arial"/>
                <a:cs typeface="Arial"/>
              </a:rPr>
              <a:t>cannot </a:t>
            </a: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accurately  </a:t>
            </a:r>
            <a:r>
              <a:rPr sz="2400" dirty="0">
                <a:solidFill>
                  <a:srgbClr val="0070C0"/>
                </a:solidFill>
                <a:latin typeface="Arial"/>
                <a:cs typeface="Arial"/>
              </a:rPr>
              <a:t>describe case</a:t>
            </a:r>
            <a:r>
              <a:rPr sz="2400" spc="-1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fatality.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har char="•"/>
            </a:pPr>
            <a:endParaRPr sz="2700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  <a:tab pos="2873375" algn="l"/>
              </a:tabLst>
            </a:pPr>
            <a:r>
              <a:rPr sz="24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See</a:t>
            </a:r>
            <a:r>
              <a:rPr sz="2400" b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 </a:t>
            </a:r>
            <a:r>
              <a:rPr sz="24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website</a:t>
            </a:r>
            <a:r>
              <a:rPr sz="2400" b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 </a:t>
            </a:r>
            <a:r>
              <a:rPr sz="24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for	most up </a:t>
            </a:r>
            <a:r>
              <a:rPr sz="2400" b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to </a:t>
            </a:r>
            <a:r>
              <a:rPr sz="24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date</a:t>
            </a:r>
            <a:r>
              <a:rPr sz="2400" b="1" u="heavy" spc="-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 </a:t>
            </a:r>
            <a:r>
              <a:rPr sz="24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information</a:t>
            </a:r>
            <a:endParaRPr sz="2400" dirty="0">
              <a:latin typeface="Arial"/>
              <a:cs typeface="Arial"/>
            </a:endParaRPr>
          </a:p>
          <a:p>
            <a:pPr marL="469900" marR="476250" indent="-457200">
              <a:lnSpc>
                <a:spcPct val="80000"/>
              </a:lnSpc>
              <a:spcBef>
                <a:spcPts val="69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https:</a:t>
            </a:r>
            <a:r>
              <a:rPr sz="24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//www.who.int</a:t>
            </a:r>
            <a:r>
              <a:rPr sz="24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/e</a:t>
            </a:r>
            <a:r>
              <a:rPr sz="24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mergencies/diseases/novel-coronavirus- </a:t>
            </a:r>
            <a:r>
              <a:rPr sz="24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 </a:t>
            </a:r>
            <a:r>
              <a:rPr sz="2400" b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2019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021287"/>
            <a:ext cx="12192000" cy="635"/>
          </a:xfrm>
          <a:custGeom>
            <a:avLst/>
            <a:gdLst/>
            <a:ahLst/>
            <a:cxnLst/>
            <a:rect l="l" t="t" r="r" b="b"/>
            <a:pathLst>
              <a:path w="12192000" h="635">
                <a:moveTo>
                  <a:pt x="0" y="0"/>
                </a:moveTo>
                <a:lnTo>
                  <a:pt x="12192000" y="9"/>
                </a:lnTo>
              </a:path>
            </a:pathLst>
          </a:custGeom>
          <a:ln w="25400">
            <a:solidFill>
              <a:srgbClr val="4A7E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6096000"/>
            <a:ext cx="2285532" cy="6995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99907" y="331723"/>
            <a:ext cx="88303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dirty="0" smtClean="0">
                <a:latin typeface="Tahoma"/>
                <a:cs typeface="Tahoma"/>
              </a:rPr>
              <a:t>COVID-19</a:t>
            </a:r>
            <a:r>
              <a:rPr dirty="0" smtClean="0">
                <a:latin typeface="Tahoma"/>
                <a:cs typeface="Tahoma"/>
              </a:rPr>
              <a:t>– </a:t>
            </a:r>
            <a:r>
              <a:rPr spc="-5" dirty="0">
                <a:latin typeface="Tahoma"/>
                <a:cs typeface="Tahoma"/>
              </a:rPr>
              <a:t>CLINICAL</a:t>
            </a:r>
            <a:r>
              <a:rPr spc="-95" dirty="0">
                <a:latin typeface="Tahoma"/>
                <a:cs typeface="Tahoma"/>
              </a:rPr>
              <a:t> </a:t>
            </a:r>
            <a:r>
              <a:rPr spc="-5" dirty="0">
                <a:latin typeface="Tahoma"/>
                <a:cs typeface="Tahoma"/>
              </a:rPr>
              <a:t>MANAGEMENT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164154" y="6202215"/>
            <a:ext cx="48196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z="1000" spc="-5" dirty="0">
                <a:solidFill>
                  <a:srgbClr val="1E7FB8"/>
                </a:solidFill>
                <a:latin typeface="Corbel"/>
                <a:cs typeface="Corbel"/>
              </a:rPr>
              <a:t>HE</a:t>
            </a:r>
            <a:r>
              <a:rPr sz="1000" dirty="0">
                <a:solidFill>
                  <a:srgbClr val="1E7FB8"/>
                </a:solidFill>
                <a:latin typeface="Corbel"/>
                <a:cs typeface="Corbel"/>
              </a:rPr>
              <a:t>A</a:t>
            </a:r>
            <a:r>
              <a:rPr sz="1000" spc="5" dirty="0">
                <a:solidFill>
                  <a:srgbClr val="1E7FB8"/>
                </a:solidFill>
                <a:latin typeface="Corbel"/>
                <a:cs typeface="Corbel"/>
              </a:rPr>
              <a:t>L</a:t>
            </a:r>
            <a:r>
              <a:rPr sz="1000" spc="-10" dirty="0">
                <a:solidFill>
                  <a:srgbClr val="1E7FB8"/>
                </a:solidFill>
                <a:latin typeface="Corbel"/>
                <a:cs typeface="Corbel"/>
              </a:rPr>
              <a:t>T</a:t>
            </a:r>
            <a:r>
              <a:rPr sz="1000" dirty="0">
                <a:solidFill>
                  <a:srgbClr val="1E7FB8"/>
                </a:solidFill>
                <a:latin typeface="Corbel"/>
                <a:cs typeface="Corbel"/>
              </a:rPr>
              <a:t>H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85" dirty="0"/>
              <a:t>EMERGENCIES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40"/>
              </a:lnSpc>
            </a:pPr>
            <a:r>
              <a:rPr spc="-80" dirty="0"/>
              <a:t>p</a:t>
            </a:r>
            <a:r>
              <a:rPr spc="-90" dirty="0"/>
              <a:t>r</a:t>
            </a:r>
            <a:r>
              <a:rPr spc="-80" dirty="0"/>
              <a:t>og</a:t>
            </a:r>
            <a:r>
              <a:rPr spc="-90" dirty="0"/>
              <a:t>r</a:t>
            </a:r>
            <a:r>
              <a:rPr spc="-85" dirty="0"/>
              <a:t>a</a:t>
            </a:r>
            <a:r>
              <a:rPr spc="-80" dirty="0"/>
              <a:t>mm</a:t>
            </a:r>
            <a:r>
              <a:rPr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52400" y="1193108"/>
            <a:ext cx="11811000" cy="4821833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410209" indent="-397510">
              <a:lnSpc>
                <a:spcPct val="100000"/>
              </a:lnSpc>
              <a:spcBef>
                <a:spcPts val="220"/>
              </a:spcBef>
              <a:buChar char="•"/>
              <a:tabLst>
                <a:tab pos="409575" algn="l"/>
                <a:tab pos="410209" algn="l"/>
              </a:tabLst>
            </a:pP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Triage and early recognition (module</a:t>
            </a:r>
            <a:r>
              <a:rPr sz="1900" spc="6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3</a:t>
            </a:r>
            <a:r>
              <a:rPr sz="1900" dirty="0" smtClean="0">
                <a:solidFill>
                  <a:srgbClr val="0070C0"/>
                </a:solidFill>
                <a:latin typeface="Arial"/>
                <a:cs typeface="Arial"/>
              </a:rPr>
              <a:t>).</a:t>
            </a:r>
            <a:endParaRPr lang="en-US" sz="190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410209" indent="-397510">
              <a:lnSpc>
                <a:spcPct val="100000"/>
              </a:lnSpc>
              <a:spcBef>
                <a:spcPts val="220"/>
              </a:spcBef>
              <a:buChar char="•"/>
              <a:tabLst>
                <a:tab pos="409575" algn="l"/>
                <a:tab pos="410209" algn="l"/>
              </a:tabLst>
            </a:pPr>
            <a:endParaRPr sz="1900" dirty="0">
              <a:latin typeface="Arial"/>
              <a:cs typeface="Arial"/>
            </a:endParaRPr>
          </a:p>
          <a:p>
            <a:pPr marL="410209" indent="-397510">
              <a:lnSpc>
                <a:spcPct val="100000"/>
              </a:lnSpc>
              <a:spcBef>
                <a:spcPts val="120"/>
              </a:spcBef>
              <a:buChar char="•"/>
              <a:tabLst>
                <a:tab pos="409575" algn="l"/>
                <a:tab pos="410209" algn="l"/>
              </a:tabLst>
            </a:pPr>
            <a:r>
              <a:rPr sz="1900" spc="5" dirty="0">
                <a:solidFill>
                  <a:srgbClr val="0070C0"/>
                </a:solidFill>
                <a:latin typeface="Arial"/>
                <a:cs typeface="Arial"/>
              </a:rPr>
              <a:t>Maintain strict IPC </a:t>
            </a: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protocols (module</a:t>
            </a:r>
            <a:r>
              <a:rPr sz="1900" spc="7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1b</a:t>
            </a:r>
            <a:r>
              <a:rPr sz="1900" dirty="0" smtClean="0">
                <a:solidFill>
                  <a:srgbClr val="0070C0"/>
                </a:solidFill>
                <a:latin typeface="Arial"/>
                <a:cs typeface="Arial"/>
              </a:rPr>
              <a:t>).</a:t>
            </a:r>
            <a:endParaRPr lang="en-US" sz="190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410209" indent="-397510">
              <a:lnSpc>
                <a:spcPct val="100000"/>
              </a:lnSpc>
              <a:spcBef>
                <a:spcPts val="120"/>
              </a:spcBef>
              <a:buChar char="•"/>
              <a:tabLst>
                <a:tab pos="409575" algn="l"/>
                <a:tab pos="410209" algn="l"/>
              </a:tabLst>
            </a:pPr>
            <a:endParaRPr sz="1900" dirty="0">
              <a:latin typeface="Arial"/>
              <a:cs typeface="Arial"/>
            </a:endParaRPr>
          </a:p>
          <a:p>
            <a:pPr marL="410209" indent="-397510">
              <a:lnSpc>
                <a:spcPct val="100000"/>
              </a:lnSpc>
              <a:spcBef>
                <a:spcPts val="215"/>
              </a:spcBef>
              <a:buChar char="•"/>
              <a:tabLst>
                <a:tab pos="409575" algn="l"/>
                <a:tab pos="410209" algn="l"/>
              </a:tabLst>
            </a:pP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Early diagnosis (module 2a and</a:t>
            </a:r>
            <a:r>
              <a:rPr sz="1900" spc="8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5</a:t>
            </a:r>
            <a:r>
              <a:rPr sz="1900" dirty="0" smtClean="0">
                <a:solidFill>
                  <a:srgbClr val="0070C0"/>
                </a:solidFill>
                <a:latin typeface="Arial"/>
                <a:cs typeface="Arial"/>
              </a:rPr>
              <a:t>).</a:t>
            </a:r>
            <a:endParaRPr lang="en-US" sz="190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410209" indent="-397510">
              <a:lnSpc>
                <a:spcPct val="100000"/>
              </a:lnSpc>
              <a:spcBef>
                <a:spcPts val="215"/>
              </a:spcBef>
              <a:buChar char="•"/>
              <a:tabLst>
                <a:tab pos="409575" algn="l"/>
                <a:tab pos="410209" algn="l"/>
              </a:tabLst>
            </a:pPr>
            <a:endParaRPr sz="1900" dirty="0">
              <a:latin typeface="Arial"/>
              <a:cs typeface="Arial"/>
            </a:endParaRPr>
          </a:p>
          <a:p>
            <a:pPr marL="410209" indent="-397510">
              <a:lnSpc>
                <a:spcPct val="100000"/>
              </a:lnSpc>
              <a:spcBef>
                <a:spcPts val="120"/>
              </a:spcBef>
              <a:buChar char="•"/>
              <a:tabLst>
                <a:tab pos="409575" algn="l"/>
                <a:tab pos="410209" algn="l"/>
              </a:tabLst>
            </a:pP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Supportive </a:t>
            </a:r>
            <a:r>
              <a:rPr sz="1900" spc="5" dirty="0">
                <a:solidFill>
                  <a:srgbClr val="0070C0"/>
                </a:solidFill>
                <a:latin typeface="Arial"/>
                <a:cs typeface="Arial"/>
              </a:rPr>
              <a:t>measures for SARI </a:t>
            </a: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and </a:t>
            </a:r>
            <a:r>
              <a:rPr sz="1900" spc="5" dirty="0">
                <a:solidFill>
                  <a:srgbClr val="0070C0"/>
                </a:solidFill>
                <a:latin typeface="Arial"/>
                <a:cs typeface="Arial"/>
              </a:rPr>
              <a:t>sepsis </a:t>
            </a: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(modules</a:t>
            </a:r>
            <a:r>
              <a:rPr sz="1900" spc="10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8-10</a:t>
            </a:r>
            <a:r>
              <a:rPr sz="1900" dirty="0" smtClean="0">
                <a:solidFill>
                  <a:srgbClr val="0070C0"/>
                </a:solidFill>
                <a:latin typeface="Arial"/>
                <a:cs typeface="Arial"/>
              </a:rPr>
              <a:t>).</a:t>
            </a:r>
            <a:endParaRPr lang="en-US" sz="190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410209" indent="-397510">
              <a:lnSpc>
                <a:spcPct val="100000"/>
              </a:lnSpc>
              <a:spcBef>
                <a:spcPts val="120"/>
              </a:spcBef>
              <a:buChar char="•"/>
              <a:tabLst>
                <a:tab pos="409575" algn="l"/>
                <a:tab pos="410209" algn="l"/>
              </a:tabLst>
            </a:pPr>
            <a:endParaRPr sz="1900" dirty="0">
              <a:latin typeface="Arial"/>
              <a:cs typeface="Arial"/>
            </a:endParaRPr>
          </a:p>
          <a:p>
            <a:pPr marL="410209" indent="-397510">
              <a:lnSpc>
                <a:spcPct val="100000"/>
              </a:lnSpc>
              <a:spcBef>
                <a:spcPts val="215"/>
              </a:spcBef>
              <a:buChar char="•"/>
              <a:tabLst>
                <a:tab pos="409575" algn="l"/>
                <a:tab pos="410209" algn="l"/>
              </a:tabLst>
            </a:pP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Prevention of </a:t>
            </a:r>
            <a:r>
              <a:rPr sz="1900" spc="5" dirty="0">
                <a:solidFill>
                  <a:srgbClr val="0070C0"/>
                </a:solidFill>
                <a:latin typeface="Arial"/>
                <a:cs typeface="Arial"/>
              </a:rPr>
              <a:t>complications </a:t>
            </a: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(module</a:t>
            </a:r>
            <a:r>
              <a:rPr sz="1900" spc="6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11</a:t>
            </a:r>
            <a:r>
              <a:rPr sz="1900" dirty="0" smtClean="0">
                <a:solidFill>
                  <a:srgbClr val="0070C0"/>
                </a:solidFill>
                <a:latin typeface="Arial"/>
                <a:cs typeface="Arial"/>
              </a:rPr>
              <a:t>).</a:t>
            </a:r>
            <a:endParaRPr lang="en-US" sz="190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410209" indent="-397510">
              <a:lnSpc>
                <a:spcPct val="100000"/>
              </a:lnSpc>
              <a:spcBef>
                <a:spcPts val="215"/>
              </a:spcBef>
              <a:buChar char="•"/>
              <a:tabLst>
                <a:tab pos="409575" algn="l"/>
                <a:tab pos="410209" algn="l"/>
              </a:tabLst>
            </a:pPr>
            <a:endParaRPr sz="1900" dirty="0">
              <a:latin typeface="Arial"/>
              <a:cs typeface="Arial"/>
            </a:endParaRPr>
          </a:p>
          <a:p>
            <a:pPr marL="410209" marR="5080" indent="-397510">
              <a:lnSpc>
                <a:spcPct val="78900"/>
              </a:lnSpc>
              <a:spcBef>
                <a:spcPts val="600"/>
              </a:spcBef>
              <a:buChar char="•"/>
              <a:tabLst>
                <a:tab pos="409575" algn="l"/>
                <a:tab pos="410209" algn="l"/>
              </a:tabLst>
            </a:pP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There are no proven </a:t>
            </a:r>
            <a:r>
              <a:rPr sz="1900" spc="5" dirty="0">
                <a:solidFill>
                  <a:srgbClr val="0070C0"/>
                </a:solidFill>
                <a:latin typeface="Arial"/>
                <a:cs typeface="Arial"/>
              </a:rPr>
              <a:t>effective </a:t>
            </a: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antivirals for </a:t>
            </a:r>
            <a:r>
              <a:rPr sz="1900" spc="5" dirty="0">
                <a:solidFill>
                  <a:srgbClr val="0070C0"/>
                </a:solidFill>
                <a:latin typeface="Arial"/>
                <a:cs typeface="Arial"/>
              </a:rPr>
              <a:t>2019-nCoV, </a:t>
            </a: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but </a:t>
            </a:r>
            <a:r>
              <a:rPr sz="1900" spc="5" dirty="0">
                <a:solidFill>
                  <a:srgbClr val="0070C0"/>
                </a:solidFill>
                <a:latin typeface="Arial"/>
                <a:cs typeface="Arial"/>
              </a:rPr>
              <a:t>severe cases may </a:t>
            </a: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be </a:t>
            </a:r>
            <a:r>
              <a:rPr sz="1900" spc="5" dirty="0">
                <a:solidFill>
                  <a:srgbClr val="0070C0"/>
                </a:solidFill>
                <a:latin typeface="Arial"/>
                <a:cs typeface="Arial"/>
              </a:rPr>
              <a:t>treated  with </a:t>
            </a: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antibiotics </a:t>
            </a:r>
            <a:r>
              <a:rPr sz="1900" spc="5" dirty="0">
                <a:solidFill>
                  <a:srgbClr val="0070C0"/>
                </a:solidFill>
                <a:latin typeface="Arial"/>
                <a:cs typeface="Arial"/>
              </a:rPr>
              <a:t>for </a:t>
            </a: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possible co-infections </a:t>
            </a:r>
            <a:r>
              <a:rPr sz="1900" spc="5" dirty="0">
                <a:solidFill>
                  <a:srgbClr val="0070C0"/>
                </a:solidFill>
                <a:latin typeface="Arial"/>
                <a:cs typeface="Arial"/>
              </a:rPr>
              <a:t>(module</a:t>
            </a:r>
            <a:r>
              <a:rPr sz="1900" spc="9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7</a:t>
            </a:r>
            <a:r>
              <a:rPr sz="1900" dirty="0" smtClean="0">
                <a:solidFill>
                  <a:srgbClr val="0070C0"/>
                </a:solidFill>
                <a:latin typeface="Arial"/>
                <a:cs typeface="Arial"/>
              </a:rPr>
              <a:t>).</a:t>
            </a:r>
            <a:endParaRPr lang="en-US" sz="190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410209" marR="5080" indent="-397510">
              <a:lnSpc>
                <a:spcPct val="78900"/>
              </a:lnSpc>
              <a:spcBef>
                <a:spcPts val="600"/>
              </a:spcBef>
              <a:buChar char="•"/>
              <a:tabLst>
                <a:tab pos="409575" algn="l"/>
                <a:tab pos="410209" algn="l"/>
              </a:tabLst>
            </a:pPr>
            <a:endParaRPr sz="1900" dirty="0">
              <a:latin typeface="Arial"/>
              <a:cs typeface="Arial"/>
            </a:endParaRPr>
          </a:p>
          <a:p>
            <a:pPr marL="410209" marR="683895" indent="-397510">
              <a:lnSpc>
                <a:spcPct val="78900"/>
              </a:lnSpc>
              <a:spcBef>
                <a:spcPts val="700"/>
              </a:spcBef>
              <a:buChar char="•"/>
              <a:tabLst>
                <a:tab pos="409575" algn="l"/>
                <a:tab pos="410209" algn="l"/>
              </a:tabLst>
            </a:pP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Investigational antivirals should be </a:t>
            </a:r>
            <a:r>
              <a:rPr sz="1900" spc="5" dirty="0">
                <a:solidFill>
                  <a:srgbClr val="0070C0"/>
                </a:solidFill>
                <a:latin typeface="Arial"/>
                <a:cs typeface="Arial"/>
              </a:rPr>
              <a:t>administered </a:t>
            </a: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as part of a protocolized, ethically  approved, clinical trial (module</a:t>
            </a:r>
            <a:r>
              <a:rPr sz="1900" spc="5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15).</a:t>
            </a:r>
            <a:endParaRPr sz="1900" dirty="0">
              <a:latin typeface="Arial"/>
              <a:cs typeface="Arial"/>
            </a:endParaRPr>
          </a:p>
          <a:p>
            <a:pPr marL="12700" marR="1105535">
              <a:lnSpc>
                <a:spcPct val="78900"/>
              </a:lnSpc>
              <a:tabLst>
                <a:tab pos="1621790" algn="l"/>
              </a:tabLst>
            </a:pPr>
            <a:endParaRPr lang="en-US" sz="1200" b="1" dirty="0" smtClean="0">
              <a:solidFill>
                <a:srgbClr val="E46C0A"/>
              </a:solidFill>
              <a:latin typeface="Arial"/>
              <a:cs typeface="Arial"/>
            </a:endParaRPr>
          </a:p>
          <a:p>
            <a:pPr marL="12700" marR="1105535">
              <a:lnSpc>
                <a:spcPct val="78900"/>
              </a:lnSpc>
              <a:tabLst>
                <a:tab pos="1621790" algn="l"/>
              </a:tabLst>
            </a:pPr>
            <a:r>
              <a:rPr sz="1200" b="1" dirty="0" smtClean="0">
                <a:solidFill>
                  <a:srgbClr val="E46C0A"/>
                </a:solidFill>
                <a:latin typeface="Arial"/>
                <a:cs typeface="Arial"/>
              </a:rPr>
              <a:t>See</a:t>
            </a:r>
            <a:r>
              <a:rPr sz="1200" b="1" spc="20" dirty="0" smtClean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1200" b="1" spc="5" dirty="0" smtClean="0">
                <a:solidFill>
                  <a:srgbClr val="E46C0A"/>
                </a:solidFill>
                <a:latin typeface="Arial"/>
                <a:cs typeface="Arial"/>
              </a:rPr>
              <a:t>website:</a:t>
            </a:r>
            <a:r>
              <a:rPr lang="en-US" sz="1200" b="1" spc="5" dirty="0" smtClean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1200" b="1" spc="5" dirty="0" smtClean="0">
                <a:solidFill>
                  <a:srgbClr val="E46C0A"/>
                </a:solidFill>
                <a:latin typeface="Arial"/>
                <a:cs typeface="Arial"/>
              </a:rPr>
              <a:t>https</a:t>
            </a:r>
            <a:r>
              <a:rPr sz="1200" b="1" spc="5" dirty="0">
                <a:solidFill>
                  <a:srgbClr val="E46C0A"/>
                </a:solidFill>
                <a:latin typeface="Arial"/>
                <a:cs typeface="Arial"/>
              </a:rPr>
              <a:t>://</a:t>
            </a:r>
            <a:r>
              <a:rPr sz="1200" b="1" spc="5" dirty="0">
                <a:solidFill>
                  <a:srgbClr val="E46C0A"/>
                </a:solidFill>
                <a:latin typeface="Arial"/>
                <a:cs typeface="Arial"/>
                <a:hlinkClick r:id="rId3"/>
              </a:rPr>
              <a:t>www.who.int/emergencies/diseases/novel-coronavirus- </a:t>
            </a:r>
            <a:r>
              <a:rPr sz="1200" b="1" spc="5" dirty="0">
                <a:solidFill>
                  <a:srgbClr val="E46C0A"/>
                </a:solidFill>
                <a:latin typeface="Arial"/>
                <a:cs typeface="Arial"/>
              </a:rPr>
              <a:t> 2019/technical-guidance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021287"/>
            <a:ext cx="12192000" cy="635"/>
          </a:xfrm>
          <a:custGeom>
            <a:avLst/>
            <a:gdLst/>
            <a:ahLst/>
            <a:cxnLst/>
            <a:rect l="l" t="t" r="r" b="b"/>
            <a:pathLst>
              <a:path w="12192000" h="635">
                <a:moveTo>
                  <a:pt x="0" y="0"/>
                </a:moveTo>
                <a:lnTo>
                  <a:pt x="12192000" y="9"/>
                </a:lnTo>
              </a:path>
            </a:pathLst>
          </a:custGeom>
          <a:ln w="25400">
            <a:solidFill>
              <a:srgbClr val="4A7E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6096000"/>
            <a:ext cx="2285532" cy="6995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99907" y="389635"/>
            <a:ext cx="21088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Summary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164154" y="6202215"/>
            <a:ext cx="48196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z="1000" spc="-5" dirty="0">
                <a:solidFill>
                  <a:srgbClr val="1E7FB8"/>
                </a:solidFill>
                <a:latin typeface="Corbel"/>
                <a:cs typeface="Corbel"/>
              </a:rPr>
              <a:t>HE</a:t>
            </a:r>
            <a:r>
              <a:rPr sz="1000" dirty="0">
                <a:solidFill>
                  <a:srgbClr val="1E7FB8"/>
                </a:solidFill>
                <a:latin typeface="Corbel"/>
                <a:cs typeface="Corbel"/>
              </a:rPr>
              <a:t>A</a:t>
            </a:r>
            <a:r>
              <a:rPr sz="1000" spc="5" dirty="0">
                <a:solidFill>
                  <a:srgbClr val="1E7FB8"/>
                </a:solidFill>
                <a:latin typeface="Corbel"/>
                <a:cs typeface="Corbel"/>
              </a:rPr>
              <a:t>L</a:t>
            </a:r>
            <a:r>
              <a:rPr sz="1000" spc="-10" dirty="0">
                <a:solidFill>
                  <a:srgbClr val="1E7FB8"/>
                </a:solidFill>
                <a:latin typeface="Corbel"/>
                <a:cs typeface="Corbel"/>
              </a:rPr>
              <a:t>T</a:t>
            </a:r>
            <a:r>
              <a:rPr sz="1000" dirty="0">
                <a:solidFill>
                  <a:srgbClr val="1E7FB8"/>
                </a:solidFill>
                <a:latin typeface="Corbel"/>
                <a:cs typeface="Corbel"/>
              </a:rPr>
              <a:t>H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85" dirty="0"/>
              <a:t>EMERGENCIES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40"/>
              </a:lnSpc>
            </a:pPr>
            <a:r>
              <a:rPr spc="-80" dirty="0"/>
              <a:t>p</a:t>
            </a:r>
            <a:r>
              <a:rPr spc="-90" dirty="0"/>
              <a:t>r</a:t>
            </a:r>
            <a:r>
              <a:rPr spc="-80" dirty="0"/>
              <a:t>og</a:t>
            </a:r>
            <a:r>
              <a:rPr spc="-90" dirty="0"/>
              <a:t>r</a:t>
            </a:r>
            <a:r>
              <a:rPr spc="-85" dirty="0"/>
              <a:t>a</a:t>
            </a:r>
            <a:r>
              <a:rPr spc="-80" dirty="0"/>
              <a:t>mm</a:t>
            </a:r>
            <a:r>
              <a:rPr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22168" y="1159764"/>
            <a:ext cx="11327765" cy="473751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32740" marR="5080" indent="-320675">
              <a:lnSpc>
                <a:spcPct val="101899"/>
              </a:lnSpc>
              <a:spcBef>
                <a:spcPts val="25"/>
              </a:spcBef>
              <a:buChar char="•"/>
              <a:tabLst>
                <a:tab pos="332740" algn="l"/>
                <a:tab pos="333375" algn="l"/>
                <a:tab pos="4008120" algn="l"/>
              </a:tabLst>
            </a:pP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In December</a:t>
            </a:r>
            <a:r>
              <a:rPr sz="240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400" spc="-5" dirty="0" smtClean="0">
                <a:solidFill>
                  <a:srgbClr val="0070C0"/>
                </a:solidFill>
                <a:latin typeface="Arial"/>
                <a:cs typeface="Arial"/>
              </a:rPr>
              <a:t>2019,</a:t>
            </a:r>
            <a:r>
              <a:rPr lang="en-US" sz="2400" spc="-5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0070C0"/>
                </a:solidFill>
                <a:latin typeface="Arial"/>
                <a:cs typeface="Arial"/>
              </a:rPr>
              <a:t>a </a:t>
            </a: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novel coronavirus </a:t>
            </a:r>
            <a:r>
              <a:rPr lang="en-US" sz="2400" spc="-5" dirty="0" smtClean="0">
                <a:solidFill>
                  <a:srgbClr val="0070C0"/>
                </a:solidFill>
                <a:latin typeface="Arial"/>
                <a:cs typeface="Arial"/>
              </a:rPr>
              <a:t>COVID-19</a:t>
            </a:r>
            <a:r>
              <a:rPr sz="2400" spc="-60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started  an outbreak of pneumonia </a:t>
            </a:r>
            <a:r>
              <a:rPr sz="2400" dirty="0">
                <a:solidFill>
                  <a:srgbClr val="0070C0"/>
                </a:solidFill>
                <a:latin typeface="Arial"/>
                <a:cs typeface="Arial"/>
              </a:rPr>
              <a:t>in </a:t>
            </a: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Wuhan,</a:t>
            </a:r>
            <a:r>
              <a:rPr sz="2400" spc="-3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400" spc="-5" dirty="0" smtClean="0">
                <a:solidFill>
                  <a:srgbClr val="0070C0"/>
                </a:solidFill>
                <a:latin typeface="Arial"/>
                <a:cs typeface="Arial"/>
              </a:rPr>
              <a:t>China</a:t>
            </a:r>
            <a:r>
              <a:rPr lang="en-US" sz="2400" spc="-5" dirty="0" smtClean="0">
                <a:solidFill>
                  <a:srgbClr val="0070C0"/>
                </a:solidFill>
                <a:latin typeface="Arial"/>
                <a:cs typeface="Arial"/>
              </a:rPr>
              <a:t>.</a:t>
            </a:r>
          </a:p>
          <a:p>
            <a:pPr marL="332740" marR="5080" indent="-320675">
              <a:lnSpc>
                <a:spcPct val="101899"/>
              </a:lnSpc>
              <a:spcBef>
                <a:spcPts val="25"/>
              </a:spcBef>
              <a:buChar char="•"/>
              <a:tabLst>
                <a:tab pos="332740" algn="l"/>
                <a:tab pos="333375" algn="l"/>
                <a:tab pos="4008120" algn="l"/>
              </a:tabLst>
            </a:pPr>
            <a:endParaRPr sz="2400" dirty="0">
              <a:latin typeface="Arial"/>
              <a:cs typeface="Arial"/>
            </a:endParaRPr>
          </a:p>
          <a:p>
            <a:pPr marL="333375" indent="-320675">
              <a:lnSpc>
                <a:spcPct val="100000"/>
              </a:lnSpc>
              <a:spcBef>
                <a:spcPts val="650"/>
              </a:spcBef>
              <a:buChar char="•"/>
              <a:tabLst>
                <a:tab pos="332740" algn="l"/>
                <a:tab pos="333375" algn="l"/>
              </a:tabLst>
            </a:pPr>
            <a:r>
              <a:rPr lang="en-US" sz="2400" spc="-5" dirty="0" smtClean="0">
                <a:solidFill>
                  <a:srgbClr val="0070C0"/>
                </a:solidFill>
                <a:latin typeface="Arial"/>
                <a:cs typeface="Arial"/>
              </a:rPr>
              <a:t>COVID-19</a:t>
            </a:r>
            <a:r>
              <a:rPr lang="en-US" sz="2400" spc="-60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0070C0"/>
                </a:solidFill>
                <a:latin typeface="Arial"/>
                <a:cs typeface="Arial"/>
              </a:rPr>
              <a:t>is </a:t>
            </a: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related to SARS-CoV and</a:t>
            </a:r>
            <a:r>
              <a:rPr sz="2400" spc="-2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MERS-</a:t>
            </a:r>
            <a:r>
              <a:rPr sz="2400" spc="-5" dirty="0" err="1">
                <a:solidFill>
                  <a:srgbClr val="0070C0"/>
                </a:solidFill>
                <a:latin typeface="Arial"/>
                <a:cs typeface="Arial"/>
              </a:rPr>
              <a:t>CoV</a:t>
            </a:r>
            <a:r>
              <a:rPr sz="2400" spc="-5" dirty="0" smtClean="0">
                <a:solidFill>
                  <a:srgbClr val="0070C0"/>
                </a:solidFill>
                <a:latin typeface="Arial"/>
                <a:cs typeface="Arial"/>
              </a:rPr>
              <a:t>.</a:t>
            </a:r>
            <a:endParaRPr lang="en-US" sz="2400" spc="-5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333375" indent="-320675">
              <a:lnSpc>
                <a:spcPct val="100000"/>
              </a:lnSpc>
              <a:spcBef>
                <a:spcPts val="650"/>
              </a:spcBef>
              <a:buChar char="•"/>
              <a:tabLst>
                <a:tab pos="332740" algn="l"/>
                <a:tab pos="333375" algn="l"/>
              </a:tabLst>
            </a:pPr>
            <a:endParaRPr sz="2400" dirty="0">
              <a:latin typeface="Arial"/>
              <a:cs typeface="Arial"/>
            </a:endParaRPr>
          </a:p>
          <a:p>
            <a:pPr marL="332740" marR="1402715" indent="-320675">
              <a:lnSpc>
                <a:spcPct val="101299"/>
              </a:lnSpc>
              <a:spcBef>
                <a:spcPts val="620"/>
              </a:spcBef>
              <a:buChar char="•"/>
              <a:tabLst>
                <a:tab pos="332740" algn="l"/>
                <a:tab pos="333375" algn="l"/>
              </a:tabLst>
            </a:pP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Initial origin was probably zoonotic but </a:t>
            </a:r>
            <a:r>
              <a:rPr sz="2400" spc="-10" dirty="0">
                <a:solidFill>
                  <a:srgbClr val="0070C0"/>
                </a:solidFill>
                <a:latin typeface="Arial"/>
                <a:cs typeface="Arial"/>
              </a:rPr>
              <a:t>human-human  </a:t>
            </a: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transmission </a:t>
            </a:r>
            <a:r>
              <a:rPr sz="2400" dirty="0">
                <a:solidFill>
                  <a:srgbClr val="0070C0"/>
                </a:solidFill>
                <a:latin typeface="Arial"/>
                <a:cs typeface="Arial"/>
              </a:rPr>
              <a:t>is </a:t>
            </a: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highly</a:t>
            </a:r>
            <a:r>
              <a:rPr sz="2400" spc="-2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likely</a:t>
            </a:r>
            <a:r>
              <a:rPr sz="2400" spc="-5" dirty="0" smtClean="0">
                <a:solidFill>
                  <a:srgbClr val="0070C0"/>
                </a:solidFill>
                <a:latin typeface="Arial"/>
                <a:cs typeface="Arial"/>
              </a:rPr>
              <a:t>.</a:t>
            </a:r>
            <a:endParaRPr lang="en-US" sz="2400" spc="-5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332740" marR="1402715" indent="-320675">
              <a:lnSpc>
                <a:spcPct val="101299"/>
              </a:lnSpc>
              <a:spcBef>
                <a:spcPts val="620"/>
              </a:spcBef>
              <a:buChar char="•"/>
              <a:tabLst>
                <a:tab pos="332740" algn="l"/>
                <a:tab pos="333375" algn="l"/>
              </a:tabLst>
            </a:pPr>
            <a:endParaRPr sz="2400" dirty="0">
              <a:latin typeface="Arial"/>
              <a:cs typeface="Arial"/>
            </a:endParaRPr>
          </a:p>
          <a:p>
            <a:pPr marL="332740" marR="249554" indent="-320675">
              <a:lnSpc>
                <a:spcPct val="101299"/>
              </a:lnSpc>
              <a:spcBef>
                <a:spcPts val="625"/>
              </a:spcBef>
              <a:buChar char="•"/>
              <a:tabLst>
                <a:tab pos="332740" algn="l"/>
                <a:tab pos="333375" algn="l"/>
              </a:tabLst>
            </a:pP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Number of cases </a:t>
            </a:r>
            <a:r>
              <a:rPr sz="2400" dirty="0">
                <a:solidFill>
                  <a:srgbClr val="0070C0"/>
                </a:solidFill>
                <a:latin typeface="Arial"/>
                <a:cs typeface="Arial"/>
              </a:rPr>
              <a:t>is </a:t>
            </a: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increasing rapidly, most patients have  mild illness, presenting with fever, cough, fatigue </a:t>
            </a:r>
            <a:r>
              <a:rPr sz="2400" dirty="0">
                <a:solidFill>
                  <a:srgbClr val="0070C0"/>
                </a:solidFill>
                <a:latin typeface="Arial"/>
                <a:cs typeface="Arial"/>
              </a:rPr>
              <a:t>&amp; </a:t>
            </a: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myalgia</a:t>
            </a:r>
            <a:r>
              <a:rPr sz="2400" spc="-5" dirty="0" smtClean="0">
                <a:solidFill>
                  <a:srgbClr val="0070C0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332740" marR="1287145" indent="-320675">
              <a:lnSpc>
                <a:spcPts val="3790"/>
              </a:lnSpc>
              <a:spcBef>
                <a:spcPts val="840"/>
              </a:spcBef>
              <a:buChar char="•"/>
              <a:tabLst>
                <a:tab pos="332740" algn="l"/>
                <a:tab pos="333375" algn="l"/>
              </a:tabLst>
            </a:pP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Management involves early recognition, strict IPC and  supportive</a:t>
            </a:r>
            <a:r>
              <a:rPr sz="2400" spc="-1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care</a:t>
            </a:r>
            <a:r>
              <a:rPr sz="2400" spc="-5" dirty="0" smtClean="0">
                <a:solidFill>
                  <a:srgbClr val="0070C0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021287"/>
            <a:ext cx="12192000" cy="635"/>
          </a:xfrm>
          <a:custGeom>
            <a:avLst/>
            <a:gdLst/>
            <a:ahLst/>
            <a:cxnLst/>
            <a:rect l="l" t="t" r="r" b="b"/>
            <a:pathLst>
              <a:path w="12192000" h="635">
                <a:moveTo>
                  <a:pt x="0" y="0"/>
                </a:moveTo>
                <a:lnTo>
                  <a:pt x="12192000" y="9"/>
                </a:lnTo>
              </a:path>
            </a:pathLst>
          </a:custGeom>
          <a:ln w="25400">
            <a:solidFill>
              <a:srgbClr val="4A7E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6096000"/>
            <a:ext cx="2285532" cy="6995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99907" y="401827"/>
            <a:ext cx="45237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Tahoma"/>
                <a:cs typeface="Tahoma"/>
              </a:rPr>
              <a:t>Learning</a:t>
            </a:r>
            <a:r>
              <a:rPr spc="-60" dirty="0">
                <a:latin typeface="Tahoma"/>
                <a:cs typeface="Tahoma"/>
              </a:rPr>
              <a:t> </a:t>
            </a:r>
            <a:r>
              <a:rPr spc="-5" dirty="0">
                <a:latin typeface="Tahoma"/>
                <a:cs typeface="Tahoma"/>
              </a:rPr>
              <a:t>objectives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164154" y="6202215"/>
            <a:ext cx="48196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z="1000" spc="-5" dirty="0">
                <a:solidFill>
                  <a:srgbClr val="1E7FB8"/>
                </a:solidFill>
                <a:latin typeface="Corbel"/>
                <a:cs typeface="Corbel"/>
              </a:rPr>
              <a:t>HE</a:t>
            </a:r>
            <a:r>
              <a:rPr sz="1000" dirty="0">
                <a:solidFill>
                  <a:srgbClr val="1E7FB8"/>
                </a:solidFill>
                <a:latin typeface="Corbel"/>
                <a:cs typeface="Corbel"/>
              </a:rPr>
              <a:t>A</a:t>
            </a:r>
            <a:r>
              <a:rPr sz="1000" spc="5" dirty="0">
                <a:solidFill>
                  <a:srgbClr val="1E7FB8"/>
                </a:solidFill>
                <a:latin typeface="Corbel"/>
                <a:cs typeface="Corbel"/>
              </a:rPr>
              <a:t>L</a:t>
            </a:r>
            <a:r>
              <a:rPr sz="1000" spc="-10" dirty="0">
                <a:solidFill>
                  <a:srgbClr val="1E7FB8"/>
                </a:solidFill>
                <a:latin typeface="Corbel"/>
                <a:cs typeface="Corbel"/>
              </a:rPr>
              <a:t>T</a:t>
            </a:r>
            <a:r>
              <a:rPr sz="1000" dirty="0">
                <a:solidFill>
                  <a:srgbClr val="1E7FB8"/>
                </a:solidFill>
                <a:latin typeface="Corbel"/>
                <a:cs typeface="Corbel"/>
              </a:rPr>
              <a:t>H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85" dirty="0"/>
              <a:t>EMERGENCIES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40"/>
              </a:lnSpc>
            </a:pPr>
            <a:r>
              <a:rPr spc="-80" dirty="0"/>
              <a:t>p</a:t>
            </a:r>
            <a:r>
              <a:rPr spc="-90" dirty="0"/>
              <a:t>r</a:t>
            </a:r>
            <a:r>
              <a:rPr spc="-80" dirty="0"/>
              <a:t>og</a:t>
            </a:r>
            <a:r>
              <a:rPr spc="-90" dirty="0"/>
              <a:t>r</a:t>
            </a:r>
            <a:r>
              <a:rPr spc="-85" dirty="0"/>
              <a:t>a</a:t>
            </a:r>
            <a:r>
              <a:rPr spc="-80" dirty="0"/>
              <a:t>mm</a:t>
            </a:r>
            <a:r>
              <a:rPr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96896" y="1495043"/>
            <a:ext cx="9999980" cy="3845283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3200" b="1" dirty="0">
                <a:solidFill>
                  <a:srgbClr val="0070C0"/>
                </a:solidFill>
                <a:latin typeface="Arial"/>
                <a:cs typeface="Arial"/>
              </a:rPr>
              <a:t>At </a:t>
            </a:r>
            <a:r>
              <a:rPr sz="3200" b="1" spc="-5" dirty="0">
                <a:solidFill>
                  <a:srgbClr val="0070C0"/>
                </a:solidFill>
                <a:latin typeface="Arial"/>
                <a:cs typeface="Arial"/>
              </a:rPr>
              <a:t>the end of this lecture, you </a:t>
            </a:r>
            <a:r>
              <a:rPr sz="3200" b="1" dirty="0">
                <a:solidFill>
                  <a:srgbClr val="0070C0"/>
                </a:solidFill>
                <a:latin typeface="Arial"/>
                <a:cs typeface="Arial"/>
              </a:rPr>
              <a:t>will </a:t>
            </a:r>
            <a:r>
              <a:rPr sz="3200" b="1" spc="-5" dirty="0">
                <a:solidFill>
                  <a:srgbClr val="0070C0"/>
                </a:solidFill>
                <a:latin typeface="Arial"/>
                <a:cs typeface="Arial"/>
              </a:rPr>
              <a:t>be able</a:t>
            </a:r>
            <a:r>
              <a:rPr sz="3200" b="1" spc="-5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0070C0"/>
                </a:solidFill>
                <a:latin typeface="Arial"/>
                <a:cs typeface="Arial"/>
              </a:rPr>
              <a:t>to:</a:t>
            </a:r>
            <a:endParaRPr sz="3200" b="1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Describe </a:t>
            </a:r>
            <a:r>
              <a:rPr lang="en-US" sz="3200" spc="-5" dirty="0" err="1" smtClean="0">
                <a:solidFill>
                  <a:srgbClr val="0070C0"/>
                </a:solidFill>
                <a:latin typeface="Arial"/>
                <a:cs typeface="Arial"/>
              </a:rPr>
              <a:t>Reservior</a:t>
            </a:r>
            <a:r>
              <a:rPr lang="en-US" sz="3200" spc="-5" dirty="0" smtClean="0">
                <a:solidFill>
                  <a:srgbClr val="0070C0"/>
                </a:solidFill>
                <a:latin typeface="Arial"/>
                <a:cs typeface="Arial"/>
              </a:rPr>
              <a:t>, transmission and </a:t>
            </a:r>
            <a:r>
              <a:rPr sz="3200" spc="-5" dirty="0" smtClean="0">
                <a:solidFill>
                  <a:srgbClr val="0070C0"/>
                </a:solidFill>
                <a:latin typeface="Arial"/>
                <a:cs typeface="Arial"/>
              </a:rPr>
              <a:t>clinical </a:t>
            </a: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presentation of </a:t>
            </a:r>
            <a:r>
              <a:rPr sz="3200" spc="-5" dirty="0" smtClean="0">
                <a:solidFill>
                  <a:srgbClr val="0070C0"/>
                </a:solidFill>
                <a:latin typeface="Arial"/>
                <a:cs typeface="Arial"/>
              </a:rPr>
              <a:t>C</a:t>
            </a:r>
            <a:r>
              <a:rPr lang="en-US" sz="3200" spc="-5" dirty="0" smtClean="0">
                <a:solidFill>
                  <a:srgbClr val="0070C0"/>
                </a:solidFill>
                <a:latin typeface="Arial"/>
                <a:cs typeface="Arial"/>
              </a:rPr>
              <a:t>OVID-19</a:t>
            </a:r>
            <a:r>
              <a:rPr sz="3200" spc="-5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infection.</a:t>
            </a:r>
            <a:endParaRPr sz="3200" dirty="0">
              <a:latin typeface="Arial"/>
              <a:cs typeface="Arial"/>
            </a:endParaRPr>
          </a:p>
          <a:p>
            <a:pPr marL="354965" marR="317500" indent="-342900">
              <a:lnSpc>
                <a:spcPts val="3790"/>
              </a:lnSpc>
              <a:spcBef>
                <a:spcPts val="84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Compare </a:t>
            </a:r>
            <a:r>
              <a:rPr lang="en-US" sz="3200" spc="-5" dirty="0" smtClean="0">
                <a:solidFill>
                  <a:srgbClr val="0070C0"/>
                </a:solidFill>
                <a:latin typeface="Arial"/>
                <a:cs typeface="Arial"/>
              </a:rPr>
              <a:t>COVID-19</a:t>
            </a:r>
            <a:r>
              <a:rPr sz="3200" spc="-5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infection to MERS and </a:t>
            </a:r>
            <a:r>
              <a:rPr sz="3200" dirty="0">
                <a:solidFill>
                  <a:srgbClr val="0070C0"/>
                </a:solidFill>
                <a:latin typeface="Arial"/>
                <a:cs typeface="Arial"/>
              </a:rPr>
              <a:t>SARS,  </a:t>
            </a: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other</a:t>
            </a:r>
            <a:r>
              <a:rPr sz="3200" spc="-1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coronavirus.</a:t>
            </a:r>
            <a:endParaRPr sz="3200" dirty="0">
              <a:latin typeface="Arial"/>
              <a:cs typeface="Arial"/>
            </a:endParaRPr>
          </a:p>
          <a:p>
            <a:pPr marL="354965" marR="1243965" indent="-342900">
              <a:lnSpc>
                <a:spcPts val="3790"/>
              </a:lnSpc>
              <a:spcBef>
                <a:spcPts val="819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Provide links to </a:t>
            </a:r>
            <a:r>
              <a:rPr sz="3200" dirty="0">
                <a:solidFill>
                  <a:srgbClr val="0070C0"/>
                </a:solidFill>
                <a:latin typeface="Arial"/>
                <a:cs typeface="Arial"/>
              </a:rPr>
              <a:t>WHO </a:t>
            </a: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case definition and other  guidance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021287"/>
            <a:ext cx="12192000" cy="635"/>
          </a:xfrm>
          <a:custGeom>
            <a:avLst/>
            <a:gdLst/>
            <a:ahLst/>
            <a:cxnLst/>
            <a:rect l="l" t="t" r="r" b="b"/>
            <a:pathLst>
              <a:path w="12192000" h="635">
                <a:moveTo>
                  <a:pt x="0" y="0"/>
                </a:moveTo>
                <a:lnTo>
                  <a:pt x="12192000" y="9"/>
                </a:lnTo>
              </a:path>
            </a:pathLst>
          </a:custGeom>
          <a:ln w="25400">
            <a:solidFill>
              <a:srgbClr val="4A7E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6096000"/>
            <a:ext cx="2285532" cy="6995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04800" y="457200"/>
            <a:ext cx="55308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Tahoma"/>
                <a:cs typeface="Tahoma"/>
              </a:rPr>
              <a:t>2019-novel</a:t>
            </a:r>
            <a:r>
              <a:rPr spc="-50" dirty="0">
                <a:latin typeface="Tahoma"/>
                <a:cs typeface="Tahoma"/>
              </a:rPr>
              <a:t> </a:t>
            </a:r>
            <a:r>
              <a:rPr spc="-5" dirty="0">
                <a:latin typeface="Tahoma"/>
                <a:cs typeface="Tahoma"/>
              </a:rPr>
              <a:t>Coronavirus</a:t>
            </a:r>
          </a:p>
        </p:txBody>
      </p:sp>
      <p:sp>
        <p:nvSpPr>
          <p:cNvPr id="5" name="object 5"/>
          <p:cNvSpPr/>
          <p:nvPr/>
        </p:nvSpPr>
        <p:spPr>
          <a:xfrm>
            <a:off x="149147" y="1176988"/>
            <a:ext cx="7604522" cy="48240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034440" y="1654555"/>
            <a:ext cx="3552825" cy="31761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0070C0"/>
                </a:solidFill>
                <a:latin typeface="Arial"/>
                <a:cs typeface="Arial"/>
              </a:rPr>
              <a:t>Electron</a:t>
            </a:r>
            <a:r>
              <a:rPr sz="2400" b="1" spc="-2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70C0"/>
                </a:solidFill>
                <a:latin typeface="Arial"/>
                <a:cs typeface="Arial"/>
              </a:rPr>
              <a:t>microscopy: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7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0070C0"/>
                </a:solidFill>
                <a:latin typeface="Arial"/>
                <a:cs typeface="Arial"/>
              </a:rPr>
              <a:t>A </a:t>
            </a:r>
            <a:r>
              <a:rPr sz="2000" dirty="0" smtClean="0">
                <a:solidFill>
                  <a:srgbClr val="0070C0"/>
                </a:solidFill>
                <a:latin typeface="Arial"/>
                <a:cs typeface="Arial"/>
              </a:rPr>
              <a:t>C</a:t>
            </a:r>
            <a:r>
              <a:rPr lang="en-US" sz="2000" dirty="0" smtClean="0">
                <a:solidFill>
                  <a:srgbClr val="0070C0"/>
                </a:solidFill>
                <a:latin typeface="Arial"/>
                <a:cs typeface="Arial"/>
              </a:rPr>
              <a:t>OVID-19</a:t>
            </a:r>
            <a:r>
              <a:rPr sz="2000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70C0"/>
                </a:solidFill>
                <a:latin typeface="Arial"/>
                <a:cs typeface="Arial"/>
              </a:rPr>
              <a:t>virus</a:t>
            </a:r>
            <a:r>
              <a:rPr sz="2000" spc="-3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0070C0"/>
                </a:solidFill>
                <a:latin typeface="Arial"/>
                <a:cs typeface="Arial"/>
              </a:rPr>
              <a:t>particles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150" dirty="0">
              <a:latin typeface="Times New Roman"/>
              <a:cs typeface="Times New Roman"/>
            </a:endParaRPr>
          </a:p>
          <a:p>
            <a:pPr marL="349250" marR="5080" indent="-336550">
              <a:lnSpc>
                <a:spcPct val="123300"/>
              </a:lnSpc>
              <a:spcBef>
                <a:spcPts val="5"/>
              </a:spcBef>
            </a:pPr>
            <a:r>
              <a:rPr sz="2400" b="1" dirty="0">
                <a:solidFill>
                  <a:srgbClr val="0070C0"/>
                </a:solidFill>
                <a:latin typeface="Arial"/>
                <a:cs typeface="Arial"/>
              </a:rPr>
              <a:t>B </a:t>
            </a:r>
            <a:r>
              <a:rPr sz="2400" dirty="0" smtClean="0">
                <a:solidFill>
                  <a:srgbClr val="0070C0"/>
                </a:solidFill>
                <a:latin typeface="Arial"/>
                <a:cs typeface="Arial"/>
              </a:rPr>
              <a:t>C</a:t>
            </a:r>
            <a:r>
              <a:rPr lang="en-US" sz="2400" dirty="0" smtClean="0">
                <a:solidFill>
                  <a:srgbClr val="0070C0"/>
                </a:solidFill>
                <a:latin typeface="Arial"/>
                <a:cs typeface="Arial"/>
              </a:rPr>
              <a:t>OVID-19</a:t>
            </a:r>
            <a:r>
              <a:rPr sz="2400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particles within  </a:t>
            </a:r>
            <a:r>
              <a:rPr sz="2400" dirty="0">
                <a:solidFill>
                  <a:srgbClr val="0070C0"/>
                </a:solidFill>
                <a:latin typeface="Arial"/>
                <a:cs typeface="Arial"/>
              </a:rPr>
              <a:t>human airway</a:t>
            </a:r>
            <a:r>
              <a:rPr sz="2400" spc="-6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epithelial  </a:t>
            </a:r>
            <a:r>
              <a:rPr sz="2400" dirty="0">
                <a:solidFill>
                  <a:srgbClr val="0070C0"/>
                </a:solidFill>
                <a:latin typeface="Arial"/>
                <a:cs typeface="Arial"/>
              </a:rPr>
              <a:t>cells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85" dirty="0"/>
              <a:t>EMERGENCIES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017941" y="6389894"/>
            <a:ext cx="4107179" cy="304800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800" spc="-5" dirty="0">
                <a:latin typeface="Calibri"/>
                <a:cs typeface="Calibri"/>
              </a:rPr>
              <a:t>China, </a:t>
            </a:r>
            <a:r>
              <a:rPr sz="1800" dirty="0">
                <a:latin typeface="Calibri"/>
                <a:cs typeface="Calibri"/>
              </a:rPr>
              <a:t>2019. </a:t>
            </a:r>
            <a:r>
              <a:rPr sz="1800" spc="-5" dirty="0">
                <a:latin typeface="Calibri"/>
                <a:cs typeface="Calibri"/>
              </a:rPr>
              <a:t>DOI: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10.1056/NEJMoa2001017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40"/>
              </a:lnSpc>
            </a:pPr>
            <a:r>
              <a:rPr spc="-80" dirty="0"/>
              <a:t>p</a:t>
            </a:r>
            <a:r>
              <a:rPr spc="-90" dirty="0"/>
              <a:t>r</a:t>
            </a:r>
            <a:r>
              <a:rPr spc="-80" dirty="0"/>
              <a:t>og</a:t>
            </a:r>
            <a:r>
              <a:rPr spc="-90" dirty="0"/>
              <a:t>r</a:t>
            </a:r>
            <a:r>
              <a:rPr spc="-85" dirty="0"/>
              <a:t>a</a:t>
            </a:r>
            <a:r>
              <a:rPr spc="-80" dirty="0"/>
              <a:t>mm</a:t>
            </a:r>
            <a:r>
              <a:rPr dirty="0"/>
              <a:t>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992541" y="6113779"/>
            <a:ext cx="66789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Na </a:t>
            </a:r>
            <a:r>
              <a:rPr sz="1800" spc="-5" dirty="0">
                <a:latin typeface="Calibri"/>
                <a:cs typeface="Calibri"/>
              </a:rPr>
              <a:t>Zhu </a:t>
            </a:r>
            <a:r>
              <a:rPr sz="1800" dirty="0">
                <a:latin typeface="Calibri"/>
                <a:cs typeface="Calibri"/>
              </a:rPr>
              <a:t>et </a:t>
            </a:r>
            <a:r>
              <a:rPr sz="1800" spc="-5" dirty="0">
                <a:latin typeface="Calibri"/>
                <a:cs typeface="Calibri"/>
              </a:rPr>
              <a:t>al. </a:t>
            </a:r>
            <a:r>
              <a:rPr sz="1800" dirty="0">
                <a:latin typeface="Calibri"/>
                <a:cs typeface="Calibri"/>
              </a:rPr>
              <a:t>A Novel </a:t>
            </a:r>
            <a:r>
              <a:rPr sz="1800" spc="-5" dirty="0">
                <a:latin typeface="Calibri"/>
                <a:cs typeface="Calibri"/>
              </a:rPr>
              <a:t>Coronavirus from Patients with Pneumonia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-85" dirty="0">
                <a:latin typeface="Calibri"/>
                <a:cs typeface="Calibri"/>
              </a:rPr>
              <a:t>in</a:t>
            </a:r>
            <a:r>
              <a:rPr sz="1500" spc="-127" baseline="19444" dirty="0">
                <a:solidFill>
                  <a:srgbClr val="1E7FB8"/>
                </a:solidFill>
                <a:latin typeface="Corbel"/>
                <a:cs typeface="Corbel"/>
              </a:rPr>
              <a:t>HEALTH</a:t>
            </a:r>
            <a:endParaRPr sz="1500" baseline="19444">
              <a:latin typeface="Corbel"/>
              <a:cs typeface="Corbe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021287"/>
            <a:ext cx="12192000" cy="635"/>
          </a:xfrm>
          <a:custGeom>
            <a:avLst/>
            <a:gdLst/>
            <a:ahLst/>
            <a:cxnLst/>
            <a:rect l="l" t="t" r="r" b="b"/>
            <a:pathLst>
              <a:path w="12192000" h="635">
                <a:moveTo>
                  <a:pt x="0" y="0"/>
                </a:moveTo>
                <a:lnTo>
                  <a:pt x="12192000" y="9"/>
                </a:lnTo>
              </a:path>
            </a:pathLst>
          </a:custGeom>
          <a:ln w="25400">
            <a:solidFill>
              <a:srgbClr val="4A7E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6096000"/>
            <a:ext cx="2285532" cy="6995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99907" y="331723"/>
            <a:ext cx="46882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Tahoma"/>
                <a:cs typeface="Tahoma"/>
              </a:rPr>
              <a:t>Coronaviruses</a:t>
            </a:r>
            <a:r>
              <a:rPr spc="-60" dirty="0">
                <a:latin typeface="Tahoma"/>
                <a:cs typeface="Tahoma"/>
              </a:rPr>
              <a:t> </a:t>
            </a:r>
            <a:r>
              <a:rPr spc="-5" dirty="0">
                <a:latin typeface="Tahoma"/>
                <a:cs typeface="Tahoma"/>
              </a:rPr>
              <a:t>(1/3)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164154" y="6202215"/>
            <a:ext cx="48196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z="1000" spc="-5" dirty="0">
                <a:solidFill>
                  <a:srgbClr val="1E7FB8"/>
                </a:solidFill>
                <a:latin typeface="Corbel"/>
                <a:cs typeface="Corbel"/>
              </a:rPr>
              <a:t>HE</a:t>
            </a:r>
            <a:r>
              <a:rPr sz="1000" dirty="0">
                <a:solidFill>
                  <a:srgbClr val="1E7FB8"/>
                </a:solidFill>
                <a:latin typeface="Corbel"/>
                <a:cs typeface="Corbel"/>
              </a:rPr>
              <a:t>A</a:t>
            </a:r>
            <a:r>
              <a:rPr sz="1000" spc="5" dirty="0">
                <a:solidFill>
                  <a:srgbClr val="1E7FB8"/>
                </a:solidFill>
                <a:latin typeface="Corbel"/>
                <a:cs typeface="Corbel"/>
              </a:rPr>
              <a:t>L</a:t>
            </a:r>
            <a:r>
              <a:rPr sz="1000" spc="-10" dirty="0">
                <a:solidFill>
                  <a:srgbClr val="1E7FB8"/>
                </a:solidFill>
                <a:latin typeface="Corbel"/>
                <a:cs typeface="Corbel"/>
              </a:rPr>
              <a:t>T</a:t>
            </a:r>
            <a:r>
              <a:rPr sz="1000" dirty="0">
                <a:solidFill>
                  <a:srgbClr val="1E7FB8"/>
                </a:solidFill>
                <a:latin typeface="Corbel"/>
                <a:cs typeface="Corbel"/>
              </a:rPr>
              <a:t>H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85" dirty="0"/>
              <a:t>EMERGENCIES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40"/>
              </a:lnSpc>
            </a:pPr>
            <a:r>
              <a:rPr spc="-80" dirty="0"/>
              <a:t>p</a:t>
            </a:r>
            <a:r>
              <a:rPr spc="-90" dirty="0"/>
              <a:t>r</a:t>
            </a:r>
            <a:r>
              <a:rPr spc="-80" dirty="0"/>
              <a:t>og</a:t>
            </a:r>
            <a:r>
              <a:rPr spc="-90" dirty="0"/>
              <a:t>r</a:t>
            </a:r>
            <a:r>
              <a:rPr spc="-85" dirty="0"/>
              <a:t>a</a:t>
            </a:r>
            <a:r>
              <a:rPr spc="-80" dirty="0"/>
              <a:t>mm</a:t>
            </a:r>
            <a:r>
              <a:rPr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96896" y="1943099"/>
            <a:ext cx="9937115" cy="3352841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Large, enveloped, positive-strand </a:t>
            </a:r>
            <a:r>
              <a:rPr sz="3200" dirty="0">
                <a:solidFill>
                  <a:srgbClr val="0070C0"/>
                </a:solidFill>
                <a:latin typeface="Arial"/>
                <a:cs typeface="Arial"/>
              </a:rPr>
              <a:t>RNA</a:t>
            </a:r>
            <a:r>
              <a:rPr sz="3200" spc="-1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viruses</a:t>
            </a:r>
            <a:endParaRPr sz="32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0070C0"/>
                </a:solidFill>
                <a:latin typeface="Arial"/>
                <a:cs typeface="Arial"/>
              </a:rPr>
              <a:t>4 </a:t>
            </a: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human (H)CoVs cause 10-30% of URTIs </a:t>
            </a:r>
            <a:r>
              <a:rPr sz="3200" dirty="0">
                <a:solidFill>
                  <a:srgbClr val="0070C0"/>
                </a:solidFill>
                <a:latin typeface="Arial"/>
                <a:cs typeface="Arial"/>
              </a:rPr>
              <a:t>in</a:t>
            </a:r>
            <a:r>
              <a:rPr sz="3200" spc="-5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adults</a:t>
            </a:r>
            <a:endParaRPr sz="3200" dirty="0">
              <a:latin typeface="Arial"/>
              <a:cs typeface="Arial"/>
            </a:endParaRPr>
          </a:p>
          <a:p>
            <a:pPr marL="354965" marR="5080" indent="-342900">
              <a:lnSpc>
                <a:spcPts val="3820"/>
              </a:lnSpc>
              <a:spcBef>
                <a:spcPts val="7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solidFill>
                  <a:srgbClr val="0070C0"/>
                </a:solidFill>
                <a:latin typeface="Arial"/>
                <a:cs typeface="Arial"/>
              </a:rPr>
              <a:t>SARS-CoV, MERS-CoV </a:t>
            </a:r>
            <a:r>
              <a:rPr sz="3200" b="1" dirty="0">
                <a:solidFill>
                  <a:srgbClr val="0070C0"/>
                </a:solidFill>
                <a:latin typeface="Arial"/>
                <a:cs typeface="Arial"/>
              </a:rPr>
              <a:t>&amp; </a:t>
            </a:r>
            <a:r>
              <a:rPr lang="en-US" sz="3200" b="1" spc="-5" dirty="0" smtClean="0">
                <a:solidFill>
                  <a:srgbClr val="0070C0"/>
                </a:solidFill>
                <a:latin typeface="Arial"/>
                <a:cs typeface="Arial"/>
              </a:rPr>
              <a:t>COVID-19</a:t>
            </a:r>
            <a:r>
              <a:rPr sz="3200" b="1" spc="-5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cause severe  human</a:t>
            </a:r>
            <a:r>
              <a:rPr sz="3200" spc="-1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3200" spc="-5" dirty="0" smtClean="0">
                <a:solidFill>
                  <a:srgbClr val="0070C0"/>
                </a:solidFill>
                <a:latin typeface="Arial"/>
                <a:cs typeface="Arial"/>
              </a:rPr>
              <a:t>infections</a:t>
            </a:r>
            <a:r>
              <a:rPr lang="en-US" sz="3200" spc="-5" dirty="0" smtClean="0">
                <a:solidFill>
                  <a:srgbClr val="0070C0"/>
                </a:solidFill>
                <a:latin typeface="Arial"/>
                <a:cs typeface="Arial"/>
              </a:rPr>
              <a:t>.</a:t>
            </a:r>
            <a:endParaRPr sz="3200" dirty="0">
              <a:latin typeface="Arial"/>
              <a:cs typeface="Arial"/>
            </a:endParaRPr>
          </a:p>
          <a:p>
            <a:pPr marL="354965" marR="126364" indent="-342900">
              <a:lnSpc>
                <a:spcPts val="3820"/>
              </a:lnSpc>
              <a:spcBef>
                <a:spcPts val="76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Other SARS-like CoVs have been found </a:t>
            </a:r>
            <a:r>
              <a:rPr sz="3200" dirty="0">
                <a:solidFill>
                  <a:srgbClr val="0070C0"/>
                </a:solidFill>
                <a:latin typeface="Arial"/>
                <a:cs typeface="Arial"/>
              </a:rPr>
              <a:t>in </a:t>
            </a: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animal  reservoirs but have not yet been detected </a:t>
            </a:r>
            <a:r>
              <a:rPr sz="3200" dirty="0">
                <a:solidFill>
                  <a:srgbClr val="0070C0"/>
                </a:solidFill>
                <a:latin typeface="Arial"/>
                <a:cs typeface="Arial"/>
              </a:rPr>
              <a:t>in</a:t>
            </a:r>
            <a:r>
              <a:rPr sz="3200" spc="-5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humans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021287"/>
            <a:ext cx="12192000" cy="635"/>
          </a:xfrm>
          <a:custGeom>
            <a:avLst/>
            <a:gdLst/>
            <a:ahLst/>
            <a:cxnLst/>
            <a:rect l="l" t="t" r="r" b="b"/>
            <a:pathLst>
              <a:path w="12192000" h="635">
                <a:moveTo>
                  <a:pt x="0" y="0"/>
                </a:moveTo>
                <a:lnTo>
                  <a:pt x="12192000" y="9"/>
                </a:lnTo>
              </a:path>
            </a:pathLst>
          </a:custGeom>
          <a:ln w="25400">
            <a:solidFill>
              <a:srgbClr val="4A7E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6096000"/>
            <a:ext cx="2285532" cy="6995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99907" y="331723"/>
            <a:ext cx="46882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Tahoma"/>
                <a:cs typeface="Tahoma"/>
              </a:rPr>
              <a:t>Coronaviruses</a:t>
            </a:r>
            <a:r>
              <a:rPr spc="-60" dirty="0">
                <a:latin typeface="Tahoma"/>
                <a:cs typeface="Tahoma"/>
              </a:rPr>
              <a:t> </a:t>
            </a:r>
            <a:r>
              <a:rPr spc="-5" dirty="0">
                <a:latin typeface="Tahoma"/>
                <a:cs typeface="Tahoma"/>
              </a:rPr>
              <a:t>(2/3)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164154" y="6202215"/>
            <a:ext cx="48196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z="1000" spc="-5" dirty="0">
                <a:solidFill>
                  <a:srgbClr val="1E7FB8"/>
                </a:solidFill>
                <a:latin typeface="Corbel"/>
                <a:cs typeface="Corbel"/>
              </a:rPr>
              <a:t>HE</a:t>
            </a:r>
            <a:r>
              <a:rPr sz="1000" dirty="0">
                <a:solidFill>
                  <a:srgbClr val="1E7FB8"/>
                </a:solidFill>
                <a:latin typeface="Corbel"/>
                <a:cs typeface="Corbel"/>
              </a:rPr>
              <a:t>A</a:t>
            </a:r>
            <a:r>
              <a:rPr sz="1000" spc="5" dirty="0">
                <a:solidFill>
                  <a:srgbClr val="1E7FB8"/>
                </a:solidFill>
                <a:latin typeface="Corbel"/>
                <a:cs typeface="Corbel"/>
              </a:rPr>
              <a:t>L</a:t>
            </a:r>
            <a:r>
              <a:rPr sz="1000" spc="-10" dirty="0">
                <a:solidFill>
                  <a:srgbClr val="1E7FB8"/>
                </a:solidFill>
                <a:latin typeface="Corbel"/>
                <a:cs typeface="Corbel"/>
              </a:rPr>
              <a:t>T</a:t>
            </a:r>
            <a:r>
              <a:rPr sz="1000" dirty="0">
                <a:solidFill>
                  <a:srgbClr val="1E7FB8"/>
                </a:solidFill>
                <a:latin typeface="Corbel"/>
                <a:cs typeface="Corbel"/>
              </a:rPr>
              <a:t>H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85" dirty="0"/>
              <a:t>EMERGENCIES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40"/>
              </a:lnSpc>
            </a:pPr>
            <a:r>
              <a:rPr spc="-80" dirty="0"/>
              <a:t>p</a:t>
            </a:r>
            <a:r>
              <a:rPr spc="-90" dirty="0"/>
              <a:t>r</a:t>
            </a:r>
            <a:r>
              <a:rPr spc="-80" dirty="0"/>
              <a:t>og</a:t>
            </a:r>
            <a:r>
              <a:rPr spc="-90" dirty="0"/>
              <a:t>r</a:t>
            </a:r>
            <a:r>
              <a:rPr spc="-85" dirty="0"/>
              <a:t>a</a:t>
            </a:r>
            <a:r>
              <a:rPr spc="-80" dirty="0"/>
              <a:t>mm</a:t>
            </a:r>
            <a:r>
              <a:rPr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96896" y="1943099"/>
            <a:ext cx="9905365" cy="3845283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3200" b="1" spc="-5" dirty="0">
                <a:solidFill>
                  <a:srgbClr val="0070C0"/>
                </a:solidFill>
                <a:latin typeface="Arial"/>
                <a:cs typeface="Arial"/>
              </a:rPr>
              <a:t>Key feature of coronaviruses which cause</a:t>
            </a:r>
            <a:r>
              <a:rPr sz="3200" b="1" spc="-2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3200" b="1" spc="-5" dirty="0" smtClean="0">
                <a:solidFill>
                  <a:srgbClr val="0070C0"/>
                </a:solidFill>
                <a:latin typeface="Arial"/>
                <a:cs typeface="Arial"/>
              </a:rPr>
              <a:t>S</a:t>
            </a:r>
            <a:r>
              <a:rPr lang="en-US" sz="3200" b="1" spc="-5" dirty="0" smtClean="0">
                <a:solidFill>
                  <a:srgbClr val="0070C0"/>
                </a:solidFill>
                <a:latin typeface="Arial"/>
                <a:cs typeface="Arial"/>
              </a:rPr>
              <a:t>evere </a:t>
            </a:r>
            <a:r>
              <a:rPr sz="3200" b="1" spc="-5" dirty="0" smtClean="0">
                <a:solidFill>
                  <a:srgbClr val="0070C0"/>
                </a:solidFill>
                <a:latin typeface="Arial"/>
                <a:cs typeface="Arial"/>
              </a:rPr>
              <a:t>A</a:t>
            </a:r>
            <a:r>
              <a:rPr lang="en-US" sz="3200" b="1" spc="-5" dirty="0" smtClean="0">
                <a:solidFill>
                  <a:srgbClr val="0070C0"/>
                </a:solidFill>
                <a:latin typeface="Arial"/>
                <a:cs typeface="Arial"/>
              </a:rPr>
              <a:t>cute </a:t>
            </a:r>
            <a:r>
              <a:rPr sz="3200" b="1" spc="-5" dirty="0" smtClean="0">
                <a:solidFill>
                  <a:srgbClr val="0070C0"/>
                </a:solidFill>
                <a:latin typeface="Arial"/>
                <a:cs typeface="Arial"/>
              </a:rPr>
              <a:t>R</a:t>
            </a:r>
            <a:r>
              <a:rPr lang="en-US" sz="3200" b="1" spc="-5" dirty="0" smtClean="0">
                <a:solidFill>
                  <a:srgbClr val="0070C0"/>
                </a:solidFill>
                <a:latin typeface="Arial"/>
                <a:cs typeface="Arial"/>
              </a:rPr>
              <a:t>espiratory </a:t>
            </a:r>
            <a:r>
              <a:rPr sz="3200" b="1" spc="-5" dirty="0" smtClean="0">
                <a:solidFill>
                  <a:srgbClr val="0070C0"/>
                </a:solidFill>
                <a:latin typeface="Arial"/>
                <a:cs typeface="Arial"/>
              </a:rPr>
              <a:t>I</a:t>
            </a:r>
            <a:r>
              <a:rPr lang="en-US" sz="3200" b="1" spc="-5" dirty="0" smtClean="0">
                <a:solidFill>
                  <a:srgbClr val="0070C0"/>
                </a:solidFill>
                <a:latin typeface="Arial"/>
                <a:cs typeface="Arial"/>
              </a:rPr>
              <a:t>nfection (SARI)</a:t>
            </a:r>
            <a:r>
              <a:rPr sz="3200" b="1" spc="-5" dirty="0" smtClean="0">
                <a:solidFill>
                  <a:srgbClr val="0070C0"/>
                </a:solidFill>
                <a:latin typeface="Arial"/>
                <a:cs typeface="Arial"/>
              </a:rPr>
              <a:t>:</a:t>
            </a:r>
            <a:endParaRPr sz="3200" b="1" dirty="0">
              <a:latin typeface="Arial"/>
              <a:cs typeface="Arial"/>
            </a:endParaRPr>
          </a:p>
          <a:p>
            <a:pPr marL="354965" marR="341630" indent="-342900">
              <a:lnSpc>
                <a:spcPts val="3790"/>
              </a:lnSpc>
              <a:spcBef>
                <a:spcPts val="94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Limited human-human transmission, predominantly  nosocomial (MERS </a:t>
            </a:r>
            <a:r>
              <a:rPr sz="3200" dirty="0">
                <a:solidFill>
                  <a:srgbClr val="0070C0"/>
                </a:solidFill>
                <a:latin typeface="Arial"/>
                <a:cs typeface="Arial"/>
              </a:rPr>
              <a:t>&gt;</a:t>
            </a:r>
            <a:r>
              <a:rPr sz="3200" spc="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70C0"/>
                </a:solidFill>
                <a:latin typeface="Arial"/>
                <a:cs typeface="Arial"/>
              </a:rPr>
              <a:t>SARS</a:t>
            </a:r>
            <a:r>
              <a:rPr sz="3200" dirty="0" smtClean="0">
                <a:solidFill>
                  <a:srgbClr val="0070C0"/>
                </a:solidFill>
                <a:latin typeface="Arial"/>
                <a:cs typeface="Arial"/>
              </a:rPr>
              <a:t>)</a:t>
            </a:r>
            <a:r>
              <a:rPr lang="en-US" sz="3200" dirty="0" smtClean="0">
                <a:solidFill>
                  <a:srgbClr val="0070C0"/>
                </a:solidFill>
                <a:latin typeface="Arial"/>
                <a:cs typeface="Arial"/>
              </a:rPr>
              <a:t>.</a:t>
            </a:r>
            <a:endParaRPr sz="32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5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Viral replication </a:t>
            </a:r>
            <a:r>
              <a:rPr sz="3200" dirty="0">
                <a:solidFill>
                  <a:srgbClr val="0070C0"/>
                </a:solidFill>
                <a:latin typeface="Arial"/>
                <a:cs typeface="Arial"/>
              </a:rPr>
              <a:t>in </a:t>
            </a: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the lower respiratory</a:t>
            </a:r>
            <a:r>
              <a:rPr sz="3200" spc="-2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3200" spc="-5" dirty="0" smtClean="0">
                <a:solidFill>
                  <a:srgbClr val="0070C0"/>
                </a:solidFill>
                <a:latin typeface="Arial"/>
                <a:cs typeface="Arial"/>
              </a:rPr>
              <a:t>tract</a:t>
            </a:r>
            <a:r>
              <a:rPr lang="en-US" sz="3200" spc="-5" dirty="0" smtClean="0">
                <a:solidFill>
                  <a:srgbClr val="0070C0"/>
                </a:solidFill>
                <a:latin typeface="Arial"/>
                <a:cs typeface="Arial"/>
              </a:rPr>
              <a:t>.</a:t>
            </a:r>
            <a:endParaRPr sz="3200" dirty="0">
              <a:latin typeface="Arial"/>
              <a:cs typeface="Arial"/>
            </a:endParaRPr>
          </a:p>
          <a:p>
            <a:pPr marL="354965" marR="5080" indent="-342900">
              <a:lnSpc>
                <a:spcPts val="3820"/>
              </a:lnSpc>
              <a:spcBef>
                <a:spcPts val="88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Aberrant host immune response (upregulation of pro-  inflammatory</a:t>
            </a:r>
            <a:r>
              <a:rPr sz="3200" spc="-1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70C0"/>
                </a:solidFill>
                <a:latin typeface="Arial"/>
                <a:cs typeface="Arial"/>
              </a:rPr>
              <a:t>cytokines</a:t>
            </a:r>
            <a:r>
              <a:rPr sz="3200" spc="-5" dirty="0" smtClean="0">
                <a:solidFill>
                  <a:srgbClr val="0070C0"/>
                </a:solidFill>
                <a:latin typeface="Arial"/>
                <a:cs typeface="Arial"/>
              </a:rPr>
              <a:t>)</a:t>
            </a:r>
            <a:r>
              <a:rPr lang="en-US" sz="3200" spc="-5" dirty="0" smtClean="0">
                <a:solidFill>
                  <a:srgbClr val="0070C0"/>
                </a:solidFill>
                <a:latin typeface="Arial"/>
                <a:cs typeface="Arial"/>
              </a:rPr>
              <a:t>.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4154" y="6169659"/>
            <a:ext cx="48196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5" dirty="0">
                <a:solidFill>
                  <a:srgbClr val="1E7FB8"/>
                </a:solidFill>
                <a:latin typeface="Corbel"/>
                <a:cs typeface="Corbel"/>
              </a:rPr>
              <a:t>HE</a:t>
            </a:r>
            <a:r>
              <a:rPr sz="1000" dirty="0">
                <a:solidFill>
                  <a:srgbClr val="1E7FB8"/>
                </a:solidFill>
                <a:latin typeface="Corbel"/>
                <a:cs typeface="Corbel"/>
              </a:rPr>
              <a:t>A</a:t>
            </a:r>
            <a:r>
              <a:rPr sz="1000" spc="5" dirty="0">
                <a:solidFill>
                  <a:srgbClr val="1E7FB8"/>
                </a:solidFill>
                <a:latin typeface="Corbel"/>
                <a:cs typeface="Corbel"/>
              </a:rPr>
              <a:t>L</a:t>
            </a:r>
            <a:r>
              <a:rPr sz="1000" spc="-10" dirty="0">
                <a:solidFill>
                  <a:srgbClr val="1E7FB8"/>
                </a:solidFill>
                <a:latin typeface="Corbel"/>
                <a:cs typeface="Corbel"/>
              </a:rPr>
              <a:t>T</a:t>
            </a:r>
            <a:r>
              <a:rPr sz="1000" dirty="0">
                <a:solidFill>
                  <a:srgbClr val="1E7FB8"/>
                </a:solidFill>
                <a:latin typeface="Corbel"/>
                <a:cs typeface="Corbel"/>
              </a:rPr>
              <a:t>H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6021287"/>
            <a:ext cx="12192000" cy="635"/>
          </a:xfrm>
          <a:custGeom>
            <a:avLst/>
            <a:gdLst/>
            <a:ahLst/>
            <a:cxnLst/>
            <a:rect l="l" t="t" r="r" b="b"/>
            <a:pathLst>
              <a:path w="12192000" h="635">
                <a:moveTo>
                  <a:pt x="0" y="0"/>
                </a:moveTo>
                <a:lnTo>
                  <a:pt x="12192000" y="9"/>
                </a:lnTo>
              </a:path>
            </a:pathLst>
          </a:custGeom>
          <a:ln w="25400">
            <a:solidFill>
              <a:srgbClr val="4A7E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096000"/>
            <a:ext cx="2285532" cy="6995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99907" y="331723"/>
            <a:ext cx="46882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Tahoma"/>
                <a:cs typeface="Tahoma"/>
              </a:rPr>
              <a:t>Coronaviruses</a:t>
            </a:r>
            <a:r>
              <a:rPr spc="-60" dirty="0">
                <a:latin typeface="Tahoma"/>
                <a:cs typeface="Tahoma"/>
              </a:rPr>
              <a:t> </a:t>
            </a:r>
            <a:r>
              <a:rPr spc="-5" dirty="0">
                <a:latin typeface="Tahoma"/>
                <a:cs typeface="Tahoma"/>
              </a:rPr>
              <a:t>(3/3)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289222" y="6262177"/>
            <a:ext cx="2930525" cy="3511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100" dirty="0">
                <a:latin typeface="Calibri"/>
                <a:cs typeface="Calibri"/>
              </a:rPr>
              <a:t># </a:t>
            </a:r>
            <a:r>
              <a:rPr sz="2100" spc="5" dirty="0">
                <a:latin typeface="Calibri"/>
                <a:cs typeface="Calibri"/>
              </a:rPr>
              <a:t>No </a:t>
            </a:r>
            <a:r>
              <a:rPr sz="2100" spc="15" dirty="0">
                <a:latin typeface="Calibri"/>
                <a:cs typeface="Calibri"/>
              </a:rPr>
              <a:t>human </a:t>
            </a:r>
            <a:r>
              <a:rPr sz="2100" spc="10" dirty="0">
                <a:latin typeface="Calibri"/>
                <a:cs typeface="Calibri"/>
              </a:rPr>
              <a:t>infections yet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85" dirty="0"/>
              <a:t>EMERGENCIES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40"/>
              </a:lnSpc>
            </a:pPr>
            <a:r>
              <a:rPr spc="-80" dirty="0"/>
              <a:t>p</a:t>
            </a:r>
            <a:r>
              <a:rPr spc="-90" dirty="0"/>
              <a:t>r</a:t>
            </a:r>
            <a:r>
              <a:rPr spc="-80" dirty="0"/>
              <a:t>og</a:t>
            </a:r>
            <a:r>
              <a:rPr spc="-90" dirty="0"/>
              <a:t>r</a:t>
            </a:r>
            <a:r>
              <a:rPr spc="-85" dirty="0"/>
              <a:t>a</a:t>
            </a:r>
            <a:r>
              <a:rPr spc="-80" dirty="0"/>
              <a:t>mm</a:t>
            </a:r>
            <a:r>
              <a:rPr dirty="0"/>
              <a:t>e</a:t>
            </a:r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109918"/>
              </p:ext>
            </p:extLst>
          </p:nvPr>
        </p:nvGraphicFramePr>
        <p:xfrm>
          <a:off x="121744" y="1351847"/>
          <a:ext cx="12063728" cy="44829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23110"/>
                <a:gridCol w="2023110"/>
                <a:gridCol w="2023110"/>
                <a:gridCol w="2023110"/>
                <a:gridCol w="2023109"/>
                <a:gridCol w="1948179"/>
              </a:tblGrid>
              <a:tr h="14406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3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sz="32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NAME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38100" marR="29845" indent="331470">
                        <a:lnSpc>
                          <a:spcPts val="3100"/>
                        </a:lnSpc>
                        <a:spcBef>
                          <a:spcPts val="5"/>
                        </a:spcBef>
                      </a:pPr>
                      <a:r>
                        <a:rPr sz="26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ANIMAL  R</a:t>
                      </a:r>
                      <a:r>
                        <a:rPr sz="2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ESE</a:t>
                      </a:r>
                      <a:r>
                        <a:rPr sz="26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2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VOIR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93980" marR="85725" indent="-1270" algn="ctr">
                        <a:lnSpc>
                          <a:spcPts val="3100"/>
                        </a:lnSpc>
                        <a:spcBef>
                          <a:spcPts val="1080"/>
                        </a:spcBef>
                      </a:pPr>
                      <a:r>
                        <a:rPr sz="26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BINDING  R</a:t>
                      </a:r>
                      <a:r>
                        <a:rPr sz="2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26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2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EP</a:t>
                      </a:r>
                      <a:r>
                        <a:rPr sz="26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2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endParaRPr sz="26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2625"/>
                        </a:lnSpc>
                      </a:pPr>
                      <a:r>
                        <a:rPr sz="22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(predominant)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716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149225" marR="85725" indent="-55880">
                        <a:lnSpc>
                          <a:spcPts val="3100"/>
                        </a:lnSpc>
                        <a:spcBef>
                          <a:spcPts val="1080"/>
                        </a:spcBef>
                      </a:pPr>
                      <a:r>
                        <a:rPr sz="26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2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26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2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EP</a:t>
                      </a:r>
                      <a:r>
                        <a:rPr sz="26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2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sz="26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LOCATION</a:t>
                      </a:r>
                      <a:endParaRPr sz="2600">
                        <a:latin typeface="Arial"/>
                        <a:cs typeface="Arial"/>
                      </a:endParaRPr>
                    </a:p>
                    <a:p>
                      <a:pPr marL="69850">
                        <a:lnSpc>
                          <a:spcPts val="2625"/>
                        </a:lnSpc>
                      </a:pPr>
                      <a:r>
                        <a:rPr sz="22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(predominant)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716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12065" marR="4445" algn="ctr">
                        <a:lnSpc>
                          <a:spcPts val="3100"/>
                        </a:lnSpc>
                        <a:spcBef>
                          <a:spcPts val="840"/>
                        </a:spcBef>
                      </a:pPr>
                      <a:r>
                        <a:rPr sz="26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NUMBER</a:t>
                      </a:r>
                      <a:r>
                        <a:rPr sz="2600" b="1" spc="-9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  </a:t>
                      </a:r>
                      <a:r>
                        <a:rPr sz="26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CASES TO  DATE*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10668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213360" marR="130810" indent="-635" algn="ctr">
                        <a:lnSpc>
                          <a:spcPts val="3100"/>
                        </a:lnSpc>
                        <a:spcBef>
                          <a:spcPts val="840"/>
                        </a:spcBef>
                      </a:pPr>
                      <a:r>
                        <a:rPr sz="26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CASE  FATAL</a:t>
                      </a:r>
                      <a:r>
                        <a:rPr sz="2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26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TY  RATE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106680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D"/>
                    </a:solidFill>
                  </a:tcPr>
                </a:tc>
              </a:tr>
              <a:tr h="6734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3200" spc="-5" dirty="0">
                          <a:latin typeface="Calibri"/>
                          <a:cs typeface="Calibri"/>
                        </a:rPr>
                        <a:t>SARS-CoV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590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2800" spc="-5" dirty="0">
                          <a:latin typeface="Calibri"/>
                          <a:cs typeface="Calibri"/>
                        </a:rPr>
                        <a:t>Bats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2800" spc="-5" dirty="0">
                          <a:latin typeface="Calibri"/>
                          <a:cs typeface="Calibri"/>
                        </a:rPr>
                        <a:t>ACE2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00"/>
                        </a:spcBef>
                      </a:pPr>
                      <a:r>
                        <a:rPr sz="2300" dirty="0">
                          <a:latin typeface="Calibri"/>
                          <a:cs typeface="Calibri"/>
                        </a:rPr>
                        <a:t>Lower resp</a:t>
                      </a:r>
                      <a:r>
                        <a:rPr sz="23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300" spc="-5" dirty="0">
                          <a:latin typeface="Calibri"/>
                          <a:cs typeface="Calibri"/>
                        </a:rPr>
                        <a:t>tract</a:t>
                      </a:r>
                      <a:endParaRPr sz="2300">
                        <a:latin typeface="Calibri"/>
                        <a:cs typeface="Calibri"/>
                      </a:endParaRPr>
                    </a:p>
                  </a:txBody>
                  <a:tcPr marL="0" marR="0" marT="1397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2800" spc="5" dirty="0">
                          <a:latin typeface="Calibri"/>
                          <a:cs typeface="Calibri"/>
                        </a:rPr>
                        <a:t>8098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marL="75565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2800" spc="5" dirty="0">
                          <a:latin typeface="Calibri"/>
                          <a:cs typeface="Calibri"/>
                        </a:rPr>
                        <a:t>10%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</a:tr>
              <a:tr h="701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3200" dirty="0">
                          <a:latin typeface="Calibri"/>
                          <a:cs typeface="Calibri"/>
                        </a:rPr>
                        <a:t>MERS-CoV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8064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sz="2800" spc="-5" dirty="0">
                          <a:latin typeface="Calibri"/>
                          <a:cs typeface="Calibri"/>
                        </a:rPr>
                        <a:t>Dromedaries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11303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sz="2800" dirty="0">
                          <a:latin typeface="Calibri"/>
                          <a:cs typeface="Calibri"/>
                        </a:rPr>
                        <a:t>DPP4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11303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marL="48260" marR="31115" indent="-9525">
                        <a:lnSpc>
                          <a:spcPts val="2690"/>
                        </a:lnSpc>
                        <a:spcBef>
                          <a:spcPts val="50"/>
                        </a:spcBef>
                      </a:pPr>
                      <a:r>
                        <a:rPr sz="2300" dirty="0">
                          <a:latin typeface="Calibri"/>
                          <a:cs typeface="Calibri"/>
                        </a:rPr>
                        <a:t>Lower resp</a:t>
                      </a:r>
                      <a:r>
                        <a:rPr sz="23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300" spc="-5" dirty="0">
                          <a:latin typeface="Calibri"/>
                          <a:cs typeface="Calibri"/>
                        </a:rPr>
                        <a:t>tract  GI tract,</a:t>
                      </a:r>
                      <a:r>
                        <a:rPr sz="23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300" spc="-5" dirty="0">
                          <a:latin typeface="Calibri"/>
                          <a:cs typeface="Calibri"/>
                        </a:rPr>
                        <a:t>kidneys</a:t>
                      </a:r>
                      <a:endParaRPr sz="23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sz="2800" spc="5" dirty="0">
                          <a:latin typeface="Calibri"/>
                          <a:cs typeface="Calibri"/>
                        </a:rPr>
                        <a:t>2494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11303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marL="75565" algn="ctr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sz="2800" spc="5" dirty="0">
                          <a:latin typeface="Calibri"/>
                          <a:cs typeface="Calibri"/>
                        </a:rPr>
                        <a:t>34%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113030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</a:tr>
              <a:tr h="6924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lang="en-US" sz="3200" dirty="0" smtClean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CORVID-19</a:t>
                      </a:r>
                      <a:endParaRPr sz="3200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7747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sz="2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?</a:t>
                      </a:r>
                    </a:p>
                  </a:txBody>
                  <a:tcPr marL="0" marR="0" marT="10668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sz="28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ACE2</a:t>
                      </a:r>
                      <a:endParaRPr sz="2800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0668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23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Lower resp</a:t>
                      </a:r>
                      <a:r>
                        <a:rPr sz="2300" spc="-5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tract</a:t>
                      </a:r>
                      <a:endParaRPr sz="2300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581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sz="2800" spc="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7783</a:t>
                      </a:r>
                      <a:endParaRPr sz="2800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0668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marL="74295"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sz="2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?</a:t>
                      </a:r>
                    </a:p>
                  </a:txBody>
                  <a:tcPr marL="0" marR="0" marT="106680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>
                        <a:lnSpc>
                          <a:spcPts val="3620"/>
                        </a:lnSpc>
                      </a:pPr>
                      <a:r>
                        <a:rPr sz="3200" spc="-5" dirty="0">
                          <a:latin typeface="Calibri"/>
                          <a:cs typeface="Calibri"/>
                        </a:rPr>
                        <a:t>SARS-CoV-</a:t>
                      </a:r>
                      <a:endParaRPr sz="32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ts val="3829"/>
                        </a:lnSpc>
                      </a:pPr>
                      <a:r>
                        <a:rPr sz="3200" spc="-5" dirty="0">
                          <a:latin typeface="Calibri"/>
                          <a:cs typeface="Calibri"/>
                        </a:rPr>
                        <a:t>like</a:t>
                      </a:r>
                      <a:r>
                        <a:rPr sz="3150" spc="-7" baseline="26455" dirty="0">
                          <a:latin typeface="Calibri"/>
                          <a:cs typeface="Calibri"/>
                        </a:rPr>
                        <a:t>#</a:t>
                      </a:r>
                      <a:endParaRPr sz="3150" baseline="26455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64"/>
                        </a:spcBef>
                      </a:pPr>
                      <a:r>
                        <a:rPr sz="2800" spc="-5" dirty="0">
                          <a:latin typeface="Calibri"/>
                          <a:cs typeface="Calibri"/>
                        </a:rPr>
                        <a:t>Bats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249554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64"/>
                        </a:spcBef>
                      </a:pPr>
                      <a:r>
                        <a:rPr sz="2800" spc="-5" dirty="0">
                          <a:latin typeface="Calibri"/>
                          <a:cs typeface="Calibri"/>
                        </a:rPr>
                        <a:t>ACE2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249554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70"/>
                        </a:spcBef>
                      </a:pPr>
                      <a:r>
                        <a:rPr sz="2300" spc="-5" dirty="0">
                          <a:latin typeface="Calibri"/>
                          <a:cs typeface="Calibri"/>
                        </a:rPr>
                        <a:t>(in vitro</a:t>
                      </a:r>
                      <a:r>
                        <a:rPr sz="23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300" spc="-5" dirty="0">
                          <a:latin typeface="Calibri"/>
                          <a:cs typeface="Calibri"/>
                        </a:rPr>
                        <a:t>only)</a:t>
                      </a:r>
                      <a:endParaRPr sz="2300">
                        <a:latin typeface="Calibri"/>
                        <a:cs typeface="Calibri"/>
                      </a:endParaRPr>
                    </a:p>
                  </a:txBody>
                  <a:tcPr marL="0" marR="0" marT="30099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3327322" y="6070091"/>
            <a:ext cx="200533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Calibri"/>
                <a:cs typeface="Calibri"/>
              </a:rPr>
              <a:t>* As </a:t>
            </a:r>
            <a:r>
              <a:rPr sz="2000" spc="-5" dirty="0">
                <a:latin typeface="Calibri"/>
                <a:cs typeface="Calibri"/>
              </a:rPr>
              <a:t>of 30 Jan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2020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021287"/>
            <a:ext cx="12192000" cy="635"/>
          </a:xfrm>
          <a:custGeom>
            <a:avLst/>
            <a:gdLst/>
            <a:ahLst/>
            <a:cxnLst/>
            <a:rect l="l" t="t" r="r" b="b"/>
            <a:pathLst>
              <a:path w="12192000" h="635">
                <a:moveTo>
                  <a:pt x="0" y="0"/>
                </a:moveTo>
                <a:lnTo>
                  <a:pt x="12192000" y="9"/>
                </a:lnTo>
              </a:path>
            </a:pathLst>
          </a:custGeom>
          <a:ln w="25400">
            <a:solidFill>
              <a:srgbClr val="4A7E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6096000"/>
            <a:ext cx="2285532" cy="6995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99907" y="331723"/>
            <a:ext cx="42354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>
                <a:latin typeface="Tahoma"/>
                <a:cs typeface="Tahoma"/>
              </a:rPr>
              <a:t>CASE</a:t>
            </a:r>
            <a:r>
              <a:rPr spc="-85" dirty="0">
                <a:latin typeface="Tahoma"/>
                <a:cs typeface="Tahoma"/>
              </a:rPr>
              <a:t> </a:t>
            </a:r>
            <a:r>
              <a:rPr spc="-5" dirty="0">
                <a:latin typeface="Tahoma"/>
                <a:cs typeface="Tahoma"/>
              </a:rPr>
              <a:t>DEFINITION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164154" y="6202215"/>
            <a:ext cx="48196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z="1000" spc="-5" dirty="0">
                <a:solidFill>
                  <a:srgbClr val="1E7FB8"/>
                </a:solidFill>
                <a:latin typeface="Corbel"/>
                <a:cs typeface="Corbel"/>
              </a:rPr>
              <a:t>HE</a:t>
            </a:r>
            <a:r>
              <a:rPr sz="1000" dirty="0">
                <a:solidFill>
                  <a:srgbClr val="1E7FB8"/>
                </a:solidFill>
                <a:latin typeface="Corbel"/>
                <a:cs typeface="Corbel"/>
              </a:rPr>
              <a:t>A</a:t>
            </a:r>
            <a:r>
              <a:rPr sz="1000" spc="5" dirty="0">
                <a:solidFill>
                  <a:srgbClr val="1E7FB8"/>
                </a:solidFill>
                <a:latin typeface="Corbel"/>
                <a:cs typeface="Corbel"/>
              </a:rPr>
              <a:t>L</a:t>
            </a:r>
            <a:r>
              <a:rPr sz="1000" spc="-10" dirty="0">
                <a:solidFill>
                  <a:srgbClr val="1E7FB8"/>
                </a:solidFill>
                <a:latin typeface="Corbel"/>
                <a:cs typeface="Corbel"/>
              </a:rPr>
              <a:t>T</a:t>
            </a:r>
            <a:r>
              <a:rPr sz="1000" dirty="0">
                <a:solidFill>
                  <a:srgbClr val="1E7FB8"/>
                </a:solidFill>
                <a:latin typeface="Corbel"/>
                <a:cs typeface="Corbel"/>
              </a:rPr>
              <a:t>H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85" dirty="0"/>
              <a:t>EMERGENCIES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40"/>
              </a:lnSpc>
            </a:pPr>
            <a:r>
              <a:rPr spc="-80" dirty="0"/>
              <a:t>p</a:t>
            </a:r>
            <a:r>
              <a:rPr spc="-90" dirty="0"/>
              <a:t>r</a:t>
            </a:r>
            <a:r>
              <a:rPr spc="-80" dirty="0"/>
              <a:t>og</a:t>
            </a:r>
            <a:r>
              <a:rPr spc="-90" dirty="0"/>
              <a:t>r</a:t>
            </a:r>
            <a:r>
              <a:rPr spc="-85" dirty="0"/>
              <a:t>a</a:t>
            </a:r>
            <a:r>
              <a:rPr spc="-80" dirty="0"/>
              <a:t>mm</a:t>
            </a:r>
            <a:r>
              <a:rPr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37326" y="1297432"/>
            <a:ext cx="11637645" cy="4454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2895" indent="-290195">
              <a:lnSpc>
                <a:spcPct val="100000"/>
              </a:lnSpc>
              <a:spcBef>
                <a:spcPts val="100"/>
              </a:spcBef>
              <a:buAutoNum type="alphaUcPeriod"/>
              <a:tabLst>
                <a:tab pos="302895" algn="l"/>
              </a:tabLst>
            </a:pP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Patients </a:t>
            </a:r>
            <a:r>
              <a:rPr sz="1900" spc="-5" dirty="0">
                <a:solidFill>
                  <a:srgbClr val="0070C0"/>
                </a:solidFill>
                <a:latin typeface="Arial"/>
                <a:cs typeface="Arial"/>
              </a:rPr>
              <a:t>with </a:t>
            </a: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severe acute respiratory infection (fever, cough, and requiring admission </a:t>
            </a:r>
            <a:r>
              <a:rPr sz="1900" spc="-5" dirty="0">
                <a:solidFill>
                  <a:srgbClr val="0070C0"/>
                </a:solidFill>
                <a:latin typeface="Arial"/>
                <a:cs typeface="Arial"/>
              </a:rPr>
              <a:t>to </a:t>
            </a: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hospital), </a:t>
            </a:r>
            <a:r>
              <a:rPr sz="19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Arial"/>
                <a:cs typeface="Arial"/>
              </a:rPr>
              <a:t>AND</a:t>
            </a:r>
            <a:endParaRPr sz="1900" dirty="0">
              <a:latin typeface="Arial"/>
              <a:cs typeface="Arial"/>
            </a:endParaRPr>
          </a:p>
          <a:p>
            <a:pPr marL="302895">
              <a:lnSpc>
                <a:spcPct val="100000"/>
              </a:lnSpc>
              <a:spcBef>
                <a:spcPts val="25"/>
              </a:spcBef>
            </a:pPr>
            <a:r>
              <a:rPr sz="1900" spc="-5" dirty="0">
                <a:solidFill>
                  <a:srgbClr val="0070C0"/>
                </a:solidFill>
                <a:latin typeface="Arial"/>
                <a:cs typeface="Arial"/>
              </a:rPr>
              <a:t>with </a:t>
            </a: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no other aetiology that fully explains the clinical presentation </a:t>
            </a:r>
            <a:r>
              <a:rPr sz="19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Arial"/>
                <a:cs typeface="Arial"/>
              </a:rPr>
              <a:t>AND</a:t>
            </a:r>
            <a:r>
              <a:rPr sz="1900" b="1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at least one of the</a:t>
            </a:r>
            <a:r>
              <a:rPr sz="1900" spc="-3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following:</a:t>
            </a:r>
            <a:endParaRPr sz="1900" dirty="0">
              <a:latin typeface="Arial"/>
              <a:cs typeface="Arial"/>
            </a:endParaRPr>
          </a:p>
          <a:p>
            <a:pPr marL="12700" marR="482600" lvl="1" indent="349250">
              <a:lnSpc>
                <a:spcPct val="101099"/>
              </a:lnSpc>
              <a:spcBef>
                <a:spcPts val="190"/>
              </a:spcBef>
              <a:buChar char="•"/>
              <a:tabLst>
                <a:tab pos="513080" algn="l"/>
              </a:tabLst>
            </a:pP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a history of travel </a:t>
            </a:r>
            <a:r>
              <a:rPr sz="1900" spc="-5" dirty="0">
                <a:solidFill>
                  <a:srgbClr val="0070C0"/>
                </a:solidFill>
                <a:latin typeface="Arial"/>
                <a:cs typeface="Arial"/>
              </a:rPr>
              <a:t>to </a:t>
            </a: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or residence in the </a:t>
            </a:r>
            <a:r>
              <a:rPr sz="1900" spc="-5" dirty="0">
                <a:solidFill>
                  <a:srgbClr val="0070C0"/>
                </a:solidFill>
                <a:latin typeface="Arial"/>
                <a:cs typeface="Arial"/>
              </a:rPr>
              <a:t>city </a:t>
            </a: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of Wuhan, Hubei Province, China in the 14 days prior </a:t>
            </a:r>
            <a:r>
              <a:rPr sz="1900" spc="-5" dirty="0">
                <a:solidFill>
                  <a:srgbClr val="0070C0"/>
                </a:solidFill>
                <a:latin typeface="Arial"/>
                <a:cs typeface="Arial"/>
              </a:rPr>
              <a:t>to  </a:t>
            </a: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symptom</a:t>
            </a:r>
            <a:r>
              <a:rPr sz="1900" spc="-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onset,</a:t>
            </a:r>
            <a:endParaRPr sz="1900" dirty="0">
              <a:latin typeface="Arial"/>
              <a:cs typeface="Arial"/>
            </a:endParaRPr>
          </a:p>
          <a:p>
            <a:pPr marL="361950">
              <a:lnSpc>
                <a:spcPct val="100000"/>
              </a:lnSpc>
              <a:spcBef>
                <a:spcPts val="215"/>
              </a:spcBef>
            </a:pPr>
            <a:r>
              <a:rPr sz="1900" b="1" dirty="0">
                <a:solidFill>
                  <a:srgbClr val="0070C0"/>
                </a:solidFill>
                <a:latin typeface="Arial"/>
                <a:cs typeface="Arial"/>
              </a:rPr>
              <a:t>or</a:t>
            </a:r>
            <a:endParaRPr sz="1900" dirty="0">
              <a:latin typeface="Arial"/>
              <a:cs typeface="Arial"/>
            </a:endParaRPr>
          </a:p>
          <a:p>
            <a:pPr marL="535940" marR="5080" lvl="1" indent="-173990">
              <a:lnSpc>
                <a:spcPct val="101099"/>
              </a:lnSpc>
              <a:spcBef>
                <a:spcPts val="95"/>
              </a:spcBef>
              <a:buChar char="•"/>
              <a:tabLst>
                <a:tab pos="535940" algn="l"/>
              </a:tabLst>
            </a:pP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patient is a health care worker who has been working in an environment where severe acute respiratory  infections of unknown aetiology are being cared</a:t>
            </a:r>
            <a:r>
              <a:rPr sz="1900" spc="-2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for.</a:t>
            </a:r>
            <a:endParaRPr sz="1900" dirty="0">
              <a:latin typeface="Arial"/>
              <a:cs typeface="Arial"/>
            </a:endParaRPr>
          </a:p>
          <a:p>
            <a:pPr marL="306070" indent="-294005">
              <a:lnSpc>
                <a:spcPct val="100000"/>
              </a:lnSpc>
              <a:spcBef>
                <a:spcPts val="1510"/>
              </a:spcBef>
              <a:buAutoNum type="alphaUcPeriod" startAt="2"/>
              <a:tabLst>
                <a:tab pos="306705" algn="l"/>
              </a:tabLst>
            </a:pP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Patients </a:t>
            </a:r>
            <a:r>
              <a:rPr sz="1900" spc="-5" dirty="0">
                <a:solidFill>
                  <a:srgbClr val="0070C0"/>
                </a:solidFill>
                <a:latin typeface="Arial"/>
                <a:cs typeface="Arial"/>
              </a:rPr>
              <a:t>with </a:t>
            </a: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any acute respiratory illness </a:t>
            </a:r>
            <a:r>
              <a:rPr sz="19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Arial"/>
                <a:cs typeface="Arial"/>
              </a:rPr>
              <a:t>AND</a:t>
            </a:r>
            <a:r>
              <a:rPr sz="1900" b="1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at least one of the</a:t>
            </a:r>
            <a:r>
              <a:rPr sz="1900" spc="-5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following:</a:t>
            </a:r>
            <a:endParaRPr sz="1900" dirty="0">
              <a:latin typeface="Arial"/>
              <a:cs typeface="Arial"/>
            </a:endParaRPr>
          </a:p>
          <a:p>
            <a:pPr marL="512445" lvl="1" indent="-151130">
              <a:lnSpc>
                <a:spcPct val="100000"/>
              </a:lnSpc>
              <a:spcBef>
                <a:spcPts val="215"/>
              </a:spcBef>
              <a:buChar char="•"/>
              <a:tabLst>
                <a:tab pos="513080" algn="l"/>
              </a:tabLst>
            </a:pP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close contact </a:t>
            </a:r>
            <a:r>
              <a:rPr sz="1900" spc="-5" dirty="0">
                <a:solidFill>
                  <a:srgbClr val="0070C0"/>
                </a:solidFill>
                <a:latin typeface="Arial"/>
                <a:cs typeface="Arial"/>
              </a:rPr>
              <a:t>with </a:t>
            </a: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a confirmed or probable case of </a:t>
            </a:r>
            <a:r>
              <a:rPr lang="en-US" sz="1900" dirty="0" smtClean="0">
                <a:solidFill>
                  <a:srgbClr val="0070C0"/>
                </a:solidFill>
                <a:latin typeface="Arial"/>
                <a:cs typeface="Arial"/>
              </a:rPr>
              <a:t>COVID-9</a:t>
            </a:r>
            <a:r>
              <a:rPr sz="1900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in the 14 days prior </a:t>
            </a:r>
            <a:r>
              <a:rPr sz="1900" spc="-5" dirty="0">
                <a:solidFill>
                  <a:srgbClr val="0070C0"/>
                </a:solidFill>
                <a:latin typeface="Arial"/>
                <a:cs typeface="Arial"/>
              </a:rPr>
              <a:t>to </a:t>
            </a: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illness onset,</a:t>
            </a:r>
            <a:r>
              <a:rPr sz="1900" spc="1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or</a:t>
            </a:r>
            <a:endParaRPr sz="1900" dirty="0">
              <a:latin typeface="Arial"/>
              <a:cs typeface="Arial"/>
            </a:endParaRPr>
          </a:p>
          <a:p>
            <a:pPr marL="12700" marR="694055" lvl="1" indent="349250">
              <a:lnSpc>
                <a:spcPct val="101099"/>
              </a:lnSpc>
              <a:spcBef>
                <a:spcPts val="95"/>
              </a:spcBef>
              <a:buChar char="•"/>
              <a:tabLst>
                <a:tab pos="513080" algn="l"/>
              </a:tabLst>
            </a:pP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visiting or working in a live animal market in Wuhan, Hubei Province, China in the 14 days prior </a:t>
            </a:r>
            <a:r>
              <a:rPr sz="1900" spc="-5" dirty="0">
                <a:solidFill>
                  <a:srgbClr val="0070C0"/>
                </a:solidFill>
                <a:latin typeface="Arial"/>
                <a:cs typeface="Arial"/>
              </a:rPr>
              <a:t>to  </a:t>
            </a: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symptom</a:t>
            </a:r>
            <a:r>
              <a:rPr sz="1900" spc="-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onset,</a:t>
            </a:r>
            <a:endParaRPr sz="1900" dirty="0">
              <a:latin typeface="Arial"/>
              <a:cs typeface="Arial"/>
            </a:endParaRPr>
          </a:p>
          <a:p>
            <a:pPr marL="361950">
              <a:lnSpc>
                <a:spcPct val="100000"/>
              </a:lnSpc>
              <a:spcBef>
                <a:spcPts val="219"/>
              </a:spcBef>
            </a:pPr>
            <a:r>
              <a:rPr sz="1900" b="1" dirty="0">
                <a:solidFill>
                  <a:srgbClr val="0070C0"/>
                </a:solidFill>
                <a:latin typeface="Arial"/>
                <a:cs typeface="Arial"/>
              </a:rPr>
              <a:t>or</a:t>
            </a:r>
            <a:endParaRPr sz="1900" dirty="0">
              <a:latin typeface="Arial"/>
              <a:cs typeface="Arial"/>
            </a:endParaRPr>
          </a:p>
          <a:p>
            <a:pPr marL="12700" marR="211454" lvl="1" indent="349250">
              <a:lnSpc>
                <a:spcPct val="101099"/>
              </a:lnSpc>
              <a:spcBef>
                <a:spcPts val="190"/>
              </a:spcBef>
              <a:buChar char="•"/>
              <a:tabLst>
                <a:tab pos="513080" algn="l"/>
              </a:tabLst>
            </a:pP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worked or attended a health care </a:t>
            </a:r>
            <a:r>
              <a:rPr sz="1900" spc="-5" dirty="0">
                <a:solidFill>
                  <a:srgbClr val="0070C0"/>
                </a:solidFill>
                <a:latin typeface="Arial"/>
                <a:cs typeface="Arial"/>
              </a:rPr>
              <a:t>facility </a:t>
            </a: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in the 14 days prior </a:t>
            </a:r>
            <a:r>
              <a:rPr sz="1900" spc="-5" dirty="0">
                <a:solidFill>
                  <a:srgbClr val="0070C0"/>
                </a:solidFill>
                <a:latin typeface="Arial"/>
                <a:cs typeface="Arial"/>
              </a:rPr>
              <a:t>to </a:t>
            </a: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onset of symptoms where patients </a:t>
            </a:r>
            <a:r>
              <a:rPr sz="1900" spc="-5" dirty="0">
                <a:solidFill>
                  <a:srgbClr val="0070C0"/>
                </a:solidFill>
                <a:latin typeface="Arial"/>
                <a:cs typeface="Arial"/>
              </a:rPr>
              <a:t>with  </a:t>
            </a: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hospital associated 2019-nCov infections have been</a:t>
            </a:r>
            <a:r>
              <a:rPr sz="1900" spc="-1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1900" dirty="0">
                <a:solidFill>
                  <a:srgbClr val="0070C0"/>
                </a:solidFill>
                <a:latin typeface="Arial"/>
                <a:cs typeface="Arial"/>
              </a:rPr>
              <a:t>reported.</a:t>
            </a:r>
            <a:endParaRPr sz="19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6096000"/>
            <a:ext cx="2285532" cy="6995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99907" y="331723"/>
            <a:ext cx="67335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5" dirty="0" smtClean="0">
                <a:latin typeface="Tahoma"/>
                <a:cs typeface="Tahoma"/>
              </a:rPr>
              <a:t>CORVID-</a:t>
            </a:r>
            <a:r>
              <a:rPr spc="-5" dirty="0" smtClean="0">
                <a:latin typeface="Tahoma"/>
                <a:cs typeface="Tahoma"/>
              </a:rPr>
              <a:t>19</a:t>
            </a:r>
            <a:r>
              <a:rPr dirty="0" smtClean="0">
                <a:latin typeface="Tahoma"/>
                <a:cs typeface="Tahoma"/>
              </a:rPr>
              <a:t>-</a:t>
            </a:r>
            <a:r>
              <a:rPr spc="-95" dirty="0" smtClean="0">
                <a:latin typeface="Tahoma"/>
                <a:cs typeface="Tahoma"/>
              </a:rPr>
              <a:t> </a:t>
            </a:r>
            <a:r>
              <a:rPr spc="-5" dirty="0">
                <a:latin typeface="Tahoma"/>
                <a:cs typeface="Tahoma"/>
              </a:rPr>
              <a:t>TRANSMISSION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164154" y="6202215"/>
            <a:ext cx="48196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z="1000" spc="-5" dirty="0">
                <a:solidFill>
                  <a:srgbClr val="1E7FB8"/>
                </a:solidFill>
                <a:latin typeface="Corbel"/>
                <a:cs typeface="Corbel"/>
              </a:rPr>
              <a:t>HE</a:t>
            </a:r>
            <a:r>
              <a:rPr sz="1000" dirty="0">
                <a:solidFill>
                  <a:srgbClr val="1E7FB8"/>
                </a:solidFill>
                <a:latin typeface="Corbel"/>
                <a:cs typeface="Corbel"/>
              </a:rPr>
              <a:t>A</a:t>
            </a:r>
            <a:r>
              <a:rPr sz="1000" spc="5" dirty="0">
                <a:solidFill>
                  <a:srgbClr val="1E7FB8"/>
                </a:solidFill>
                <a:latin typeface="Corbel"/>
                <a:cs typeface="Corbel"/>
              </a:rPr>
              <a:t>L</a:t>
            </a:r>
            <a:r>
              <a:rPr sz="1000" spc="-10" dirty="0">
                <a:solidFill>
                  <a:srgbClr val="1E7FB8"/>
                </a:solidFill>
                <a:latin typeface="Corbel"/>
                <a:cs typeface="Corbel"/>
              </a:rPr>
              <a:t>T</a:t>
            </a:r>
            <a:r>
              <a:rPr sz="1000" dirty="0">
                <a:solidFill>
                  <a:srgbClr val="1E7FB8"/>
                </a:solidFill>
                <a:latin typeface="Corbel"/>
                <a:cs typeface="Corbel"/>
              </a:rPr>
              <a:t>H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85" dirty="0"/>
              <a:t>EMERGENCIES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40"/>
              </a:lnSpc>
            </a:pPr>
            <a:r>
              <a:rPr spc="-80" dirty="0"/>
              <a:t>p</a:t>
            </a:r>
            <a:r>
              <a:rPr spc="-90" dirty="0"/>
              <a:t>r</a:t>
            </a:r>
            <a:r>
              <a:rPr spc="-80" dirty="0"/>
              <a:t>og</a:t>
            </a:r>
            <a:r>
              <a:rPr spc="-90" dirty="0"/>
              <a:t>r</a:t>
            </a:r>
            <a:r>
              <a:rPr spc="-85" dirty="0"/>
              <a:t>a</a:t>
            </a:r>
            <a:r>
              <a:rPr spc="-80" dirty="0"/>
              <a:t>mm</a:t>
            </a:r>
            <a:r>
              <a:rPr dirty="0"/>
              <a:t>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-12700" y="1386332"/>
            <a:ext cx="12217400" cy="4610100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1010919" marR="1765300" indent="-325755">
              <a:lnSpc>
                <a:spcPts val="2900"/>
              </a:lnSpc>
              <a:spcBef>
                <a:spcPts val="780"/>
              </a:spcBef>
              <a:buChar char="•"/>
              <a:tabLst>
                <a:tab pos="1010919" algn="l"/>
                <a:tab pos="1011555" algn="l"/>
              </a:tabLst>
            </a:pPr>
            <a:r>
              <a:rPr sz="3000" spc="-5" dirty="0">
                <a:solidFill>
                  <a:srgbClr val="0070C0"/>
                </a:solidFill>
                <a:latin typeface="Arial"/>
                <a:cs typeface="Arial"/>
              </a:rPr>
              <a:t>Cluster of cases of </a:t>
            </a:r>
            <a:r>
              <a:rPr sz="3000" spc="-10" dirty="0">
                <a:solidFill>
                  <a:srgbClr val="0070C0"/>
                </a:solidFill>
                <a:latin typeface="Arial"/>
                <a:cs typeface="Arial"/>
              </a:rPr>
              <a:t>pneumonia </a:t>
            </a:r>
            <a:r>
              <a:rPr sz="3000" spc="-5" dirty="0">
                <a:solidFill>
                  <a:srgbClr val="0070C0"/>
                </a:solidFill>
                <a:latin typeface="Arial"/>
                <a:cs typeface="Arial"/>
              </a:rPr>
              <a:t>reported in Wuhan on 31  Dec </a:t>
            </a:r>
            <a:r>
              <a:rPr sz="3000" spc="-10" dirty="0">
                <a:solidFill>
                  <a:srgbClr val="0070C0"/>
                </a:solidFill>
                <a:latin typeface="Arial"/>
                <a:cs typeface="Arial"/>
              </a:rPr>
              <a:t>2019, </a:t>
            </a:r>
            <a:r>
              <a:rPr sz="3000" spc="-5" dirty="0">
                <a:solidFill>
                  <a:srgbClr val="0070C0"/>
                </a:solidFill>
                <a:latin typeface="Arial"/>
                <a:cs typeface="Arial"/>
              </a:rPr>
              <a:t>with 1st case symptomatic on </a:t>
            </a:r>
            <a:r>
              <a:rPr sz="3000" dirty="0">
                <a:solidFill>
                  <a:srgbClr val="0070C0"/>
                </a:solidFill>
                <a:latin typeface="Arial"/>
                <a:cs typeface="Arial"/>
              </a:rPr>
              <a:t>8</a:t>
            </a:r>
            <a:r>
              <a:rPr sz="3000" spc="1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0070C0"/>
                </a:solidFill>
                <a:latin typeface="Arial"/>
                <a:cs typeface="Arial"/>
              </a:rPr>
              <a:t>Dec</a:t>
            </a:r>
            <a:endParaRPr sz="3000">
              <a:latin typeface="Arial"/>
              <a:cs typeface="Arial"/>
            </a:endParaRPr>
          </a:p>
          <a:p>
            <a:pPr marL="1011555" indent="-326390">
              <a:lnSpc>
                <a:spcPct val="100000"/>
              </a:lnSpc>
              <a:spcBef>
                <a:spcPts val="1320"/>
              </a:spcBef>
              <a:buChar char="•"/>
              <a:tabLst>
                <a:tab pos="1010919" algn="l"/>
                <a:tab pos="1011555" algn="l"/>
              </a:tabLst>
            </a:pPr>
            <a:r>
              <a:rPr sz="3000" spc="-5" dirty="0">
                <a:solidFill>
                  <a:srgbClr val="0070C0"/>
                </a:solidFill>
                <a:latin typeface="Arial"/>
                <a:cs typeface="Arial"/>
              </a:rPr>
              <a:t>Initial cases associated with </a:t>
            </a:r>
            <a:r>
              <a:rPr sz="3000" dirty="0">
                <a:solidFill>
                  <a:srgbClr val="0070C0"/>
                </a:solidFill>
                <a:latin typeface="Arial"/>
                <a:cs typeface="Arial"/>
              </a:rPr>
              <a:t>a </a:t>
            </a:r>
            <a:r>
              <a:rPr sz="3000" spc="-5" dirty="0">
                <a:solidFill>
                  <a:srgbClr val="0070C0"/>
                </a:solidFill>
                <a:latin typeface="Arial"/>
                <a:cs typeface="Arial"/>
              </a:rPr>
              <a:t>market in Wuhan</a:t>
            </a:r>
            <a:endParaRPr sz="3000">
              <a:latin typeface="Arial"/>
              <a:cs typeface="Arial"/>
            </a:endParaRPr>
          </a:p>
          <a:p>
            <a:pPr marL="1010919" marR="1873250" indent="-325755">
              <a:lnSpc>
                <a:spcPts val="3000"/>
              </a:lnSpc>
              <a:spcBef>
                <a:spcPts val="1895"/>
              </a:spcBef>
              <a:buChar char="•"/>
              <a:tabLst>
                <a:tab pos="1010919" algn="l"/>
                <a:tab pos="1011555" algn="l"/>
              </a:tabLst>
            </a:pPr>
            <a:r>
              <a:rPr sz="3000" spc="-10" dirty="0">
                <a:solidFill>
                  <a:srgbClr val="0070C0"/>
                </a:solidFill>
                <a:latin typeface="Arial"/>
                <a:cs typeface="Arial"/>
              </a:rPr>
              <a:t>Rapid </a:t>
            </a:r>
            <a:r>
              <a:rPr sz="3000" spc="-5" dirty="0">
                <a:solidFill>
                  <a:srgbClr val="0070C0"/>
                </a:solidFill>
                <a:latin typeface="Arial"/>
                <a:cs typeface="Arial"/>
              </a:rPr>
              <a:t>spread within Wuhan </a:t>
            </a:r>
            <a:r>
              <a:rPr sz="3000" spc="-10" dirty="0">
                <a:solidFill>
                  <a:srgbClr val="0070C0"/>
                </a:solidFill>
                <a:latin typeface="Arial"/>
                <a:cs typeface="Arial"/>
              </a:rPr>
              <a:t>and </a:t>
            </a:r>
            <a:r>
              <a:rPr sz="3000" dirty="0">
                <a:solidFill>
                  <a:srgbClr val="0070C0"/>
                </a:solidFill>
                <a:latin typeface="Arial"/>
                <a:cs typeface="Arial"/>
              </a:rPr>
              <a:t>to </a:t>
            </a:r>
            <a:r>
              <a:rPr sz="3000" spc="-5" dirty="0">
                <a:solidFill>
                  <a:srgbClr val="0070C0"/>
                </a:solidFill>
                <a:latin typeface="Arial"/>
                <a:cs typeface="Arial"/>
              </a:rPr>
              <a:t>many </a:t>
            </a:r>
            <a:r>
              <a:rPr sz="3000" spc="-10" dirty="0">
                <a:solidFill>
                  <a:srgbClr val="0070C0"/>
                </a:solidFill>
                <a:latin typeface="Arial"/>
                <a:cs typeface="Arial"/>
              </a:rPr>
              <a:t>other Chinese  </a:t>
            </a:r>
            <a:r>
              <a:rPr sz="3000" spc="-5" dirty="0">
                <a:solidFill>
                  <a:srgbClr val="0070C0"/>
                </a:solidFill>
                <a:latin typeface="Arial"/>
                <a:cs typeface="Arial"/>
              </a:rPr>
              <a:t>provinces </a:t>
            </a:r>
            <a:r>
              <a:rPr sz="3000" spc="-10" dirty="0">
                <a:solidFill>
                  <a:srgbClr val="0070C0"/>
                </a:solidFill>
                <a:latin typeface="Arial"/>
                <a:cs typeface="Arial"/>
              </a:rPr>
              <a:t>and other</a:t>
            </a:r>
            <a:r>
              <a:rPr sz="3000" spc="1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0070C0"/>
                </a:solidFill>
                <a:latin typeface="Arial"/>
                <a:cs typeface="Arial"/>
              </a:rPr>
              <a:t>countries</a:t>
            </a:r>
            <a:endParaRPr sz="3000">
              <a:latin typeface="Arial"/>
              <a:cs typeface="Arial"/>
            </a:endParaRPr>
          </a:p>
          <a:p>
            <a:pPr marL="1035050" indent="-349885">
              <a:lnSpc>
                <a:spcPct val="100000"/>
              </a:lnSpc>
              <a:spcBef>
                <a:spcPts val="1295"/>
              </a:spcBef>
              <a:buChar char="•"/>
              <a:tabLst>
                <a:tab pos="1034415" algn="l"/>
                <a:tab pos="1035050" algn="l"/>
              </a:tabLst>
            </a:pPr>
            <a:r>
              <a:rPr sz="3000" spc="-10" dirty="0">
                <a:solidFill>
                  <a:srgbClr val="0070C0"/>
                </a:solidFill>
                <a:latin typeface="Arial"/>
                <a:cs typeface="Arial"/>
              </a:rPr>
              <a:t>Human-human </a:t>
            </a:r>
            <a:r>
              <a:rPr sz="3000" spc="-5" dirty="0">
                <a:solidFill>
                  <a:srgbClr val="0070C0"/>
                </a:solidFill>
                <a:latin typeface="Arial"/>
                <a:cs typeface="Arial"/>
              </a:rPr>
              <a:t>transmission, </a:t>
            </a:r>
            <a:r>
              <a:rPr sz="3000" spc="-10" dirty="0">
                <a:solidFill>
                  <a:srgbClr val="0070C0"/>
                </a:solidFill>
                <a:latin typeface="Arial"/>
                <a:cs typeface="Arial"/>
              </a:rPr>
              <a:t>but </a:t>
            </a:r>
            <a:r>
              <a:rPr sz="3000" spc="-5" dirty="0">
                <a:solidFill>
                  <a:srgbClr val="0070C0"/>
                </a:solidFill>
                <a:latin typeface="Arial"/>
                <a:cs typeface="Arial"/>
              </a:rPr>
              <a:t>full extent </a:t>
            </a:r>
            <a:r>
              <a:rPr sz="3000" spc="-10" dirty="0">
                <a:solidFill>
                  <a:srgbClr val="0070C0"/>
                </a:solidFill>
                <a:latin typeface="Arial"/>
                <a:cs typeface="Arial"/>
              </a:rPr>
              <a:t>not </a:t>
            </a:r>
            <a:r>
              <a:rPr sz="3000" spc="-5" dirty="0">
                <a:solidFill>
                  <a:srgbClr val="0070C0"/>
                </a:solidFill>
                <a:latin typeface="Arial"/>
                <a:cs typeface="Arial"/>
              </a:rPr>
              <a:t>yet</a:t>
            </a:r>
            <a:r>
              <a:rPr sz="3000" spc="6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0070C0"/>
                </a:solidFill>
                <a:latin typeface="Arial"/>
                <a:cs typeface="Arial"/>
              </a:rPr>
              <a:t>known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0070C0"/>
              </a:buClr>
              <a:buFont typeface="Arial"/>
              <a:buChar char="•"/>
            </a:pPr>
            <a:endParaRPr sz="2950">
              <a:latin typeface="Times New Roman"/>
              <a:cs typeface="Times New Roman"/>
            </a:endParaRPr>
          </a:p>
          <a:p>
            <a:pPr marL="1011555" indent="-326390">
              <a:lnSpc>
                <a:spcPct val="100000"/>
              </a:lnSpc>
              <a:buChar char="•"/>
              <a:tabLst>
                <a:tab pos="1010919" algn="l"/>
                <a:tab pos="1011555" algn="l"/>
              </a:tabLst>
            </a:pPr>
            <a:r>
              <a:rPr sz="3000" spc="-5" dirty="0">
                <a:solidFill>
                  <a:srgbClr val="0070C0"/>
                </a:solidFill>
                <a:latin typeface="Arial"/>
                <a:cs typeface="Arial"/>
              </a:rPr>
              <a:t>Nosocomial transmission </a:t>
            </a:r>
            <a:r>
              <a:rPr sz="3000" dirty="0">
                <a:solidFill>
                  <a:srgbClr val="0070C0"/>
                </a:solidFill>
                <a:latin typeface="Arial"/>
                <a:cs typeface="Arial"/>
              </a:rPr>
              <a:t>to </a:t>
            </a:r>
            <a:r>
              <a:rPr sz="3000" spc="-5" dirty="0">
                <a:solidFill>
                  <a:srgbClr val="0070C0"/>
                </a:solidFill>
                <a:latin typeface="Arial"/>
                <a:cs typeface="Arial"/>
              </a:rPr>
              <a:t>HCWs </a:t>
            </a:r>
            <a:r>
              <a:rPr sz="3000" spc="-10" dirty="0">
                <a:solidFill>
                  <a:srgbClr val="0070C0"/>
                </a:solidFill>
                <a:latin typeface="Arial"/>
                <a:cs typeface="Arial"/>
              </a:rPr>
              <a:t>has</a:t>
            </a:r>
            <a:r>
              <a:rPr sz="3000" spc="-5" dirty="0">
                <a:solidFill>
                  <a:srgbClr val="0070C0"/>
                </a:solidFill>
                <a:latin typeface="Arial"/>
                <a:cs typeface="Arial"/>
              </a:rPr>
              <a:t> occurred</a:t>
            </a:r>
            <a:endParaRPr sz="3000">
              <a:latin typeface="Arial"/>
              <a:cs typeface="Arial"/>
            </a:endParaRPr>
          </a:p>
          <a:p>
            <a:pPr marL="12065">
              <a:lnSpc>
                <a:spcPct val="100000"/>
              </a:lnSpc>
              <a:spcBef>
                <a:spcPts val="1295"/>
              </a:spcBef>
              <a:tabLst>
                <a:tab pos="685165" algn="l"/>
                <a:tab pos="1034415" algn="l"/>
                <a:tab pos="12204065" algn="l"/>
              </a:tabLst>
            </a:pPr>
            <a:r>
              <a:rPr sz="3000" u="heavy" dirty="0">
                <a:solidFill>
                  <a:srgbClr val="0070C0"/>
                </a:solidFill>
                <a:uFill>
                  <a:solidFill>
                    <a:srgbClr val="4A7EBB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3000" u="heavy" dirty="0">
                <a:solidFill>
                  <a:srgbClr val="0070C0"/>
                </a:solidFill>
                <a:uFill>
                  <a:solidFill>
                    <a:srgbClr val="4A7EBB"/>
                  </a:solidFill>
                </a:uFill>
                <a:latin typeface="Arial"/>
                <a:cs typeface="Arial"/>
              </a:rPr>
              <a:t>•	</a:t>
            </a:r>
            <a:r>
              <a:rPr sz="3000" u="heavy" spc="-10" dirty="0">
                <a:solidFill>
                  <a:srgbClr val="0070C0"/>
                </a:solidFill>
                <a:uFill>
                  <a:solidFill>
                    <a:srgbClr val="4A7EBB"/>
                  </a:solidFill>
                </a:uFill>
                <a:latin typeface="Arial"/>
                <a:cs typeface="Arial"/>
              </a:rPr>
              <a:t>Spread </a:t>
            </a:r>
            <a:r>
              <a:rPr sz="3000" u="heavy" spc="-5" dirty="0">
                <a:solidFill>
                  <a:srgbClr val="0070C0"/>
                </a:solidFill>
                <a:uFill>
                  <a:solidFill>
                    <a:srgbClr val="4A7EBB"/>
                  </a:solidFill>
                </a:uFill>
                <a:latin typeface="Arial"/>
                <a:cs typeface="Arial"/>
              </a:rPr>
              <a:t>is </a:t>
            </a:r>
            <a:r>
              <a:rPr sz="3000" u="heavy" spc="-10" dirty="0">
                <a:solidFill>
                  <a:srgbClr val="0070C0"/>
                </a:solidFill>
                <a:uFill>
                  <a:solidFill>
                    <a:srgbClr val="4A7EBB"/>
                  </a:solidFill>
                </a:uFill>
                <a:latin typeface="Arial"/>
                <a:cs typeface="Arial"/>
              </a:rPr>
              <a:t>through droplets and</a:t>
            </a:r>
            <a:r>
              <a:rPr sz="3000" u="heavy" spc="30" dirty="0">
                <a:solidFill>
                  <a:srgbClr val="0070C0"/>
                </a:solidFill>
                <a:uFill>
                  <a:solidFill>
                    <a:srgbClr val="4A7EBB"/>
                  </a:solidFill>
                </a:uFill>
                <a:latin typeface="Arial"/>
                <a:cs typeface="Arial"/>
              </a:rPr>
              <a:t> </a:t>
            </a:r>
            <a:r>
              <a:rPr sz="3000" u="heavy" spc="-5" dirty="0">
                <a:solidFill>
                  <a:srgbClr val="0070C0"/>
                </a:solidFill>
                <a:uFill>
                  <a:solidFill>
                    <a:srgbClr val="4A7EBB"/>
                  </a:solidFill>
                </a:uFill>
                <a:latin typeface="Arial"/>
                <a:cs typeface="Arial"/>
              </a:rPr>
              <a:t>contact	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4154" y="6169659"/>
            <a:ext cx="48196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5" dirty="0">
                <a:solidFill>
                  <a:srgbClr val="1E7FB8"/>
                </a:solidFill>
                <a:latin typeface="Corbel"/>
                <a:cs typeface="Corbel"/>
              </a:rPr>
              <a:t>HE</a:t>
            </a:r>
            <a:r>
              <a:rPr sz="1000" dirty="0">
                <a:solidFill>
                  <a:srgbClr val="1E7FB8"/>
                </a:solidFill>
                <a:latin typeface="Corbel"/>
                <a:cs typeface="Corbel"/>
              </a:rPr>
              <a:t>A</a:t>
            </a:r>
            <a:r>
              <a:rPr sz="1000" spc="5" dirty="0">
                <a:solidFill>
                  <a:srgbClr val="1E7FB8"/>
                </a:solidFill>
                <a:latin typeface="Corbel"/>
                <a:cs typeface="Corbel"/>
              </a:rPr>
              <a:t>L</a:t>
            </a:r>
            <a:r>
              <a:rPr sz="1000" spc="-10" dirty="0">
                <a:solidFill>
                  <a:srgbClr val="1E7FB8"/>
                </a:solidFill>
                <a:latin typeface="Corbel"/>
                <a:cs typeface="Corbel"/>
              </a:rPr>
              <a:t>T</a:t>
            </a:r>
            <a:r>
              <a:rPr sz="1000" dirty="0">
                <a:solidFill>
                  <a:srgbClr val="1E7FB8"/>
                </a:solidFill>
                <a:latin typeface="Corbel"/>
                <a:cs typeface="Corbel"/>
              </a:rPr>
              <a:t>H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436161" y="6480047"/>
            <a:ext cx="63055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80" dirty="0">
                <a:solidFill>
                  <a:srgbClr val="1E7FB8"/>
                </a:solidFill>
                <a:latin typeface="Corbel"/>
                <a:cs typeface="Corbel"/>
              </a:rPr>
              <a:t>p</a:t>
            </a:r>
            <a:r>
              <a:rPr sz="1100" spc="-90" dirty="0">
                <a:solidFill>
                  <a:srgbClr val="1E7FB8"/>
                </a:solidFill>
                <a:latin typeface="Corbel"/>
                <a:cs typeface="Corbel"/>
              </a:rPr>
              <a:t>r</a:t>
            </a:r>
            <a:r>
              <a:rPr sz="1100" spc="-80" dirty="0">
                <a:solidFill>
                  <a:srgbClr val="1E7FB8"/>
                </a:solidFill>
                <a:latin typeface="Corbel"/>
                <a:cs typeface="Corbel"/>
              </a:rPr>
              <a:t>og</a:t>
            </a:r>
            <a:r>
              <a:rPr sz="1100" spc="-90" dirty="0">
                <a:solidFill>
                  <a:srgbClr val="1E7FB8"/>
                </a:solidFill>
                <a:latin typeface="Corbel"/>
                <a:cs typeface="Corbel"/>
              </a:rPr>
              <a:t>r</a:t>
            </a:r>
            <a:r>
              <a:rPr sz="1100" spc="-85" dirty="0">
                <a:solidFill>
                  <a:srgbClr val="1E7FB8"/>
                </a:solidFill>
                <a:latin typeface="Corbel"/>
                <a:cs typeface="Corbel"/>
              </a:rPr>
              <a:t>a</a:t>
            </a:r>
            <a:r>
              <a:rPr sz="1100" spc="-80" dirty="0">
                <a:solidFill>
                  <a:srgbClr val="1E7FB8"/>
                </a:solidFill>
                <a:latin typeface="Corbel"/>
                <a:cs typeface="Corbel"/>
              </a:rPr>
              <a:t>mm</a:t>
            </a:r>
            <a:r>
              <a:rPr sz="1100" dirty="0">
                <a:solidFill>
                  <a:srgbClr val="1E7FB8"/>
                </a:solidFill>
                <a:latin typeface="Corbel"/>
                <a:cs typeface="Corbel"/>
              </a:rPr>
              <a:t>e</a:t>
            </a:r>
            <a:endParaRPr sz="11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44943" y="6259067"/>
            <a:ext cx="160337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85" dirty="0">
                <a:solidFill>
                  <a:srgbClr val="1E7FB8"/>
                </a:solidFill>
                <a:latin typeface="Leelawadee"/>
                <a:cs typeface="Leelawadee"/>
              </a:rPr>
              <a:t>EMERGENCIES</a:t>
            </a:r>
            <a:endParaRPr sz="2000">
              <a:latin typeface="Leelawadee"/>
              <a:cs typeface="Leelawadee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6021287"/>
            <a:ext cx="12192000" cy="635"/>
          </a:xfrm>
          <a:custGeom>
            <a:avLst/>
            <a:gdLst/>
            <a:ahLst/>
            <a:cxnLst/>
            <a:rect l="l" t="t" r="r" b="b"/>
            <a:pathLst>
              <a:path w="12192000" h="635">
                <a:moveTo>
                  <a:pt x="0" y="0"/>
                </a:moveTo>
                <a:lnTo>
                  <a:pt x="12192000" y="9"/>
                </a:lnTo>
              </a:path>
            </a:pathLst>
          </a:custGeom>
          <a:ln w="25400">
            <a:solidFill>
              <a:srgbClr val="4A7E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09600" y="6096000"/>
            <a:ext cx="2285532" cy="6995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99907" y="331723"/>
            <a:ext cx="699833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Tahoma"/>
                <a:cs typeface="Tahoma"/>
              </a:rPr>
              <a:t>2019-nCoV </a:t>
            </a:r>
            <a:r>
              <a:rPr dirty="0">
                <a:latin typeface="Tahoma"/>
                <a:cs typeface="Tahoma"/>
              </a:rPr>
              <a:t>-</a:t>
            </a:r>
            <a:r>
              <a:rPr spc="-75" dirty="0">
                <a:latin typeface="Tahoma"/>
                <a:cs typeface="Tahoma"/>
              </a:rPr>
              <a:t> </a:t>
            </a:r>
            <a:r>
              <a:rPr spc="-5" dirty="0">
                <a:latin typeface="Tahoma"/>
                <a:cs typeface="Tahoma"/>
              </a:rPr>
              <a:t>EPIDEMIOLOGY*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042190" y="1273555"/>
            <a:ext cx="7727950" cy="424116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95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10" dirty="0">
                <a:solidFill>
                  <a:srgbClr val="0070C0"/>
                </a:solidFill>
                <a:latin typeface="Arial"/>
                <a:cs typeface="Arial"/>
              </a:rPr>
              <a:t>Age: </a:t>
            </a:r>
            <a:r>
              <a:rPr sz="3000" spc="-5" dirty="0">
                <a:solidFill>
                  <a:srgbClr val="0070C0"/>
                </a:solidFill>
                <a:latin typeface="Arial"/>
                <a:cs typeface="Arial"/>
              </a:rPr>
              <a:t>59 years</a:t>
            </a:r>
            <a:r>
              <a:rPr sz="3000" spc="1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3000" spc="-10" dirty="0">
                <a:solidFill>
                  <a:srgbClr val="0070C0"/>
                </a:solidFill>
                <a:latin typeface="Arial"/>
                <a:cs typeface="Arial"/>
              </a:rPr>
              <a:t>(15-89)</a:t>
            </a:r>
            <a:endParaRPr sz="3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95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solidFill>
                  <a:srgbClr val="0070C0"/>
                </a:solidFill>
                <a:latin typeface="Arial"/>
                <a:cs typeface="Arial"/>
              </a:rPr>
              <a:t>Males </a:t>
            </a:r>
            <a:r>
              <a:rPr sz="3000" spc="-10" dirty="0">
                <a:solidFill>
                  <a:srgbClr val="0070C0"/>
                </a:solidFill>
                <a:latin typeface="Arial"/>
                <a:cs typeface="Arial"/>
              </a:rPr>
              <a:t>56%, </a:t>
            </a:r>
            <a:r>
              <a:rPr sz="3000" spc="-5" dirty="0">
                <a:solidFill>
                  <a:srgbClr val="0070C0"/>
                </a:solidFill>
                <a:latin typeface="Arial"/>
                <a:cs typeface="Arial"/>
              </a:rPr>
              <a:t>females</a:t>
            </a:r>
            <a:r>
              <a:rPr sz="3000" spc="1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3000" spc="-10" dirty="0">
                <a:solidFill>
                  <a:srgbClr val="0070C0"/>
                </a:solidFill>
                <a:latin typeface="Arial"/>
                <a:cs typeface="Arial"/>
              </a:rPr>
              <a:t>44%</a:t>
            </a:r>
            <a:endParaRPr sz="3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solidFill>
                  <a:srgbClr val="0070C0"/>
                </a:solidFill>
                <a:latin typeface="Arial"/>
                <a:cs typeface="Arial"/>
              </a:rPr>
              <a:t>Market</a:t>
            </a:r>
            <a:r>
              <a:rPr sz="300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3000" spc="-10" dirty="0">
                <a:solidFill>
                  <a:srgbClr val="0070C0"/>
                </a:solidFill>
                <a:latin typeface="Arial"/>
                <a:cs typeface="Arial"/>
              </a:rPr>
              <a:t>exposure:</a:t>
            </a:r>
            <a:endParaRPr sz="3000" dirty="0">
              <a:latin typeface="Arial"/>
              <a:cs typeface="Arial"/>
            </a:endParaRPr>
          </a:p>
          <a:p>
            <a:pPr marL="715645" lvl="1" indent="-342900">
              <a:lnSpc>
                <a:spcPct val="100000"/>
              </a:lnSpc>
              <a:spcBef>
                <a:spcPts val="695"/>
              </a:spcBef>
              <a:buChar char="•"/>
              <a:tabLst>
                <a:tab pos="715010" algn="l"/>
                <a:tab pos="715645" algn="l"/>
              </a:tabLst>
            </a:pP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before </a:t>
            </a:r>
            <a:r>
              <a:rPr sz="2400" dirty="0">
                <a:solidFill>
                  <a:srgbClr val="0070C0"/>
                </a:solidFill>
                <a:latin typeface="Arial"/>
                <a:cs typeface="Arial"/>
              </a:rPr>
              <a:t>January 1 -</a:t>
            </a:r>
            <a:r>
              <a:rPr sz="2400" spc="-2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70C0"/>
                </a:solidFill>
                <a:latin typeface="Arial"/>
                <a:cs typeface="Arial"/>
              </a:rPr>
              <a:t>64%</a:t>
            </a:r>
            <a:endParaRPr sz="2400" dirty="0">
              <a:latin typeface="Arial"/>
              <a:cs typeface="Arial"/>
            </a:endParaRPr>
          </a:p>
          <a:p>
            <a:pPr marL="715645" lvl="1" indent="-342900">
              <a:lnSpc>
                <a:spcPct val="100000"/>
              </a:lnSpc>
              <a:spcBef>
                <a:spcPts val="720"/>
              </a:spcBef>
              <a:buChar char="•"/>
              <a:tabLst>
                <a:tab pos="715010" algn="l"/>
                <a:tab pos="715645" algn="l"/>
              </a:tabLst>
            </a:pPr>
            <a:r>
              <a:rPr sz="2400" dirty="0">
                <a:solidFill>
                  <a:srgbClr val="0070C0"/>
                </a:solidFill>
                <a:latin typeface="Arial"/>
                <a:cs typeface="Arial"/>
              </a:rPr>
              <a:t>January 1-11 -</a:t>
            </a:r>
            <a:r>
              <a:rPr sz="2400" spc="-2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70C0"/>
                </a:solidFill>
                <a:latin typeface="Arial"/>
                <a:cs typeface="Arial"/>
              </a:rPr>
              <a:t>16%</a:t>
            </a:r>
            <a:endParaRPr sz="2400" dirty="0">
              <a:latin typeface="Arial"/>
              <a:cs typeface="Arial"/>
            </a:endParaRPr>
          </a:p>
          <a:p>
            <a:pPr marL="629920" lvl="1" indent="-257175">
              <a:lnSpc>
                <a:spcPct val="100000"/>
              </a:lnSpc>
              <a:spcBef>
                <a:spcPts val="1515"/>
              </a:spcBef>
              <a:buChar char="•"/>
              <a:tabLst>
                <a:tab pos="629285" algn="l"/>
                <a:tab pos="629920" algn="l"/>
              </a:tabLst>
            </a:pPr>
            <a:r>
              <a:rPr sz="2400" dirty="0">
                <a:solidFill>
                  <a:srgbClr val="0070C0"/>
                </a:solidFill>
                <a:latin typeface="Arial"/>
                <a:cs typeface="Arial"/>
              </a:rPr>
              <a:t>January 12-22 -</a:t>
            </a:r>
            <a:r>
              <a:rPr sz="2400" spc="-2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70C0"/>
                </a:solidFill>
                <a:latin typeface="Arial"/>
                <a:cs typeface="Arial"/>
              </a:rPr>
              <a:t>6%</a:t>
            </a:r>
            <a:endParaRPr sz="24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815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10" dirty="0">
                <a:solidFill>
                  <a:srgbClr val="0070C0"/>
                </a:solidFill>
                <a:latin typeface="Arial"/>
                <a:cs typeface="Arial"/>
              </a:rPr>
              <a:t>Incubation period </a:t>
            </a:r>
            <a:r>
              <a:rPr sz="3000" spc="-5" dirty="0">
                <a:solidFill>
                  <a:srgbClr val="0070C0"/>
                </a:solidFill>
                <a:latin typeface="Arial"/>
                <a:cs typeface="Arial"/>
              </a:rPr>
              <a:t>5.2 days (4.1-7.0 </a:t>
            </a:r>
            <a:r>
              <a:rPr sz="3000" spc="-10" dirty="0">
                <a:solidFill>
                  <a:srgbClr val="0070C0"/>
                </a:solidFill>
                <a:latin typeface="Arial"/>
                <a:cs typeface="Arial"/>
              </a:rPr>
              <a:t>95%</a:t>
            </a:r>
            <a:r>
              <a:rPr sz="3000" spc="1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0070C0"/>
                </a:solidFill>
                <a:latin typeface="Arial"/>
                <a:cs typeface="Arial"/>
              </a:rPr>
              <a:t>CI)</a:t>
            </a:r>
            <a:endParaRPr sz="3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95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solidFill>
                  <a:srgbClr val="0070C0"/>
                </a:solidFill>
                <a:latin typeface="Arial"/>
                <a:cs typeface="Arial"/>
              </a:rPr>
              <a:t>R</a:t>
            </a:r>
            <a:r>
              <a:rPr sz="3000" spc="-7" baseline="-2777" dirty="0">
                <a:solidFill>
                  <a:srgbClr val="0070C0"/>
                </a:solidFill>
                <a:latin typeface="Arial"/>
                <a:cs typeface="Arial"/>
              </a:rPr>
              <a:t>O </a:t>
            </a:r>
            <a:r>
              <a:rPr sz="3000" spc="-5" dirty="0">
                <a:solidFill>
                  <a:srgbClr val="0070C0"/>
                </a:solidFill>
                <a:latin typeface="Arial"/>
                <a:cs typeface="Arial"/>
              </a:rPr>
              <a:t>value 2.2 (1.4-3.9 </a:t>
            </a:r>
            <a:r>
              <a:rPr sz="3000" spc="-10" dirty="0">
                <a:solidFill>
                  <a:srgbClr val="0070C0"/>
                </a:solidFill>
                <a:latin typeface="Arial"/>
                <a:cs typeface="Arial"/>
              </a:rPr>
              <a:t>95%</a:t>
            </a:r>
            <a:r>
              <a:rPr sz="3000" spc="-29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0070C0"/>
                </a:solidFill>
                <a:latin typeface="Arial"/>
                <a:cs typeface="Arial"/>
              </a:rPr>
              <a:t>CI)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64413" y="6212332"/>
            <a:ext cx="574929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000" spc="-5" dirty="0">
                <a:latin typeface="Arial"/>
                <a:cs typeface="Arial"/>
              </a:rPr>
              <a:t>*Qun Li, M.Med., </a:t>
            </a:r>
            <a:r>
              <a:rPr sz="1000" spc="-10" dirty="0">
                <a:latin typeface="Arial"/>
                <a:cs typeface="Arial"/>
              </a:rPr>
              <a:t>Xuhua Guan, </a:t>
            </a:r>
            <a:r>
              <a:rPr sz="1000" spc="-5" dirty="0">
                <a:latin typeface="Arial"/>
                <a:cs typeface="Arial"/>
              </a:rPr>
              <a:t>Ph.D., </a:t>
            </a:r>
            <a:r>
              <a:rPr sz="1000" spc="-10" dirty="0">
                <a:latin typeface="Arial"/>
                <a:cs typeface="Arial"/>
              </a:rPr>
              <a:t>Peng </a:t>
            </a:r>
            <a:r>
              <a:rPr sz="1000" spc="-5" dirty="0">
                <a:latin typeface="Arial"/>
                <a:cs typeface="Arial"/>
              </a:rPr>
              <a:t>Wu, Ph.D., Xiaoye Wang, M.P.H., </a:t>
            </a:r>
            <a:r>
              <a:rPr sz="1000" spc="-10" dirty="0">
                <a:latin typeface="Arial"/>
                <a:cs typeface="Arial"/>
              </a:rPr>
              <a:t>Lei Zhou, </a:t>
            </a:r>
            <a:r>
              <a:rPr sz="1000" spc="-5" dirty="0">
                <a:latin typeface="Arial"/>
                <a:cs typeface="Arial"/>
              </a:rPr>
              <a:t>M.Med., et al.  Early Transmission Dynamics </a:t>
            </a:r>
            <a:r>
              <a:rPr sz="1000" dirty="0">
                <a:latin typeface="Arial"/>
                <a:cs typeface="Arial"/>
              </a:rPr>
              <a:t>in </a:t>
            </a:r>
            <a:r>
              <a:rPr sz="1000" spc="-10" dirty="0">
                <a:latin typeface="Arial"/>
                <a:cs typeface="Arial"/>
              </a:rPr>
              <a:t>Wuhan, </a:t>
            </a:r>
            <a:r>
              <a:rPr sz="1000" spc="-5" dirty="0">
                <a:latin typeface="Arial"/>
                <a:cs typeface="Arial"/>
              </a:rPr>
              <a:t>China, of Novel </a:t>
            </a:r>
            <a:r>
              <a:rPr sz="1000" spc="-10" dirty="0">
                <a:latin typeface="Arial"/>
                <a:cs typeface="Arial"/>
              </a:rPr>
              <a:t>Coronavirus–Infected Pneumonia. </a:t>
            </a:r>
            <a:r>
              <a:rPr sz="1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DOI: </a:t>
            </a:r>
            <a:r>
              <a:rPr sz="1000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10.1056/NEJMoa2001316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</TotalTime>
  <Words>1176</Words>
  <Application>Microsoft Office PowerPoint</Application>
  <PresentationFormat>Widescreen</PresentationFormat>
  <Paragraphs>213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Corbel</vt:lpstr>
      <vt:lpstr>Leelawadee</vt:lpstr>
      <vt:lpstr>Tahoma</vt:lpstr>
      <vt:lpstr>Times New Roman</vt:lpstr>
      <vt:lpstr>Office Theme</vt:lpstr>
      <vt:lpstr>Overview of the Novel Corona Virus Disease (COVID-19 </vt:lpstr>
      <vt:lpstr>Learning objectives</vt:lpstr>
      <vt:lpstr>2019-novel Coronavirus</vt:lpstr>
      <vt:lpstr>Coronaviruses (1/3)</vt:lpstr>
      <vt:lpstr>Coronaviruses (2/3)</vt:lpstr>
      <vt:lpstr>Coronaviruses (3/3)</vt:lpstr>
      <vt:lpstr>CASE DEFINITION</vt:lpstr>
      <vt:lpstr>CORVID-19- TRANSMISSION</vt:lpstr>
      <vt:lpstr>2019-nCoV - EPIDEMIOLOGY*</vt:lpstr>
      <vt:lpstr>CORVID-19 - CLINICAL FEATURES</vt:lpstr>
      <vt:lpstr>  COVID-19 COMORBIDITIES*</vt:lpstr>
      <vt:lpstr>COVID-19 - CLINICAL FEATURES</vt:lpstr>
      <vt:lpstr>COVID-19- INVESTIGATIONS*</vt:lpstr>
      <vt:lpstr>COVID - COMPLICATIONS</vt:lpstr>
      <vt:lpstr>COVID - OUTCOMES</vt:lpstr>
      <vt:lpstr>COVID-19– CLINICAL MANAGEMENT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SARI CRITICAL CARE TRAINING</dc:title>
  <dc:creator>Bodob</dc:creator>
  <cp:lastModifiedBy>user8</cp:lastModifiedBy>
  <cp:revision>19</cp:revision>
  <dcterms:created xsi:type="dcterms:W3CDTF">2020-02-06T12:54:47Z</dcterms:created>
  <dcterms:modified xsi:type="dcterms:W3CDTF">2020-02-24T10:37:42Z</dcterms:modified>
</cp:coreProperties>
</file>