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3" r:id="rId1"/>
  </p:sldMasterIdLst>
  <p:notesMasterIdLst>
    <p:notesMasterId r:id="rId17"/>
  </p:notesMasterIdLst>
  <p:handoutMasterIdLst>
    <p:handoutMasterId r:id="rId18"/>
  </p:handoutMasterIdLst>
  <p:sldIdLst>
    <p:sldId id="643" r:id="rId2"/>
    <p:sldId id="458" r:id="rId3"/>
    <p:sldId id="457" r:id="rId4"/>
    <p:sldId id="459" r:id="rId5"/>
    <p:sldId id="461" r:id="rId6"/>
    <p:sldId id="464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639" r:id="rId16"/>
  </p:sldIdLst>
  <p:sldSz cx="9144000" cy="6858000" type="screen4x3"/>
  <p:notesSz cx="6867525" cy="9991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m Lalani" initials="AL" lastIdx="1" clrIdx="0">
    <p:extLst>
      <p:ext uri="{19B8F6BF-5375-455C-9EA6-DF929625EA0E}">
        <p15:presenceInfo xmlns:p15="http://schemas.microsoft.com/office/powerpoint/2012/main" userId="S::alalani@clintonhealthaccess.org::e4fac656-2b9e-4e69-8d8e-d06e298a7b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7"/>
    <p:restoredTop sz="93413"/>
  </p:normalViewPr>
  <p:slideViewPr>
    <p:cSldViewPr snapToGrid="0">
      <p:cViewPr varScale="1">
        <p:scale>
          <a:sx n="108" d="100"/>
          <a:sy n="108" d="100"/>
        </p:scale>
        <p:origin x="2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4A426-C508-4AA4-991D-E9734152EFD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1EEA21-F498-4567-9370-E9027D8A96E8}">
      <dgm:prSet phldrT="[Text]"/>
      <dgm:spPr/>
      <dgm:t>
        <a:bodyPr/>
        <a:lstStyle/>
        <a:p>
          <a:r>
            <a:rPr lang="en-US" dirty="0"/>
            <a:t>Sample management</a:t>
          </a:r>
        </a:p>
      </dgm:t>
    </dgm:pt>
    <dgm:pt modelId="{5FE846E9-2F3B-48F2-845A-23F3B4B2933C}" type="parTrans" cxnId="{88212268-2FDD-45B1-A6AA-C8BD6BD06958}">
      <dgm:prSet/>
      <dgm:spPr/>
      <dgm:t>
        <a:bodyPr/>
        <a:lstStyle/>
        <a:p>
          <a:endParaRPr lang="en-US"/>
        </a:p>
      </dgm:t>
    </dgm:pt>
    <dgm:pt modelId="{C9512571-DDF0-472B-8331-43BC591CC8B1}" type="sibTrans" cxnId="{88212268-2FDD-45B1-A6AA-C8BD6BD06958}">
      <dgm:prSet/>
      <dgm:spPr/>
      <dgm:t>
        <a:bodyPr/>
        <a:lstStyle/>
        <a:p>
          <a:endParaRPr lang="en-US"/>
        </a:p>
      </dgm:t>
    </dgm:pt>
    <dgm:pt modelId="{B0BCB4A9-8F20-4B30-892E-4C807C24FA10}">
      <dgm:prSet phldrT="[Text]"/>
      <dgm:spPr/>
      <dgm:t>
        <a:bodyPr/>
        <a:lstStyle/>
        <a:p>
          <a:r>
            <a:rPr lang="en-US" dirty="0"/>
            <a:t>Testing personnel competency</a:t>
          </a:r>
        </a:p>
      </dgm:t>
    </dgm:pt>
    <dgm:pt modelId="{37F91345-782B-46B2-AEE7-2B2EAE0D825A}" type="parTrans" cxnId="{025A7375-3DE8-4B5A-9079-35B7D3D98679}">
      <dgm:prSet/>
      <dgm:spPr/>
      <dgm:t>
        <a:bodyPr/>
        <a:lstStyle/>
        <a:p>
          <a:endParaRPr lang="en-US"/>
        </a:p>
      </dgm:t>
    </dgm:pt>
    <dgm:pt modelId="{5E5FBBB4-061E-4473-8565-725C7DBCB1DB}" type="sibTrans" cxnId="{025A7375-3DE8-4B5A-9079-35B7D3D98679}">
      <dgm:prSet/>
      <dgm:spPr/>
      <dgm:t>
        <a:bodyPr/>
        <a:lstStyle/>
        <a:p>
          <a:endParaRPr lang="en-US"/>
        </a:p>
      </dgm:t>
    </dgm:pt>
    <dgm:pt modelId="{45D18072-F523-4A8A-AD84-9BB867DB7C60}">
      <dgm:prSet phldrT="[Text]"/>
      <dgm:spPr/>
      <dgm:t>
        <a:bodyPr/>
        <a:lstStyle/>
        <a:p>
          <a:r>
            <a:rPr lang="en-US" dirty="0"/>
            <a:t>Biosafety &amp; Biosecurity </a:t>
          </a:r>
        </a:p>
      </dgm:t>
    </dgm:pt>
    <dgm:pt modelId="{6A59496F-16B3-4804-A4E3-DCC6B5890D6D}" type="parTrans" cxnId="{B03CEE6D-5B3D-4ACE-BFB9-7F85387B2CD8}">
      <dgm:prSet/>
      <dgm:spPr/>
      <dgm:t>
        <a:bodyPr/>
        <a:lstStyle/>
        <a:p>
          <a:endParaRPr lang="en-US"/>
        </a:p>
      </dgm:t>
    </dgm:pt>
    <dgm:pt modelId="{9E55EBFB-422C-40BF-BEF4-C448162EEE3C}" type="sibTrans" cxnId="{B03CEE6D-5B3D-4ACE-BFB9-7F85387B2CD8}">
      <dgm:prSet/>
      <dgm:spPr/>
      <dgm:t>
        <a:bodyPr/>
        <a:lstStyle/>
        <a:p>
          <a:endParaRPr lang="en-US"/>
        </a:p>
      </dgm:t>
    </dgm:pt>
    <dgm:pt modelId="{09F24BA0-118A-4728-B60B-D6B1EE22403A}">
      <dgm:prSet phldrT="[Text]" custT="1"/>
      <dgm:spPr/>
      <dgm:t>
        <a:bodyPr/>
        <a:lstStyle/>
        <a:p>
          <a:r>
            <a:rPr lang="en-US" sz="2600" dirty="0"/>
            <a:t>EQA </a:t>
          </a:r>
        </a:p>
        <a:p>
          <a:r>
            <a:rPr lang="en-US" sz="2000" dirty="0"/>
            <a:t>(QC &amp; QA)</a:t>
          </a:r>
        </a:p>
      </dgm:t>
    </dgm:pt>
    <dgm:pt modelId="{2CC34613-6667-4B02-8C7A-8D0A5029266D}" type="parTrans" cxnId="{C4961243-0F4E-42A7-A22F-E2E0D3741DF5}">
      <dgm:prSet/>
      <dgm:spPr/>
      <dgm:t>
        <a:bodyPr/>
        <a:lstStyle/>
        <a:p>
          <a:endParaRPr lang="en-US"/>
        </a:p>
      </dgm:t>
    </dgm:pt>
    <dgm:pt modelId="{F7BC1999-D80B-4A63-9B49-64C0B93B63DC}" type="sibTrans" cxnId="{C4961243-0F4E-42A7-A22F-E2E0D3741DF5}">
      <dgm:prSet/>
      <dgm:spPr/>
      <dgm:t>
        <a:bodyPr/>
        <a:lstStyle/>
        <a:p>
          <a:endParaRPr lang="en-US"/>
        </a:p>
      </dgm:t>
    </dgm:pt>
    <dgm:pt modelId="{ABFFCFDC-5227-4E22-8FED-71D2AF3B842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Data management</a:t>
          </a:r>
        </a:p>
      </dgm:t>
    </dgm:pt>
    <dgm:pt modelId="{50F2358E-9BC5-48E3-B6B3-4665C8FF55D1}" type="parTrans" cxnId="{699D3923-27B1-4A71-B184-5C9D0B961776}">
      <dgm:prSet/>
      <dgm:spPr/>
      <dgm:t>
        <a:bodyPr/>
        <a:lstStyle/>
        <a:p>
          <a:endParaRPr lang="en-US"/>
        </a:p>
      </dgm:t>
    </dgm:pt>
    <dgm:pt modelId="{0BBC199C-87DD-4D05-AF60-8FB84F733C56}" type="sibTrans" cxnId="{699D3923-27B1-4A71-B184-5C9D0B961776}">
      <dgm:prSet/>
      <dgm:spPr/>
      <dgm:t>
        <a:bodyPr/>
        <a:lstStyle/>
        <a:p>
          <a:endParaRPr lang="en-US"/>
        </a:p>
      </dgm:t>
    </dgm:pt>
    <dgm:pt modelId="{B221CED0-134F-4D89-815E-B5748FF806D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Inventory management</a:t>
          </a:r>
        </a:p>
      </dgm:t>
    </dgm:pt>
    <dgm:pt modelId="{0AC05E28-584F-4D60-A7FB-69C5A7D9D3BF}" type="parTrans" cxnId="{09F42445-3DFB-4850-9248-B603839230B8}">
      <dgm:prSet/>
      <dgm:spPr/>
      <dgm:t>
        <a:bodyPr/>
        <a:lstStyle/>
        <a:p>
          <a:endParaRPr lang="en-US"/>
        </a:p>
      </dgm:t>
    </dgm:pt>
    <dgm:pt modelId="{D5BE90B0-7D1D-44C8-909C-1BDD519E1773}" type="sibTrans" cxnId="{09F42445-3DFB-4850-9248-B603839230B8}">
      <dgm:prSet/>
      <dgm:spPr/>
      <dgm:t>
        <a:bodyPr/>
        <a:lstStyle/>
        <a:p>
          <a:endParaRPr lang="en-US"/>
        </a:p>
      </dgm:t>
    </dgm:pt>
    <dgm:pt modelId="{06E98DDD-4FF3-4337-9334-2D301EF7B4D3}">
      <dgm:prSet/>
      <dgm:spPr/>
      <dgm:t>
        <a:bodyPr/>
        <a:lstStyle/>
        <a:p>
          <a:r>
            <a:rPr lang="en-US" dirty="0"/>
            <a:t>Results management</a:t>
          </a:r>
        </a:p>
      </dgm:t>
    </dgm:pt>
    <dgm:pt modelId="{03BECFB2-D115-44B0-A716-9233B7BB77FB}" type="parTrans" cxnId="{FC8ADBF5-8586-46F5-BAF4-B95D056431BD}">
      <dgm:prSet/>
      <dgm:spPr/>
      <dgm:t>
        <a:bodyPr/>
        <a:lstStyle/>
        <a:p>
          <a:endParaRPr lang="en-US"/>
        </a:p>
      </dgm:t>
    </dgm:pt>
    <dgm:pt modelId="{A670A016-0193-4272-9E99-B3995C7591DB}" type="sibTrans" cxnId="{FC8ADBF5-8586-46F5-BAF4-B95D056431BD}">
      <dgm:prSet/>
      <dgm:spPr/>
      <dgm:t>
        <a:bodyPr/>
        <a:lstStyle/>
        <a:p>
          <a:endParaRPr lang="en-US"/>
        </a:p>
      </dgm:t>
    </dgm:pt>
    <dgm:pt modelId="{8CD848FD-2579-40CA-9F87-6E2749F9E80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Quality Improvement processes</a:t>
          </a:r>
        </a:p>
      </dgm:t>
    </dgm:pt>
    <dgm:pt modelId="{C254E507-016D-4087-8591-16EE4B79AC4B}" type="parTrans" cxnId="{5FDBCE45-96B7-4038-B234-CB5AFACA363D}">
      <dgm:prSet/>
      <dgm:spPr/>
      <dgm:t>
        <a:bodyPr/>
        <a:lstStyle/>
        <a:p>
          <a:endParaRPr lang="en-US"/>
        </a:p>
      </dgm:t>
    </dgm:pt>
    <dgm:pt modelId="{4A336A56-DC3C-4E07-BB18-3A427323B28D}" type="sibTrans" cxnId="{5FDBCE45-96B7-4038-B234-CB5AFACA363D}">
      <dgm:prSet/>
      <dgm:spPr/>
      <dgm:t>
        <a:bodyPr/>
        <a:lstStyle/>
        <a:p>
          <a:endParaRPr lang="en-US"/>
        </a:p>
      </dgm:t>
    </dgm:pt>
    <dgm:pt modelId="{7F3DBC62-4E56-40C6-8F6C-1D715724E0D2}">
      <dgm:prSet/>
      <dgm:spPr/>
      <dgm:t>
        <a:bodyPr/>
        <a:lstStyle/>
        <a:p>
          <a:r>
            <a:rPr lang="en-US" dirty="0"/>
            <a:t>Documents &amp; Records</a:t>
          </a:r>
        </a:p>
      </dgm:t>
    </dgm:pt>
    <dgm:pt modelId="{0150BCD2-1384-4A85-82DF-6009E5ED3E31}" type="parTrans" cxnId="{7B9E899D-0E7B-49D5-BE1C-C14B11A23481}">
      <dgm:prSet/>
      <dgm:spPr/>
      <dgm:t>
        <a:bodyPr/>
        <a:lstStyle/>
        <a:p>
          <a:endParaRPr lang="en-US"/>
        </a:p>
      </dgm:t>
    </dgm:pt>
    <dgm:pt modelId="{A5F789C8-892E-44C2-973A-EFC49E2000F1}" type="sibTrans" cxnId="{7B9E899D-0E7B-49D5-BE1C-C14B11A23481}">
      <dgm:prSet/>
      <dgm:spPr/>
      <dgm:t>
        <a:bodyPr/>
        <a:lstStyle/>
        <a:p>
          <a:endParaRPr lang="en-US"/>
        </a:p>
      </dgm:t>
    </dgm:pt>
    <dgm:pt modelId="{01711850-F9EA-46F3-A82D-8697761C2C53}" type="pres">
      <dgm:prSet presAssocID="{38D4A426-C508-4AA4-991D-E9734152EFD5}" presName="diagram" presStyleCnt="0">
        <dgm:presLayoutVars>
          <dgm:dir/>
          <dgm:resizeHandles val="exact"/>
        </dgm:presLayoutVars>
      </dgm:prSet>
      <dgm:spPr/>
    </dgm:pt>
    <dgm:pt modelId="{71F990CD-0241-492B-B884-20EE730BE656}" type="pres">
      <dgm:prSet presAssocID="{C21EEA21-F498-4567-9370-E9027D8A96E8}" presName="node" presStyleLbl="node1" presStyleIdx="0" presStyleCnt="9">
        <dgm:presLayoutVars>
          <dgm:bulletEnabled val="1"/>
        </dgm:presLayoutVars>
      </dgm:prSet>
      <dgm:spPr/>
    </dgm:pt>
    <dgm:pt modelId="{21959B0E-0C56-46D1-A6A5-1BB7FD0DBA99}" type="pres">
      <dgm:prSet presAssocID="{C9512571-DDF0-472B-8331-43BC591CC8B1}" presName="sibTrans" presStyleCnt="0"/>
      <dgm:spPr/>
    </dgm:pt>
    <dgm:pt modelId="{C62822D5-2DC6-479E-B552-E6E53210ED5B}" type="pres">
      <dgm:prSet presAssocID="{B0BCB4A9-8F20-4B30-892E-4C807C24FA10}" presName="node" presStyleLbl="node1" presStyleIdx="1" presStyleCnt="9">
        <dgm:presLayoutVars>
          <dgm:bulletEnabled val="1"/>
        </dgm:presLayoutVars>
      </dgm:prSet>
      <dgm:spPr/>
    </dgm:pt>
    <dgm:pt modelId="{A2FDA588-4A0A-47CA-A2E6-17EE6BDE7C84}" type="pres">
      <dgm:prSet presAssocID="{5E5FBBB4-061E-4473-8565-725C7DBCB1DB}" presName="sibTrans" presStyleCnt="0"/>
      <dgm:spPr/>
    </dgm:pt>
    <dgm:pt modelId="{600B0FA2-B727-45F3-9C21-2C699AB2434E}" type="pres">
      <dgm:prSet presAssocID="{06E98DDD-4FF3-4337-9334-2D301EF7B4D3}" presName="node" presStyleLbl="node1" presStyleIdx="2" presStyleCnt="9">
        <dgm:presLayoutVars>
          <dgm:bulletEnabled val="1"/>
        </dgm:presLayoutVars>
      </dgm:prSet>
      <dgm:spPr/>
    </dgm:pt>
    <dgm:pt modelId="{22B7AA1E-E25A-4681-AAF0-A7DB05DB944A}" type="pres">
      <dgm:prSet presAssocID="{A670A016-0193-4272-9E99-B3995C7591DB}" presName="sibTrans" presStyleCnt="0"/>
      <dgm:spPr/>
    </dgm:pt>
    <dgm:pt modelId="{0896A8BF-3FC0-4629-B4DE-1D2889CBC640}" type="pres">
      <dgm:prSet presAssocID="{8CD848FD-2579-40CA-9F87-6E2749F9E802}" presName="node" presStyleLbl="node1" presStyleIdx="3" presStyleCnt="9">
        <dgm:presLayoutVars>
          <dgm:bulletEnabled val="1"/>
        </dgm:presLayoutVars>
      </dgm:prSet>
      <dgm:spPr/>
    </dgm:pt>
    <dgm:pt modelId="{75D7DB25-9225-4ED1-BCB0-37851CC3820E}" type="pres">
      <dgm:prSet presAssocID="{4A336A56-DC3C-4E07-BB18-3A427323B28D}" presName="sibTrans" presStyleCnt="0"/>
      <dgm:spPr/>
    </dgm:pt>
    <dgm:pt modelId="{8ABCBDB5-33E9-412C-92FE-0AF8D337E3CB}" type="pres">
      <dgm:prSet presAssocID="{7F3DBC62-4E56-40C6-8F6C-1D715724E0D2}" presName="node" presStyleLbl="node1" presStyleIdx="4" presStyleCnt="9">
        <dgm:presLayoutVars>
          <dgm:bulletEnabled val="1"/>
        </dgm:presLayoutVars>
      </dgm:prSet>
      <dgm:spPr/>
    </dgm:pt>
    <dgm:pt modelId="{E6E3D3E6-A1F7-4985-9F1F-B0C3D4AD7B0F}" type="pres">
      <dgm:prSet presAssocID="{A5F789C8-892E-44C2-973A-EFC49E2000F1}" presName="sibTrans" presStyleCnt="0"/>
      <dgm:spPr/>
    </dgm:pt>
    <dgm:pt modelId="{F72C2051-4A7F-4521-9C54-41A3473DF298}" type="pres">
      <dgm:prSet presAssocID="{45D18072-F523-4A8A-AD84-9BB867DB7C60}" presName="node" presStyleLbl="node1" presStyleIdx="5" presStyleCnt="9">
        <dgm:presLayoutVars>
          <dgm:bulletEnabled val="1"/>
        </dgm:presLayoutVars>
      </dgm:prSet>
      <dgm:spPr/>
    </dgm:pt>
    <dgm:pt modelId="{350BB46C-340E-4AE7-92F4-52E3896C8575}" type="pres">
      <dgm:prSet presAssocID="{9E55EBFB-422C-40BF-BEF4-C448162EEE3C}" presName="sibTrans" presStyleCnt="0"/>
      <dgm:spPr/>
    </dgm:pt>
    <dgm:pt modelId="{0F260E6D-93F4-4FC4-B65E-717463EF1420}" type="pres">
      <dgm:prSet presAssocID="{09F24BA0-118A-4728-B60B-D6B1EE22403A}" presName="node" presStyleLbl="node1" presStyleIdx="6" presStyleCnt="9">
        <dgm:presLayoutVars>
          <dgm:bulletEnabled val="1"/>
        </dgm:presLayoutVars>
      </dgm:prSet>
      <dgm:spPr/>
    </dgm:pt>
    <dgm:pt modelId="{BAFE1ED4-A227-4F2A-ABDB-F91466C62F79}" type="pres">
      <dgm:prSet presAssocID="{F7BC1999-D80B-4A63-9B49-64C0B93B63DC}" presName="sibTrans" presStyleCnt="0"/>
      <dgm:spPr/>
    </dgm:pt>
    <dgm:pt modelId="{2A338FA1-4E3A-4D63-9142-50EE211CE29D}" type="pres">
      <dgm:prSet presAssocID="{B221CED0-134F-4D89-815E-B5748FF806DA}" presName="node" presStyleLbl="node1" presStyleIdx="7" presStyleCnt="9">
        <dgm:presLayoutVars>
          <dgm:bulletEnabled val="1"/>
        </dgm:presLayoutVars>
      </dgm:prSet>
      <dgm:spPr/>
    </dgm:pt>
    <dgm:pt modelId="{F7F92293-A71D-4B32-8AAC-3EC61F233EF7}" type="pres">
      <dgm:prSet presAssocID="{D5BE90B0-7D1D-44C8-909C-1BDD519E1773}" presName="sibTrans" presStyleCnt="0"/>
      <dgm:spPr/>
    </dgm:pt>
    <dgm:pt modelId="{407DD100-7917-44FC-B9D3-FE88220CA219}" type="pres">
      <dgm:prSet presAssocID="{ABFFCFDC-5227-4E22-8FED-71D2AF3B8420}" presName="node" presStyleLbl="node1" presStyleIdx="8" presStyleCnt="9">
        <dgm:presLayoutVars>
          <dgm:bulletEnabled val="1"/>
        </dgm:presLayoutVars>
      </dgm:prSet>
      <dgm:spPr/>
    </dgm:pt>
  </dgm:ptLst>
  <dgm:cxnLst>
    <dgm:cxn modelId="{7C0B9602-D54A-4269-972A-F0C0C42BDC96}" type="presOf" srcId="{09F24BA0-118A-4728-B60B-D6B1EE22403A}" destId="{0F260E6D-93F4-4FC4-B65E-717463EF1420}" srcOrd="0" destOrd="0" presId="urn:microsoft.com/office/officeart/2005/8/layout/default"/>
    <dgm:cxn modelId="{B35DBB06-CA9C-47EF-8AB2-C579AF5FB40E}" type="presOf" srcId="{C21EEA21-F498-4567-9370-E9027D8A96E8}" destId="{71F990CD-0241-492B-B884-20EE730BE656}" srcOrd="0" destOrd="0" presId="urn:microsoft.com/office/officeart/2005/8/layout/default"/>
    <dgm:cxn modelId="{F0CFE019-FB95-45B5-8279-C24EA027BA01}" type="presOf" srcId="{38D4A426-C508-4AA4-991D-E9734152EFD5}" destId="{01711850-F9EA-46F3-A82D-8697761C2C53}" srcOrd="0" destOrd="0" presId="urn:microsoft.com/office/officeart/2005/8/layout/default"/>
    <dgm:cxn modelId="{699D3923-27B1-4A71-B184-5C9D0B961776}" srcId="{38D4A426-C508-4AA4-991D-E9734152EFD5}" destId="{ABFFCFDC-5227-4E22-8FED-71D2AF3B8420}" srcOrd="8" destOrd="0" parTransId="{50F2358E-9BC5-48E3-B6B3-4665C8FF55D1}" sibTransId="{0BBC199C-87DD-4D05-AF60-8FB84F733C56}"/>
    <dgm:cxn modelId="{1B337E2C-28B2-4650-895E-B6A29147D096}" type="presOf" srcId="{45D18072-F523-4A8A-AD84-9BB867DB7C60}" destId="{F72C2051-4A7F-4521-9C54-41A3473DF298}" srcOrd="0" destOrd="0" presId="urn:microsoft.com/office/officeart/2005/8/layout/default"/>
    <dgm:cxn modelId="{6F983139-9091-4C45-B96E-A5B679BB58BA}" type="presOf" srcId="{8CD848FD-2579-40CA-9F87-6E2749F9E802}" destId="{0896A8BF-3FC0-4629-B4DE-1D2889CBC640}" srcOrd="0" destOrd="0" presId="urn:microsoft.com/office/officeart/2005/8/layout/default"/>
    <dgm:cxn modelId="{C4961243-0F4E-42A7-A22F-E2E0D3741DF5}" srcId="{38D4A426-C508-4AA4-991D-E9734152EFD5}" destId="{09F24BA0-118A-4728-B60B-D6B1EE22403A}" srcOrd="6" destOrd="0" parTransId="{2CC34613-6667-4B02-8C7A-8D0A5029266D}" sibTransId="{F7BC1999-D80B-4A63-9B49-64C0B93B63DC}"/>
    <dgm:cxn modelId="{09F42445-3DFB-4850-9248-B603839230B8}" srcId="{38D4A426-C508-4AA4-991D-E9734152EFD5}" destId="{B221CED0-134F-4D89-815E-B5748FF806DA}" srcOrd="7" destOrd="0" parTransId="{0AC05E28-584F-4D60-A7FB-69C5A7D9D3BF}" sibTransId="{D5BE90B0-7D1D-44C8-909C-1BDD519E1773}"/>
    <dgm:cxn modelId="{5FDBCE45-96B7-4038-B234-CB5AFACA363D}" srcId="{38D4A426-C508-4AA4-991D-E9734152EFD5}" destId="{8CD848FD-2579-40CA-9F87-6E2749F9E802}" srcOrd="3" destOrd="0" parTransId="{C254E507-016D-4087-8591-16EE4B79AC4B}" sibTransId="{4A336A56-DC3C-4E07-BB18-3A427323B28D}"/>
    <dgm:cxn modelId="{88212268-2FDD-45B1-A6AA-C8BD6BD06958}" srcId="{38D4A426-C508-4AA4-991D-E9734152EFD5}" destId="{C21EEA21-F498-4567-9370-E9027D8A96E8}" srcOrd="0" destOrd="0" parTransId="{5FE846E9-2F3B-48F2-845A-23F3B4B2933C}" sibTransId="{C9512571-DDF0-472B-8331-43BC591CC8B1}"/>
    <dgm:cxn modelId="{B03CEE6D-5B3D-4ACE-BFB9-7F85387B2CD8}" srcId="{38D4A426-C508-4AA4-991D-E9734152EFD5}" destId="{45D18072-F523-4A8A-AD84-9BB867DB7C60}" srcOrd="5" destOrd="0" parTransId="{6A59496F-16B3-4804-A4E3-DCC6B5890D6D}" sibTransId="{9E55EBFB-422C-40BF-BEF4-C448162EEE3C}"/>
    <dgm:cxn modelId="{025A7375-3DE8-4B5A-9079-35B7D3D98679}" srcId="{38D4A426-C508-4AA4-991D-E9734152EFD5}" destId="{B0BCB4A9-8F20-4B30-892E-4C807C24FA10}" srcOrd="1" destOrd="0" parTransId="{37F91345-782B-46B2-AEE7-2B2EAE0D825A}" sibTransId="{5E5FBBB4-061E-4473-8565-725C7DBCB1DB}"/>
    <dgm:cxn modelId="{4FCFEE8E-C2A2-424D-97B4-FD110348111E}" type="presOf" srcId="{06E98DDD-4FF3-4337-9334-2D301EF7B4D3}" destId="{600B0FA2-B727-45F3-9C21-2C699AB2434E}" srcOrd="0" destOrd="0" presId="urn:microsoft.com/office/officeart/2005/8/layout/default"/>
    <dgm:cxn modelId="{7B9E899D-0E7B-49D5-BE1C-C14B11A23481}" srcId="{38D4A426-C508-4AA4-991D-E9734152EFD5}" destId="{7F3DBC62-4E56-40C6-8F6C-1D715724E0D2}" srcOrd="4" destOrd="0" parTransId="{0150BCD2-1384-4A85-82DF-6009E5ED3E31}" sibTransId="{A5F789C8-892E-44C2-973A-EFC49E2000F1}"/>
    <dgm:cxn modelId="{528785D1-9FB0-4470-85AD-BCDFD156E9D9}" type="presOf" srcId="{ABFFCFDC-5227-4E22-8FED-71D2AF3B8420}" destId="{407DD100-7917-44FC-B9D3-FE88220CA219}" srcOrd="0" destOrd="0" presId="urn:microsoft.com/office/officeart/2005/8/layout/default"/>
    <dgm:cxn modelId="{736195DE-71E0-4B02-97E1-EE1E867AA693}" type="presOf" srcId="{7F3DBC62-4E56-40C6-8F6C-1D715724E0D2}" destId="{8ABCBDB5-33E9-412C-92FE-0AF8D337E3CB}" srcOrd="0" destOrd="0" presId="urn:microsoft.com/office/officeart/2005/8/layout/default"/>
    <dgm:cxn modelId="{FC8ADBF5-8586-46F5-BAF4-B95D056431BD}" srcId="{38D4A426-C508-4AA4-991D-E9734152EFD5}" destId="{06E98DDD-4FF3-4337-9334-2D301EF7B4D3}" srcOrd="2" destOrd="0" parTransId="{03BECFB2-D115-44B0-A716-9233B7BB77FB}" sibTransId="{A670A016-0193-4272-9E99-B3995C7591DB}"/>
    <dgm:cxn modelId="{FFB07EF8-3EDF-457C-90A1-A38556FCE2C9}" type="presOf" srcId="{B0BCB4A9-8F20-4B30-892E-4C807C24FA10}" destId="{C62822D5-2DC6-479E-B552-E6E53210ED5B}" srcOrd="0" destOrd="0" presId="urn:microsoft.com/office/officeart/2005/8/layout/default"/>
    <dgm:cxn modelId="{01BE70FA-C4AB-4C0F-ADBF-5BE5DA97A2B9}" type="presOf" srcId="{B221CED0-134F-4D89-815E-B5748FF806DA}" destId="{2A338FA1-4E3A-4D63-9142-50EE211CE29D}" srcOrd="0" destOrd="0" presId="urn:microsoft.com/office/officeart/2005/8/layout/default"/>
    <dgm:cxn modelId="{D3FAFF69-104D-4404-808E-242A34648A8E}" type="presParOf" srcId="{01711850-F9EA-46F3-A82D-8697761C2C53}" destId="{71F990CD-0241-492B-B884-20EE730BE656}" srcOrd="0" destOrd="0" presId="urn:microsoft.com/office/officeart/2005/8/layout/default"/>
    <dgm:cxn modelId="{070C5773-85FA-4733-AF88-2908D9F4DD3A}" type="presParOf" srcId="{01711850-F9EA-46F3-A82D-8697761C2C53}" destId="{21959B0E-0C56-46D1-A6A5-1BB7FD0DBA99}" srcOrd="1" destOrd="0" presId="urn:microsoft.com/office/officeart/2005/8/layout/default"/>
    <dgm:cxn modelId="{BDB3CF17-4C11-424D-8836-54446331AC03}" type="presParOf" srcId="{01711850-F9EA-46F3-A82D-8697761C2C53}" destId="{C62822D5-2DC6-479E-B552-E6E53210ED5B}" srcOrd="2" destOrd="0" presId="urn:microsoft.com/office/officeart/2005/8/layout/default"/>
    <dgm:cxn modelId="{71408FF0-D59B-4DA4-B529-530B629298C1}" type="presParOf" srcId="{01711850-F9EA-46F3-A82D-8697761C2C53}" destId="{A2FDA588-4A0A-47CA-A2E6-17EE6BDE7C84}" srcOrd="3" destOrd="0" presId="urn:microsoft.com/office/officeart/2005/8/layout/default"/>
    <dgm:cxn modelId="{15A4E422-8997-40A7-A69F-A7FEF41C4833}" type="presParOf" srcId="{01711850-F9EA-46F3-A82D-8697761C2C53}" destId="{600B0FA2-B727-45F3-9C21-2C699AB2434E}" srcOrd="4" destOrd="0" presId="urn:microsoft.com/office/officeart/2005/8/layout/default"/>
    <dgm:cxn modelId="{6F936D8B-24C7-474D-8888-4130FF389F2C}" type="presParOf" srcId="{01711850-F9EA-46F3-A82D-8697761C2C53}" destId="{22B7AA1E-E25A-4681-AAF0-A7DB05DB944A}" srcOrd="5" destOrd="0" presId="urn:microsoft.com/office/officeart/2005/8/layout/default"/>
    <dgm:cxn modelId="{F518D528-1F91-47DD-8489-C8D619019F9A}" type="presParOf" srcId="{01711850-F9EA-46F3-A82D-8697761C2C53}" destId="{0896A8BF-3FC0-4629-B4DE-1D2889CBC640}" srcOrd="6" destOrd="0" presId="urn:microsoft.com/office/officeart/2005/8/layout/default"/>
    <dgm:cxn modelId="{C3D1F0BB-14E7-47F9-AF62-99102D2BF270}" type="presParOf" srcId="{01711850-F9EA-46F3-A82D-8697761C2C53}" destId="{75D7DB25-9225-4ED1-BCB0-37851CC3820E}" srcOrd="7" destOrd="0" presId="urn:microsoft.com/office/officeart/2005/8/layout/default"/>
    <dgm:cxn modelId="{7D83FA5F-83A6-4B77-801B-BB8A84B843D9}" type="presParOf" srcId="{01711850-F9EA-46F3-A82D-8697761C2C53}" destId="{8ABCBDB5-33E9-412C-92FE-0AF8D337E3CB}" srcOrd="8" destOrd="0" presId="urn:microsoft.com/office/officeart/2005/8/layout/default"/>
    <dgm:cxn modelId="{6BBCFE07-0700-49CA-BC1A-9408C701BF14}" type="presParOf" srcId="{01711850-F9EA-46F3-A82D-8697761C2C53}" destId="{E6E3D3E6-A1F7-4985-9F1F-B0C3D4AD7B0F}" srcOrd="9" destOrd="0" presId="urn:microsoft.com/office/officeart/2005/8/layout/default"/>
    <dgm:cxn modelId="{1E1D1F24-F3D1-47E1-9D91-CE3FE0891696}" type="presParOf" srcId="{01711850-F9EA-46F3-A82D-8697761C2C53}" destId="{F72C2051-4A7F-4521-9C54-41A3473DF298}" srcOrd="10" destOrd="0" presId="urn:microsoft.com/office/officeart/2005/8/layout/default"/>
    <dgm:cxn modelId="{93BF4887-7E7F-44DE-8587-6F4F06655789}" type="presParOf" srcId="{01711850-F9EA-46F3-A82D-8697761C2C53}" destId="{350BB46C-340E-4AE7-92F4-52E3896C8575}" srcOrd="11" destOrd="0" presId="urn:microsoft.com/office/officeart/2005/8/layout/default"/>
    <dgm:cxn modelId="{1B755529-4933-472F-A2FF-4A9164AE0863}" type="presParOf" srcId="{01711850-F9EA-46F3-A82D-8697761C2C53}" destId="{0F260E6D-93F4-4FC4-B65E-717463EF1420}" srcOrd="12" destOrd="0" presId="urn:microsoft.com/office/officeart/2005/8/layout/default"/>
    <dgm:cxn modelId="{3D449E2A-F105-4089-8D9D-9FE5B60AABE4}" type="presParOf" srcId="{01711850-F9EA-46F3-A82D-8697761C2C53}" destId="{BAFE1ED4-A227-4F2A-ABDB-F91466C62F79}" srcOrd="13" destOrd="0" presId="urn:microsoft.com/office/officeart/2005/8/layout/default"/>
    <dgm:cxn modelId="{91FD79A2-FEC9-4736-B7FB-7FAADE1D70B7}" type="presParOf" srcId="{01711850-F9EA-46F3-A82D-8697761C2C53}" destId="{2A338FA1-4E3A-4D63-9142-50EE211CE29D}" srcOrd="14" destOrd="0" presId="urn:microsoft.com/office/officeart/2005/8/layout/default"/>
    <dgm:cxn modelId="{869B5810-19BF-4494-9575-F92735A555E4}" type="presParOf" srcId="{01711850-F9EA-46F3-A82D-8697761C2C53}" destId="{F7F92293-A71D-4B32-8AAC-3EC61F233EF7}" srcOrd="15" destOrd="0" presId="urn:microsoft.com/office/officeart/2005/8/layout/default"/>
    <dgm:cxn modelId="{9BE8A7C4-E444-4E32-8DC8-7642D9BFB5CE}" type="presParOf" srcId="{01711850-F9EA-46F3-A82D-8697761C2C53}" destId="{407DD100-7917-44FC-B9D3-FE88220CA21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B0764-908C-4DB6-9284-375760A57F7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2A2205-BFDA-4494-8E92-2ED3EE13B399}">
      <dgm:prSet phldrT="[Text]"/>
      <dgm:spPr/>
      <dgm:t>
        <a:bodyPr/>
        <a:lstStyle/>
        <a:p>
          <a:r>
            <a:rPr lang="en-US" dirty="0"/>
            <a:t>Root cause</a:t>
          </a:r>
        </a:p>
      </dgm:t>
    </dgm:pt>
    <dgm:pt modelId="{25B387D8-05AF-4076-87CE-191CFD9BC2F9}" type="parTrans" cxnId="{003AB733-A566-4884-A885-BC0729D09202}">
      <dgm:prSet/>
      <dgm:spPr/>
      <dgm:t>
        <a:bodyPr/>
        <a:lstStyle/>
        <a:p>
          <a:endParaRPr lang="en-US"/>
        </a:p>
      </dgm:t>
    </dgm:pt>
    <dgm:pt modelId="{7D60CB7D-005B-491D-9DCF-CFD614C62462}" type="sibTrans" cxnId="{003AB733-A566-4884-A885-BC0729D09202}">
      <dgm:prSet/>
      <dgm:spPr/>
      <dgm:t>
        <a:bodyPr/>
        <a:lstStyle/>
        <a:p>
          <a:endParaRPr lang="en-US"/>
        </a:p>
      </dgm:t>
    </dgm:pt>
    <dgm:pt modelId="{B5F39251-1F6E-4327-B1F2-9154BEBDD094}">
      <dgm:prSet phldrT="[Text]"/>
      <dgm:spPr/>
      <dgm:t>
        <a:bodyPr/>
        <a:lstStyle/>
        <a:p>
          <a:r>
            <a:rPr lang="en-US" dirty="0"/>
            <a:t>Corrective action</a:t>
          </a:r>
        </a:p>
      </dgm:t>
    </dgm:pt>
    <dgm:pt modelId="{C36F4838-EB39-4A85-A06E-C8D4AF5DA7D0}" type="parTrans" cxnId="{F56BDAAE-DF61-425A-99BC-450017086C5E}">
      <dgm:prSet/>
      <dgm:spPr/>
      <dgm:t>
        <a:bodyPr/>
        <a:lstStyle/>
        <a:p>
          <a:endParaRPr lang="en-US"/>
        </a:p>
      </dgm:t>
    </dgm:pt>
    <dgm:pt modelId="{C472E8C9-07B8-46AB-886F-AE9F57383C25}" type="sibTrans" cxnId="{F56BDAAE-DF61-425A-99BC-450017086C5E}">
      <dgm:prSet/>
      <dgm:spPr/>
      <dgm:t>
        <a:bodyPr/>
        <a:lstStyle/>
        <a:p>
          <a:endParaRPr lang="en-US"/>
        </a:p>
      </dgm:t>
    </dgm:pt>
    <dgm:pt modelId="{08820A83-1E91-4261-9136-BBA92C347311}">
      <dgm:prSet phldrT="[Text]"/>
      <dgm:spPr/>
      <dgm:t>
        <a:bodyPr/>
        <a:lstStyle/>
        <a:p>
          <a:r>
            <a:rPr lang="en-US" dirty="0"/>
            <a:t>Preventive action</a:t>
          </a:r>
        </a:p>
      </dgm:t>
    </dgm:pt>
    <dgm:pt modelId="{DDFE2DBD-AC74-4134-95CC-F84A42FE5D0C}" type="parTrans" cxnId="{4994AF21-CD18-40CC-BE71-2674AFBDAF5F}">
      <dgm:prSet/>
      <dgm:spPr/>
      <dgm:t>
        <a:bodyPr/>
        <a:lstStyle/>
        <a:p>
          <a:endParaRPr lang="en-US"/>
        </a:p>
      </dgm:t>
    </dgm:pt>
    <dgm:pt modelId="{4C30FA00-2126-499B-9BD1-9317613724F3}" type="sibTrans" cxnId="{4994AF21-CD18-40CC-BE71-2674AFBDAF5F}">
      <dgm:prSet/>
      <dgm:spPr/>
      <dgm:t>
        <a:bodyPr/>
        <a:lstStyle/>
        <a:p>
          <a:endParaRPr lang="en-US"/>
        </a:p>
      </dgm:t>
    </dgm:pt>
    <dgm:pt modelId="{C4E3B121-CF15-45FE-9292-18DD2045FA3F}" type="pres">
      <dgm:prSet presAssocID="{B26B0764-908C-4DB6-9284-375760A57F71}" presName="CompostProcess" presStyleCnt="0">
        <dgm:presLayoutVars>
          <dgm:dir/>
          <dgm:resizeHandles val="exact"/>
        </dgm:presLayoutVars>
      </dgm:prSet>
      <dgm:spPr/>
    </dgm:pt>
    <dgm:pt modelId="{1D385862-B66A-43DC-BB91-154725C1D888}" type="pres">
      <dgm:prSet presAssocID="{B26B0764-908C-4DB6-9284-375760A57F71}" presName="arrow" presStyleLbl="bgShp" presStyleIdx="0" presStyleCnt="1" custLinFactNeighborX="-8376" custLinFactNeighborY="5365"/>
      <dgm:spPr>
        <a:solidFill>
          <a:schemeClr val="accent1"/>
        </a:solidFill>
      </dgm:spPr>
    </dgm:pt>
    <dgm:pt modelId="{5B22E394-30D5-49EB-96D3-0B49502BC48E}" type="pres">
      <dgm:prSet presAssocID="{B26B0764-908C-4DB6-9284-375760A57F71}" presName="linearProcess" presStyleCnt="0"/>
      <dgm:spPr/>
    </dgm:pt>
    <dgm:pt modelId="{A0BC7EAA-F831-4C8E-A3E0-B50BDF21F0B0}" type="pres">
      <dgm:prSet presAssocID="{192A2205-BFDA-4494-8E92-2ED3EE13B399}" presName="textNode" presStyleLbl="node1" presStyleIdx="0" presStyleCnt="3">
        <dgm:presLayoutVars>
          <dgm:bulletEnabled val="1"/>
        </dgm:presLayoutVars>
      </dgm:prSet>
      <dgm:spPr/>
    </dgm:pt>
    <dgm:pt modelId="{6F969286-0C48-48AF-8B60-7ED7B8DFD9F6}" type="pres">
      <dgm:prSet presAssocID="{7D60CB7D-005B-491D-9DCF-CFD614C62462}" presName="sibTrans" presStyleCnt="0"/>
      <dgm:spPr/>
    </dgm:pt>
    <dgm:pt modelId="{F11835D7-A09B-44EA-B6AF-45F233DB9721}" type="pres">
      <dgm:prSet presAssocID="{B5F39251-1F6E-4327-B1F2-9154BEBDD094}" presName="textNode" presStyleLbl="node1" presStyleIdx="1" presStyleCnt="3">
        <dgm:presLayoutVars>
          <dgm:bulletEnabled val="1"/>
        </dgm:presLayoutVars>
      </dgm:prSet>
      <dgm:spPr/>
    </dgm:pt>
    <dgm:pt modelId="{827FAE7D-F62C-4CF0-A0DA-BD39C927EB2C}" type="pres">
      <dgm:prSet presAssocID="{C472E8C9-07B8-46AB-886F-AE9F57383C25}" presName="sibTrans" presStyleCnt="0"/>
      <dgm:spPr/>
    </dgm:pt>
    <dgm:pt modelId="{F7FF1E8F-5C8C-44DD-872D-B5F583FCA348}" type="pres">
      <dgm:prSet presAssocID="{08820A83-1E91-4261-9136-BBA92C34731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994AF21-CD18-40CC-BE71-2674AFBDAF5F}" srcId="{B26B0764-908C-4DB6-9284-375760A57F71}" destId="{08820A83-1E91-4261-9136-BBA92C347311}" srcOrd="2" destOrd="0" parTransId="{DDFE2DBD-AC74-4134-95CC-F84A42FE5D0C}" sibTransId="{4C30FA00-2126-499B-9BD1-9317613724F3}"/>
    <dgm:cxn modelId="{003AB733-A566-4884-A885-BC0729D09202}" srcId="{B26B0764-908C-4DB6-9284-375760A57F71}" destId="{192A2205-BFDA-4494-8E92-2ED3EE13B399}" srcOrd="0" destOrd="0" parTransId="{25B387D8-05AF-4076-87CE-191CFD9BC2F9}" sibTransId="{7D60CB7D-005B-491D-9DCF-CFD614C62462}"/>
    <dgm:cxn modelId="{EA188E64-14A3-4264-9B8E-1277DCC6012A}" type="presOf" srcId="{B26B0764-908C-4DB6-9284-375760A57F71}" destId="{C4E3B121-CF15-45FE-9292-18DD2045FA3F}" srcOrd="0" destOrd="0" presId="urn:microsoft.com/office/officeart/2005/8/layout/hProcess9"/>
    <dgm:cxn modelId="{BF73CA68-3AD7-4C76-9859-920166E501FE}" type="presOf" srcId="{B5F39251-1F6E-4327-B1F2-9154BEBDD094}" destId="{F11835D7-A09B-44EA-B6AF-45F233DB9721}" srcOrd="0" destOrd="0" presId="urn:microsoft.com/office/officeart/2005/8/layout/hProcess9"/>
    <dgm:cxn modelId="{F56BDAAE-DF61-425A-99BC-450017086C5E}" srcId="{B26B0764-908C-4DB6-9284-375760A57F71}" destId="{B5F39251-1F6E-4327-B1F2-9154BEBDD094}" srcOrd="1" destOrd="0" parTransId="{C36F4838-EB39-4A85-A06E-C8D4AF5DA7D0}" sibTransId="{C472E8C9-07B8-46AB-886F-AE9F57383C25}"/>
    <dgm:cxn modelId="{9680B3B7-990D-41B7-946A-C2924ADF96BF}" type="presOf" srcId="{08820A83-1E91-4261-9136-BBA92C347311}" destId="{F7FF1E8F-5C8C-44DD-872D-B5F583FCA348}" srcOrd="0" destOrd="0" presId="urn:microsoft.com/office/officeart/2005/8/layout/hProcess9"/>
    <dgm:cxn modelId="{A3AEDAB8-577E-4780-AE15-386D2A587CDB}" type="presOf" srcId="{192A2205-BFDA-4494-8E92-2ED3EE13B399}" destId="{A0BC7EAA-F831-4C8E-A3E0-B50BDF21F0B0}" srcOrd="0" destOrd="0" presId="urn:microsoft.com/office/officeart/2005/8/layout/hProcess9"/>
    <dgm:cxn modelId="{BA6D7E41-67B2-49C8-ADBB-E1D436B370BF}" type="presParOf" srcId="{C4E3B121-CF15-45FE-9292-18DD2045FA3F}" destId="{1D385862-B66A-43DC-BB91-154725C1D888}" srcOrd="0" destOrd="0" presId="urn:microsoft.com/office/officeart/2005/8/layout/hProcess9"/>
    <dgm:cxn modelId="{0F01F83F-FEBA-4684-B901-14CCB84795F2}" type="presParOf" srcId="{C4E3B121-CF15-45FE-9292-18DD2045FA3F}" destId="{5B22E394-30D5-49EB-96D3-0B49502BC48E}" srcOrd="1" destOrd="0" presId="urn:microsoft.com/office/officeart/2005/8/layout/hProcess9"/>
    <dgm:cxn modelId="{D7BF0B91-09FC-417B-AA30-BAF427E24B06}" type="presParOf" srcId="{5B22E394-30D5-49EB-96D3-0B49502BC48E}" destId="{A0BC7EAA-F831-4C8E-A3E0-B50BDF21F0B0}" srcOrd="0" destOrd="0" presId="urn:microsoft.com/office/officeart/2005/8/layout/hProcess9"/>
    <dgm:cxn modelId="{1CA3B0F1-CA9F-48B8-9890-70C925F3080D}" type="presParOf" srcId="{5B22E394-30D5-49EB-96D3-0B49502BC48E}" destId="{6F969286-0C48-48AF-8B60-7ED7B8DFD9F6}" srcOrd="1" destOrd="0" presId="urn:microsoft.com/office/officeart/2005/8/layout/hProcess9"/>
    <dgm:cxn modelId="{A02DD19C-7357-48E1-9C82-AA41E7B15FFC}" type="presParOf" srcId="{5B22E394-30D5-49EB-96D3-0B49502BC48E}" destId="{F11835D7-A09B-44EA-B6AF-45F233DB9721}" srcOrd="2" destOrd="0" presId="urn:microsoft.com/office/officeart/2005/8/layout/hProcess9"/>
    <dgm:cxn modelId="{ED1D5EC1-206C-48F8-AEC4-6BA8A9939E0C}" type="presParOf" srcId="{5B22E394-30D5-49EB-96D3-0B49502BC48E}" destId="{827FAE7D-F62C-4CF0-A0DA-BD39C927EB2C}" srcOrd="3" destOrd="0" presId="urn:microsoft.com/office/officeart/2005/8/layout/hProcess9"/>
    <dgm:cxn modelId="{DB96867B-7D03-466C-B8E3-3A5622CA80DA}" type="presParOf" srcId="{5B22E394-30D5-49EB-96D3-0B49502BC48E}" destId="{F7FF1E8F-5C8C-44DD-872D-B5F583FCA3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990CD-0241-492B-B884-20EE730BE656}">
      <dsp:nvSpPr>
        <dsp:cNvPr id="0" name=""/>
        <dsp:cNvSpPr/>
      </dsp:nvSpPr>
      <dsp:spPr>
        <a:xfrm>
          <a:off x="711200" y="556"/>
          <a:ext cx="2095499" cy="1257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Sample management</a:t>
          </a:r>
        </a:p>
      </dsp:txBody>
      <dsp:txXfrm>
        <a:off x="711200" y="556"/>
        <a:ext cx="2095499" cy="1257300"/>
      </dsp:txXfrm>
    </dsp:sp>
    <dsp:sp modelId="{C62822D5-2DC6-479E-B552-E6E53210ED5B}">
      <dsp:nvSpPr>
        <dsp:cNvPr id="0" name=""/>
        <dsp:cNvSpPr/>
      </dsp:nvSpPr>
      <dsp:spPr>
        <a:xfrm>
          <a:off x="3016250" y="556"/>
          <a:ext cx="2095499" cy="1257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Testing personnel competency</a:t>
          </a:r>
        </a:p>
      </dsp:txBody>
      <dsp:txXfrm>
        <a:off x="3016250" y="556"/>
        <a:ext cx="2095499" cy="1257300"/>
      </dsp:txXfrm>
    </dsp:sp>
    <dsp:sp modelId="{600B0FA2-B727-45F3-9C21-2C699AB2434E}">
      <dsp:nvSpPr>
        <dsp:cNvPr id="0" name=""/>
        <dsp:cNvSpPr/>
      </dsp:nvSpPr>
      <dsp:spPr>
        <a:xfrm>
          <a:off x="5321299" y="556"/>
          <a:ext cx="2095499" cy="1257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Results management</a:t>
          </a:r>
        </a:p>
      </dsp:txBody>
      <dsp:txXfrm>
        <a:off x="5321299" y="556"/>
        <a:ext cx="2095499" cy="1257300"/>
      </dsp:txXfrm>
    </dsp:sp>
    <dsp:sp modelId="{0896A8BF-3FC0-4629-B4DE-1D2889CBC640}">
      <dsp:nvSpPr>
        <dsp:cNvPr id="0" name=""/>
        <dsp:cNvSpPr/>
      </dsp:nvSpPr>
      <dsp:spPr>
        <a:xfrm>
          <a:off x="711200" y="1467406"/>
          <a:ext cx="2095499" cy="12573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Quality Improvement processes</a:t>
          </a:r>
        </a:p>
      </dsp:txBody>
      <dsp:txXfrm>
        <a:off x="711200" y="1467406"/>
        <a:ext cx="2095499" cy="1257300"/>
      </dsp:txXfrm>
    </dsp:sp>
    <dsp:sp modelId="{8ABCBDB5-33E9-412C-92FE-0AF8D337E3CB}">
      <dsp:nvSpPr>
        <dsp:cNvPr id="0" name=""/>
        <dsp:cNvSpPr/>
      </dsp:nvSpPr>
      <dsp:spPr>
        <a:xfrm>
          <a:off x="3016250" y="1467406"/>
          <a:ext cx="2095499" cy="1257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Documents &amp; Records</a:t>
          </a:r>
        </a:p>
      </dsp:txBody>
      <dsp:txXfrm>
        <a:off x="3016250" y="1467406"/>
        <a:ext cx="2095499" cy="1257300"/>
      </dsp:txXfrm>
    </dsp:sp>
    <dsp:sp modelId="{F72C2051-4A7F-4521-9C54-41A3473DF298}">
      <dsp:nvSpPr>
        <dsp:cNvPr id="0" name=""/>
        <dsp:cNvSpPr/>
      </dsp:nvSpPr>
      <dsp:spPr>
        <a:xfrm>
          <a:off x="5321299" y="1467406"/>
          <a:ext cx="2095499" cy="1257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Biosafety &amp; Biosecurity </a:t>
          </a:r>
        </a:p>
      </dsp:txBody>
      <dsp:txXfrm>
        <a:off x="5321299" y="1467406"/>
        <a:ext cx="2095499" cy="1257300"/>
      </dsp:txXfrm>
    </dsp:sp>
    <dsp:sp modelId="{0F260E6D-93F4-4FC4-B65E-717463EF1420}">
      <dsp:nvSpPr>
        <dsp:cNvPr id="0" name=""/>
        <dsp:cNvSpPr/>
      </dsp:nvSpPr>
      <dsp:spPr>
        <a:xfrm>
          <a:off x="711200" y="2934257"/>
          <a:ext cx="2095499" cy="1257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EQA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(QC &amp; QA)</a:t>
          </a:r>
        </a:p>
      </dsp:txBody>
      <dsp:txXfrm>
        <a:off x="711200" y="2934257"/>
        <a:ext cx="2095499" cy="1257300"/>
      </dsp:txXfrm>
    </dsp:sp>
    <dsp:sp modelId="{2A338FA1-4E3A-4D63-9142-50EE211CE29D}">
      <dsp:nvSpPr>
        <dsp:cNvPr id="0" name=""/>
        <dsp:cNvSpPr/>
      </dsp:nvSpPr>
      <dsp:spPr>
        <a:xfrm>
          <a:off x="3016250" y="2934257"/>
          <a:ext cx="2095499" cy="12573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Inventory management</a:t>
          </a:r>
        </a:p>
      </dsp:txBody>
      <dsp:txXfrm>
        <a:off x="3016250" y="2934257"/>
        <a:ext cx="2095499" cy="1257300"/>
      </dsp:txXfrm>
    </dsp:sp>
    <dsp:sp modelId="{407DD100-7917-44FC-B9D3-FE88220CA219}">
      <dsp:nvSpPr>
        <dsp:cNvPr id="0" name=""/>
        <dsp:cNvSpPr/>
      </dsp:nvSpPr>
      <dsp:spPr>
        <a:xfrm>
          <a:off x="5321299" y="2934257"/>
          <a:ext cx="2095499" cy="12573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management</a:t>
          </a:r>
        </a:p>
      </dsp:txBody>
      <dsp:txXfrm>
        <a:off x="5321299" y="2934257"/>
        <a:ext cx="2095499" cy="1257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85862-B66A-43DC-BB91-154725C1D888}">
      <dsp:nvSpPr>
        <dsp:cNvPr id="0" name=""/>
        <dsp:cNvSpPr/>
      </dsp:nvSpPr>
      <dsp:spPr>
        <a:xfrm>
          <a:off x="19017" y="0"/>
          <a:ext cx="4249340" cy="1573681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C7EAA-F831-4C8E-A3E0-B50BDF21F0B0}">
      <dsp:nvSpPr>
        <dsp:cNvPr id="0" name=""/>
        <dsp:cNvSpPr/>
      </dsp:nvSpPr>
      <dsp:spPr>
        <a:xfrm>
          <a:off x="157690" y="472104"/>
          <a:ext cx="1499767" cy="6294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Root cause</a:t>
          </a:r>
        </a:p>
      </dsp:txBody>
      <dsp:txXfrm>
        <a:off x="188418" y="502832"/>
        <a:ext cx="1438311" cy="568016"/>
      </dsp:txXfrm>
    </dsp:sp>
    <dsp:sp modelId="{F11835D7-A09B-44EA-B6AF-45F233DB9721}">
      <dsp:nvSpPr>
        <dsp:cNvPr id="0" name=""/>
        <dsp:cNvSpPr/>
      </dsp:nvSpPr>
      <dsp:spPr>
        <a:xfrm>
          <a:off x="1749728" y="472104"/>
          <a:ext cx="1499767" cy="6294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Corrective action</a:t>
          </a:r>
        </a:p>
      </dsp:txBody>
      <dsp:txXfrm>
        <a:off x="1780456" y="502832"/>
        <a:ext cx="1438311" cy="568016"/>
      </dsp:txXfrm>
    </dsp:sp>
    <dsp:sp modelId="{F7FF1E8F-5C8C-44DD-872D-B5F583FCA348}">
      <dsp:nvSpPr>
        <dsp:cNvPr id="0" name=""/>
        <dsp:cNvSpPr/>
      </dsp:nvSpPr>
      <dsp:spPr>
        <a:xfrm>
          <a:off x="3341766" y="472104"/>
          <a:ext cx="1499767" cy="6294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Preventive action</a:t>
          </a:r>
        </a:p>
      </dsp:txBody>
      <dsp:txXfrm>
        <a:off x="3372494" y="502832"/>
        <a:ext cx="1438311" cy="568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661E43-9A5C-094E-A505-B896E97F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22E396-0892-4641-8C11-48DC73E74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CF57D41-BC8A-044D-90EE-675BB6151B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3BE9D4-F342-1B4D-8D8F-BF4C88E05F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2227040-9DB8-C141-8E92-7764ABA2F2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1284B-5A52-7046-9E8E-19530549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E13408-BFB2-8A4D-ABCA-5BF2CB961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070A3E-AEC5-F64E-B789-0D9A8D281C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D3E1208-CA63-0149-ADDB-C8D5AE46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88A180-7528-5C41-940D-B3DF416B1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92F8774-C9DB-314C-A222-B3254609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909E9AE-8B36-A047-8EFE-0DFDC41221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E119-8993-5C47-BBFC-2EEA7F8D3F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437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ECACD-07A6-8A4C-9358-555A1BCB67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97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E2D09-303D-7B4C-A88C-F6D8018F5F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23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 &amp; A">
    <p:bg>
      <p:bgPr>
        <a:solidFill>
          <a:srgbClr val="5E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QUESTION TIME"/>
          <p:cNvSpPr>
            <a:spLocks noGrp="1"/>
          </p:cNvSpPr>
          <p:nvPr>
            <p:ph type="body" sz="quarter" idx="13"/>
          </p:nvPr>
        </p:nvSpPr>
        <p:spPr>
          <a:xfrm>
            <a:off x="714375" y="4546600"/>
            <a:ext cx="7715250" cy="850900"/>
          </a:xfrm>
          <a:prstGeom prst="rect">
            <a:avLst/>
          </a:prstGeom>
          <a:ln w="25400"/>
        </p:spPr>
        <p:txBody>
          <a:bodyPr lIns="38100" tIns="38100" rIns="38100" bIns="38100" numCol="1" spcCol="38100" anchor="ctr">
            <a:noAutofit/>
          </a:bodyPr>
          <a:lstStyle>
            <a:lvl1pPr algn="ctr" defTabSz="242888">
              <a:lnSpc>
                <a:spcPct val="100000"/>
              </a:lnSpc>
              <a:spcBef>
                <a:spcPts val="0"/>
              </a:spcBef>
              <a:defRPr sz="3375" cap="all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31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95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9F62A-CF68-8D4E-8479-2A936D3CE6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673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7D3F-A889-2A4C-86AD-3BE003A47D6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6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2E6AF-AC8C-734F-985B-D5C48B647F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0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1BE45-CA7D-544A-BD78-05EE370B04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3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E049-2E8C-7942-A5F6-98E3E0498A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83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8964B-3055-764F-BC35-A5B7D0519F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24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447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47BF7-7DC1-0048-BEA5-BB481D0970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0480" y="1101729"/>
            <a:ext cx="917448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7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qualio.com/hs-fs/hubfs/WHO.png?width=544&amp;name=WHO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/>
          </a:p>
          <a:p>
            <a:pPr marL="624078" indent="-514350">
              <a:buNone/>
            </a:pPr>
            <a:r>
              <a:rPr lang="en-US" dirty="0">
                <a:latin typeface="Garamond" panose="02020404030301010803" pitchFamily="18" charset="0"/>
              </a:rPr>
              <a:t>         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D385-5FE8-4564-857A-572735BC38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fld id="{90B7F74E-C2BB-4016-BDD2-CA987E6307D3}" type="datetime1">
              <a:rPr lang="en-US" smtClean="0"/>
              <a:t>1/7/21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F132-EE1C-6A4A-95F2-0A87267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83AB8-38AF-8C46-BF67-A39C573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D516-EDE0-BE48-89AF-E8E40022043A}"/>
              </a:ext>
            </a:extLst>
          </p:cNvPr>
          <p:cNvSpPr txBox="1"/>
          <p:nvPr/>
        </p:nvSpPr>
        <p:spPr>
          <a:xfrm>
            <a:off x="451563" y="2327768"/>
            <a:ext cx="8500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Module 09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4000" b="1" i="1" dirty="0">
                <a:latin typeface="Garamond" panose="02020404030301010803" pitchFamily="18" charset="0"/>
              </a:rPr>
              <a:t>QUALITY ASSURANCE</a:t>
            </a:r>
          </a:p>
        </p:txBody>
      </p:sp>
      <p:pic>
        <p:nvPicPr>
          <p:cNvPr id="10" name="Picture 9" descr="C:\Users\gfund\Desktop\images.jpg">
            <a:extLst>
              <a:ext uri="{FF2B5EF4-FFF2-40B4-BE49-F238E27FC236}">
                <a16:creationId xmlns:a16="http://schemas.microsoft.com/office/drawing/2014/main" id="{A780ECDC-5348-784D-93D6-C6EFD147F7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200"/>
            <a:ext cx="1609527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DB2A39A-D5C7-B742-86D1-FA2BA863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415"/>
            <a:ext cx="9144000" cy="15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Proficiency Testing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30035"/>
            <a:ext cx="8991600" cy="552796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The Proficiency Testing (PT) process includes: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200" dirty="0">
                <a:latin typeface="+mj-lt"/>
              </a:rPr>
              <a:t>Tester </a:t>
            </a:r>
          </a:p>
          <a:p>
            <a:pPr marL="936900" lvl="2" indent="-342900"/>
            <a:r>
              <a:rPr lang="en-US" sz="1900" dirty="0">
                <a:latin typeface="+mj-lt"/>
              </a:rPr>
              <a:t>Receives well-characterized (known to Reference Lab or PT provider ONLY) samples </a:t>
            </a:r>
          </a:p>
          <a:p>
            <a:pPr marL="936900" lvl="2" indent="-342900"/>
            <a:r>
              <a:rPr lang="en-US" sz="1900" dirty="0">
                <a:latin typeface="+mj-lt"/>
              </a:rPr>
              <a:t>Performs the Antigen testing and analysis </a:t>
            </a:r>
          </a:p>
          <a:p>
            <a:pPr marL="936900" lvl="2" indent="-342900"/>
            <a:r>
              <a:rPr lang="en-US" sz="1900" dirty="0">
                <a:latin typeface="+mj-lt"/>
              </a:rPr>
              <a:t>Reports the results back to the Reference Lab or PT provider (external or internal)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Reference Lab or PT provider </a:t>
            </a:r>
          </a:p>
          <a:p>
            <a:pPr marL="936900" lvl="2" indent="-342900"/>
            <a:r>
              <a:rPr lang="en-US" sz="1900" dirty="0">
                <a:latin typeface="+mj-lt"/>
              </a:rPr>
              <a:t>Analyzes Tester results against the known results</a:t>
            </a:r>
          </a:p>
          <a:p>
            <a:pPr marL="936900" lvl="2" indent="-342900"/>
            <a:r>
              <a:rPr lang="en-US" sz="1900" dirty="0">
                <a:latin typeface="+mj-lt"/>
              </a:rPr>
              <a:t>Compares Tester results to other testers from the same site (or from different testing sites)</a:t>
            </a:r>
          </a:p>
          <a:p>
            <a:pPr marL="936900" lvl="2" indent="-342900"/>
            <a:r>
              <a:rPr lang="en-US" dirty="0">
                <a:latin typeface="+mj-lt"/>
              </a:rPr>
              <a:t>Reports the outcome back to the tester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127387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Proficiency Testing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2540"/>
            <a:ext cx="8686800" cy="523306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COVID-19 Antigen Testers will be enrolled in the PT programme and will regularly receive well-characterized samples for testing</a:t>
            </a:r>
          </a:p>
          <a:p>
            <a:pPr lvl="1"/>
            <a:r>
              <a:rPr lang="en-US" sz="2000" dirty="0">
                <a:latin typeface="+mj-lt"/>
              </a:rPr>
              <a:t>Currently, there are few external agencies providing characterized SARS-CoV-2 samples for COVID-19 Testers (One World Accuracy, Thistle, etc.)</a:t>
            </a:r>
          </a:p>
          <a:p>
            <a:pPr lvl="1"/>
            <a:r>
              <a:rPr lang="en-US" sz="2000" dirty="0">
                <a:latin typeface="+mj-lt"/>
              </a:rPr>
              <a:t>In the interim UVRI will facilitate and produce well-characterized samples for testing by COVID-19 Antigen Testers</a:t>
            </a:r>
          </a:p>
          <a:p>
            <a:r>
              <a:rPr lang="en-US" sz="2400" dirty="0">
                <a:latin typeface="+mj-lt"/>
              </a:rPr>
              <a:t>The tester should,</a:t>
            </a:r>
          </a:p>
          <a:p>
            <a:pPr lvl="1"/>
            <a:r>
              <a:rPr lang="en-US" sz="1800" dirty="0">
                <a:latin typeface="+mj-lt"/>
              </a:rPr>
              <a:t>Conduct the COVID-19 Antigen test as directed by the PT programme</a:t>
            </a:r>
          </a:p>
          <a:p>
            <a:pPr lvl="1"/>
            <a:r>
              <a:rPr lang="en-US" sz="1800" dirty="0">
                <a:latin typeface="+mj-lt"/>
              </a:rPr>
              <a:t>Report the results of the PT tests as required</a:t>
            </a:r>
          </a:p>
          <a:p>
            <a:pPr lvl="1"/>
            <a:r>
              <a:rPr lang="en-US" sz="1800" dirty="0">
                <a:latin typeface="+mj-lt"/>
              </a:rPr>
              <a:t>If feedback indicates incorrect results, investigate and perform corrective action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110408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Re-Testing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30036"/>
            <a:ext cx="8686800" cy="537556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Re-testing is:</a:t>
            </a:r>
          </a:p>
          <a:p>
            <a:pPr lvl="1"/>
            <a:r>
              <a:rPr lang="en-US" sz="1800" dirty="0">
                <a:latin typeface="+mj-lt"/>
              </a:rPr>
              <a:t>Inter-laboratory comparison of results</a:t>
            </a:r>
          </a:p>
          <a:p>
            <a:pPr lvl="1"/>
            <a:r>
              <a:rPr lang="en-US" sz="1800" dirty="0">
                <a:latin typeface="+mj-lt"/>
              </a:rPr>
              <a:t>When a testing site performing SARs-CoV-2 Ag-testing submits some of the samples it has tested for COVID-19 to other testing sites to check if there is agreement in the results </a:t>
            </a:r>
          </a:p>
          <a:p>
            <a:r>
              <a:rPr lang="en-US" sz="2400" dirty="0">
                <a:latin typeface="+mj-lt"/>
              </a:rPr>
              <a:t>Like in Proficiency Testing, the results of the testing site are compared against the results from the secondary testing sites, looking for agreement in results</a:t>
            </a:r>
          </a:p>
          <a:p>
            <a:r>
              <a:rPr lang="en-US" sz="2400" dirty="0">
                <a:latin typeface="+mj-lt"/>
              </a:rPr>
              <a:t>With oversight from designated laboratory, the testing site must:</a:t>
            </a:r>
          </a:p>
          <a:p>
            <a:pPr lvl="1"/>
            <a:r>
              <a:rPr lang="en-US" sz="1800" dirty="0">
                <a:latin typeface="+mj-lt"/>
              </a:rPr>
              <a:t>Define the frequency of sample re-testing (monthly, quarterly, by country policy)</a:t>
            </a:r>
          </a:p>
          <a:p>
            <a:pPr lvl="1"/>
            <a:r>
              <a:rPr lang="en-US" sz="1800" dirty="0">
                <a:latin typeface="+mj-lt"/>
              </a:rPr>
              <a:t>Define the proportion of the positive and negative samples to be submitted for re-testing at a specified regular frequency</a:t>
            </a:r>
          </a:p>
          <a:p>
            <a:pPr lvl="2"/>
            <a:r>
              <a:rPr lang="en-US" dirty="0">
                <a:latin typeface="+mj-lt"/>
              </a:rPr>
              <a:t>At minimum, at least 5% of the positive and 10% of the negative samples should be submitted for re-testing</a:t>
            </a:r>
          </a:p>
          <a:p>
            <a:pPr lvl="1"/>
            <a:r>
              <a:rPr lang="en-US" sz="1800" dirty="0">
                <a:latin typeface="+mj-lt"/>
              </a:rPr>
              <a:t>Document, record, and investigate all unsuccessful re-testing results</a:t>
            </a:r>
          </a:p>
          <a:p>
            <a:pPr lvl="1"/>
            <a:r>
              <a:rPr lang="en-US" sz="1800" dirty="0">
                <a:latin typeface="+mj-lt"/>
              </a:rPr>
              <a:t>Take appropriate corrective and preventive actions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64854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8925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TAKING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1912"/>
            <a:ext cx="8686800" cy="5363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Health Care Facilities should take action when:</a:t>
            </a:r>
          </a:p>
          <a:p>
            <a:pPr lvl="1"/>
            <a:r>
              <a:rPr lang="en-US" sz="1800" dirty="0">
                <a:latin typeface="+mj-lt"/>
              </a:rPr>
              <a:t>Testers fail PT tests </a:t>
            </a:r>
          </a:p>
          <a:p>
            <a:pPr lvl="1"/>
            <a:r>
              <a:rPr lang="en-US" sz="1800" dirty="0">
                <a:latin typeface="+mj-lt"/>
              </a:rPr>
              <a:t>Supervision visits identify areas of improvement (error trends in the assessment report)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+mj-lt"/>
              </a:rPr>
              <a:t>Root Cause Analysis </a:t>
            </a:r>
            <a:r>
              <a:rPr lang="en-US" sz="2400" dirty="0">
                <a:latin typeface="+mj-lt"/>
              </a:rPr>
              <a:t>helps determine the </a:t>
            </a:r>
            <a:r>
              <a:rPr lang="en-US" sz="2400" b="1" dirty="0">
                <a:latin typeface="+mj-lt"/>
              </a:rPr>
              <a:t>reason</a:t>
            </a:r>
            <a:r>
              <a:rPr lang="en-US" sz="2400" dirty="0">
                <a:latin typeface="+mj-lt"/>
              </a:rPr>
              <a:t> for the testing error or deficiency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Once identified, the Root Cause must be addressed by taking </a:t>
            </a:r>
            <a:r>
              <a:rPr lang="en-US" sz="2400" b="1" dirty="0">
                <a:latin typeface="+mj-lt"/>
              </a:rPr>
              <a:t>Corrective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+mj-lt"/>
              </a:rPr>
              <a:t>Preventative Action </a:t>
            </a:r>
            <a:r>
              <a:rPr lang="en-US" sz="2400" dirty="0">
                <a:latin typeface="+mj-lt"/>
              </a:rPr>
              <a:t>prevent reoccurrence of the testing error or deficiency</a:t>
            </a:r>
          </a:p>
          <a:p>
            <a:r>
              <a:rPr lang="en-US" sz="2400" dirty="0">
                <a:latin typeface="+mj-lt"/>
              </a:rPr>
              <a:t>Document all root cause analysis, corrective action, and preventative action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D4389B71-4DD2-7445-A811-C1765CF75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68402"/>
              </p:ext>
            </p:extLst>
          </p:nvPr>
        </p:nvGraphicFramePr>
        <p:xfrm>
          <a:off x="3365890" y="5346706"/>
          <a:ext cx="4999224" cy="157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39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Competency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79418"/>
            <a:ext cx="8686800" cy="5126182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After this training exercise, all Testers must perform a Competency Assessment </a:t>
            </a:r>
            <a:r>
              <a:rPr lang="en-US" sz="2400" b="1" dirty="0">
                <a:latin typeface="+mj-lt"/>
              </a:rPr>
              <a:t>to certify them as proficient</a:t>
            </a:r>
            <a:r>
              <a:rPr lang="en-US" sz="2400" dirty="0">
                <a:latin typeface="+mj-lt"/>
              </a:rPr>
              <a:t> at testing samples and reading results</a:t>
            </a:r>
          </a:p>
          <a:p>
            <a:r>
              <a:rPr lang="en-US" sz="2400" dirty="0">
                <a:latin typeface="+mj-lt"/>
              </a:rPr>
              <a:t>Competency Assessments are conducted using:</a:t>
            </a:r>
          </a:p>
          <a:p>
            <a:pPr lvl="1"/>
            <a:r>
              <a:rPr lang="en-US" sz="1800" dirty="0">
                <a:latin typeface="+mj-lt"/>
              </a:rPr>
              <a:t>QC materials for COVID-19 testing</a:t>
            </a:r>
          </a:p>
          <a:p>
            <a:pPr lvl="1"/>
            <a:r>
              <a:rPr lang="en-US" sz="1800" dirty="0">
                <a:latin typeface="+mj-lt"/>
              </a:rPr>
              <a:t>Relevant standardized checklists/tools for competency assessment</a:t>
            </a:r>
          </a:p>
          <a:p>
            <a:r>
              <a:rPr lang="en-US" sz="2400" dirty="0">
                <a:latin typeface="+mj-lt"/>
              </a:rPr>
              <a:t>Today’s Competency Assessment and the ongoing PT programme both use well-characterized samples for assessing the Tester’s proficiency</a:t>
            </a:r>
          </a:p>
          <a:p>
            <a:pPr lvl="1"/>
            <a:r>
              <a:rPr lang="en-US" sz="1800" dirty="0">
                <a:latin typeface="+mj-lt"/>
              </a:rPr>
              <a:t>Ongoing PT programme will be performed regularly at the testing site by UVRI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172940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8F359-1DC1-1B47-B945-BE43E788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763740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7759"/>
            <a:ext cx="8686800" cy="57941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Quality Assurance (QA) is: </a:t>
            </a:r>
          </a:p>
          <a:p>
            <a:pPr lvl="1"/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planned and systematic set </a:t>
            </a:r>
            <a:r>
              <a:rPr lang="en-US" sz="2800" dirty="0">
                <a:latin typeface="+mj-lt"/>
              </a:rPr>
              <a:t>of activities that are put in place to ensure that a testing site produces quality results</a:t>
            </a:r>
          </a:p>
          <a:p>
            <a:pPr lvl="1"/>
            <a:r>
              <a:rPr lang="en-US" sz="2800" dirty="0">
                <a:latin typeface="+mj-lt"/>
              </a:rPr>
              <a:t>A series of planned, step-by-step activities that avoid adverse outcomes by ensuring:</a:t>
            </a:r>
          </a:p>
          <a:p>
            <a:pPr lvl="2"/>
            <a:r>
              <a:rPr lang="en-US" sz="2400" dirty="0">
                <a:latin typeface="+mj-lt"/>
              </a:rPr>
              <a:t>Testing is being carried out </a:t>
            </a:r>
            <a:r>
              <a:rPr lang="en-US" sz="2400" b="1" dirty="0">
                <a:latin typeface="+mj-lt"/>
              </a:rPr>
              <a:t>correctly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latin typeface="+mj-lt"/>
              </a:rPr>
              <a:t>quickly</a:t>
            </a:r>
          </a:p>
          <a:p>
            <a:pPr lvl="2"/>
            <a:r>
              <a:rPr lang="en-US" sz="2400" dirty="0">
                <a:latin typeface="+mj-lt"/>
              </a:rPr>
              <a:t>Results are </a:t>
            </a:r>
            <a:r>
              <a:rPr lang="en-US" sz="2400" b="1" dirty="0">
                <a:latin typeface="+mj-lt"/>
              </a:rPr>
              <a:t>accurate, reliable </a:t>
            </a:r>
            <a:r>
              <a:rPr lang="en-US" sz="2400" dirty="0">
                <a:latin typeface="+mj-lt"/>
              </a:rPr>
              <a:t>and </a:t>
            </a:r>
            <a:r>
              <a:rPr lang="en-US" sz="2400" b="1" dirty="0">
                <a:latin typeface="+mj-lt"/>
              </a:rPr>
              <a:t>timely</a:t>
            </a:r>
          </a:p>
          <a:p>
            <a:pPr lvl="2"/>
            <a:r>
              <a:rPr lang="en-US" sz="2400" dirty="0">
                <a:latin typeface="+mj-lt"/>
              </a:rPr>
              <a:t>Mistakes are found and corrected in a timely fashion</a:t>
            </a:r>
          </a:p>
          <a:p>
            <a:pPr lvl="1"/>
            <a:r>
              <a:rPr lang="en-US" sz="2800" dirty="0">
                <a:latin typeface="+mj-lt"/>
              </a:rPr>
              <a:t>Performed by the tester/operator at a testing site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95B441-895C-3C48-BB48-3B7686649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8" t="34842" r="24227" b="14842"/>
          <a:stretch/>
        </p:blipFill>
        <p:spPr>
          <a:xfrm>
            <a:off x="7010400" y="3056350"/>
            <a:ext cx="2040536" cy="17604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ED4E7C-8015-A442-8F58-4E8B566C4B50}"/>
              </a:ext>
            </a:extLst>
          </p:cNvPr>
          <p:cNvSpPr txBox="1"/>
          <p:nvPr/>
        </p:nvSpPr>
        <p:spPr>
          <a:xfrm>
            <a:off x="0" y="6620520"/>
            <a:ext cx="6827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QUALITY ASSURANCE IN SARS-COV-2 ANTIGEN RAPID DIAGNOSTIC TESTING FOR DIAGNOSIS OF COVID-19 by AFENET; SLMTA Quality Assurance module </a:t>
            </a:r>
            <a:endParaRPr lang="en-PH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System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83139"/>
            <a:ext cx="4285273" cy="4711592"/>
          </a:xfrm>
        </p:spPr>
        <p:txBody>
          <a:bodyPr/>
          <a:lstStyle/>
          <a:p>
            <a:pPr fontAlgn="base"/>
            <a:r>
              <a:rPr lang="en-US" sz="2000" dirty="0">
                <a:latin typeface="+mj-lt"/>
              </a:rPr>
              <a:t>Quality system essentials are:</a:t>
            </a:r>
          </a:p>
          <a:p>
            <a:pPr lvl="1" fontAlgn="base"/>
            <a:r>
              <a:rPr lang="en-US" sz="2000" dirty="0">
                <a:latin typeface="+mj-lt"/>
              </a:rPr>
              <a:t>A set of coordinated activities that serve as building-blocks for quality management</a:t>
            </a:r>
          </a:p>
          <a:p>
            <a:pPr lvl="1" fontAlgn="base"/>
            <a:r>
              <a:rPr lang="en-US" sz="2000" dirty="0">
                <a:latin typeface="+mj-lt"/>
              </a:rPr>
              <a:t>A core component of the Site Supervision Assessment Checklist</a:t>
            </a:r>
          </a:p>
          <a:p>
            <a:pPr fontAlgn="base"/>
            <a:r>
              <a:rPr lang="en-US" sz="2000" dirty="0">
                <a:latin typeface="+mj-lt"/>
              </a:rPr>
              <a:t>Address each of the 12 quality system essentials for overall laboratory and testing-site quality and improvements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8" name="Picture 3" descr="The 12 Essentials of Quality Management in Laboratory Environments">
            <a:extLst>
              <a:ext uri="{FF2B5EF4-FFF2-40B4-BE49-F238E27FC236}">
                <a16:creationId xmlns:a16="http://schemas.microsoft.com/office/drawing/2014/main" id="{3F9E0A8E-F4B4-8E4D-BD0D-4C133321C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1561" r="18037" b="5905"/>
          <a:stretch>
            <a:fillRect/>
          </a:stretch>
        </p:blipFill>
        <p:spPr bwMode="auto">
          <a:xfrm>
            <a:off x="4733365" y="1558516"/>
            <a:ext cx="3953433" cy="47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B468AB-ADDC-C649-8190-4B868D77ABE2}"/>
              </a:ext>
            </a:extLst>
          </p:cNvPr>
          <p:cNvSpPr txBox="1"/>
          <p:nvPr/>
        </p:nvSpPr>
        <p:spPr>
          <a:xfrm>
            <a:off x="0" y="6619370"/>
            <a:ext cx="6827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QUALITY ASSURANCE IN SARS-COV-2 ANTIGEN RAPID DIAGNOSTIC TESTING FOR DIAGNOSIS OF COVID-19 by AFENET; SLMTA Quality Assurance module </a:t>
            </a:r>
            <a:endParaRPr lang="en-PH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7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Key QA Pillars for COVID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5662"/>
            <a:ext cx="8686800" cy="53399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The essential components of QA should be introduced in the following order: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QC testing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Supervisory visits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New lot testing (or new lot verification) of incoming kits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Proficiency testing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Oct.2020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/>
              <a:t>COVID-19 Antigen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6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8763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Performing 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5662"/>
            <a:ext cx="9144000" cy="53399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ZA" sz="2600" dirty="0">
                <a:latin typeface="+mj-lt"/>
              </a:rPr>
              <a:t>QC is performed by: </a:t>
            </a:r>
          </a:p>
          <a:p>
            <a:pPr marL="666900" lvl="1" indent="-342900" fontAlgn="base">
              <a:buFont typeface="+mj-lt"/>
              <a:buAutoNum type="arabicPeriod"/>
            </a:pPr>
            <a:r>
              <a:rPr lang="en-ZA" sz="2600" dirty="0">
                <a:latin typeface="+mj-lt"/>
              </a:rPr>
              <a:t>Acquiring 1 positive and 1 negative control </a:t>
            </a:r>
            <a:r>
              <a:rPr lang="en-US" sz="2600" dirty="0">
                <a:latin typeface="+mj-lt"/>
              </a:rPr>
              <a:t>sample</a:t>
            </a:r>
          </a:p>
          <a:p>
            <a:pPr lvl="2" fontAlgn="base"/>
            <a:r>
              <a:rPr lang="en-US" altLang="en-US" dirty="0">
                <a:latin typeface="+mj-lt"/>
              </a:rPr>
              <a:t>QC materials are often supplied with the COVID-19 Antigen test kit</a:t>
            </a:r>
          </a:p>
          <a:p>
            <a:pPr lvl="2" fontAlgn="base"/>
            <a:r>
              <a:rPr lang="en-US" altLang="en-US" dirty="0">
                <a:latin typeface="+mj-lt"/>
              </a:rPr>
              <a:t>Otherwise, QC materials can be purchased, obtained from central or reference laboratories (standardized control materials), or made in-house by pooling specimens from different patients </a:t>
            </a:r>
          </a:p>
          <a:p>
            <a:pPr lvl="2" fontAlgn="base"/>
            <a:r>
              <a:rPr lang="en-US" altLang="en-US" dirty="0">
                <a:latin typeface="+mj-lt"/>
              </a:rPr>
              <a:t>Where available, Proficiency Test (PT) samples can also be used as a source of QC materials, using:</a:t>
            </a:r>
          </a:p>
          <a:p>
            <a:pPr lvl="3" fontAlgn="base"/>
            <a:r>
              <a:rPr lang="en-US" altLang="en-US" dirty="0">
                <a:latin typeface="+mj-lt"/>
              </a:rPr>
              <a:t>Known positive patient samples as positive control </a:t>
            </a:r>
          </a:p>
          <a:p>
            <a:pPr lvl="3" fontAlgn="base"/>
            <a:r>
              <a:rPr lang="en-US" altLang="en-US" dirty="0">
                <a:latin typeface="+mj-lt"/>
              </a:rPr>
              <a:t>Known negative samples (or extraction buffer) as negative control </a:t>
            </a:r>
          </a:p>
          <a:p>
            <a:pPr marL="666900" lvl="1" indent="-342900" fontAlgn="base">
              <a:buFont typeface="+mj-lt"/>
              <a:buAutoNum type="arabicPeriod"/>
            </a:pPr>
            <a:r>
              <a:rPr lang="en-US" dirty="0">
                <a:latin typeface="+mj-lt"/>
              </a:rPr>
              <a:t>Testing samples with known POSITIVE or NEGATIVE results with batches of patient samples</a:t>
            </a:r>
          </a:p>
          <a:p>
            <a:pPr marL="666900" lvl="1" indent="-342900" fontAlgn="base">
              <a:buFont typeface="+mj-lt"/>
              <a:buAutoNum type="arabicPeriod"/>
            </a:pPr>
            <a:r>
              <a:rPr lang="en-US" dirty="0">
                <a:latin typeface="+mj-lt"/>
              </a:rPr>
              <a:t>Analyzing results received, as compared to the expected result (known outcomes)</a:t>
            </a:r>
          </a:p>
          <a:p>
            <a:pPr marL="936900" lvl="2" indent="-342900" fontAlgn="base"/>
            <a:r>
              <a:rPr lang="en-US" dirty="0">
                <a:latin typeface="+mj-lt"/>
              </a:rPr>
              <a:t>If the QC results do not match the expected results, QC has failed</a:t>
            </a:r>
          </a:p>
          <a:p>
            <a:pPr marL="936900" lvl="2" indent="-342900" fontAlgn="base"/>
            <a:r>
              <a:rPr lang="en-US" dirty="0">
                <a:latin typeface="+mj-lt"/>
              </a:rPr>
              <a:t>Investigation (root cause analysis) and corrective action is required </a:t>
            </a:r>
          </a:p>
          <a:p>
            <a:pPr marL="936900" lvl="2" indent="-342900" fontAlgn="base"/>
            <a:r>
              <a:rPr lang="en-US" dirty="0">
                <a:latin typeface="+mj-lt"/>
              </a:rPr>
              <a:t>Furthermore, </a:t>
            </a:r>
            <a:r>
              <a:rPr lang="en-US" b="1" dirty="0">
                <a:latin typeface="+mj-lt"/>
              </a:rPr>
              <a:t>patient test results cannot be released if QC fails</a:t>
            </a:r>
          </a:p>
          <a:p>
            <a:pPr marL="666900" lvl="1" indent="-342900" fontAlgn="base">
              <a:buFont typeface="+mj-lt"/>
              <a:buAutoNum type="arabicPeriod"/>
            </a:pPr>
            <a:endParaRPr lang="en-US" dirty="0"/>
          </a:p>
          <a:p>
            <a:pPr marL="0" indent="-327600" fontAlgn="base">
              <a:buFont typeface="Wingdings" panose="05000000000000000000" pitchFamily="2" charset="2"/>
              <a:buChar char="ü"/>
              <a:tabLst>
                <a:tab pos="1084263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84337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r>
              <a:rPr lang="en-US" dirty="0"/>
              <a:t>Performing New Lot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6290"/>
            <a:ext cx="8686800" cy="5209309"/>
          </a:xfrm>
        </p:spPr>
        <p:txBody>
          <a:bodyPr/>
          <a:lstStyle/>
          <a:p>
            <a:r>
              <a:rPr lang="en-GB" dirty="0">
                <a:latin typeface="+mj-lt"/>
              </a:rPr>
              <a:t>Lot Testing is performed by: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ZA" sz="1800" dirty="0">
                <a:latin typeface="+mj-lt"/>
              </a:rPr>
              <a:t>Obtaining </a:t>
            </a:r>
            <a:r>
              <a:rPr lang="en-GB" sz="1800" dirty="0">
                <a:latin typeface="+mj-lt"/>
              </a:rPr>
              <a:t>5+ control (or known)</a:t>
            </a:r>
            <a:r>
              <a:rPr lang="en-ZA" sz="1800" dirty="0">
                <a:latin typeface="+mj-lt"/>
              </a:rPr>
              <a:t> samples (3 positive, 2 negative) </a:t>
            </a:r>
          </a:p>
          <a:p>
            <a:pPr marL="936900" lvl="2" indent="-342900"/>
            <a:r>
              <a:rPr lang="en-ZA" sz="1800" dirty="0">
                <a:latin typeface="+mj-lt"/>
              </a:rPr>
              <a:t>See recommendations for obtaining samples under “Performing QC”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ZA" sz="1800" dirty="0">
                <a:latin typeface="+mj-lt"/>
              </a:rPr>
              <a:t>Randomly choosing 5 Antigen test kits from each new lot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1800" dirty="0">
                <a:latin typeface="+mj-lt"/>
              </a:rPr>
              <a:t>Testing samples with known POSITIVE or NEGATIVE results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1800" dirty="0">
                <a:latin typeface="+mj-lt"/>
              </a:rPr>
              <a:t>Analyzing results received, as compared to the expected result (known outcomes)</a:t>
            </a:r>
            <a:endParaRPr lang="en-ZA" sz="1800" dirty="0">
              <a:latin typeface="+mj-lt"/>
            </a:endParaRPr>
          </a:p>
          <a:p>
            <a:pPr marL="936900" lvl="2" indent="-342900"/>
            <a:r>
              <a:rPr lang="en-US" sz="1800" dirty="0">
                <a:latin typeface="+mj-lt"/>
              </a:rPr>
              <a:t>If results for a lot fall outside the expected ranges, the designated lab conducting the lot testing (or the testing site) should:</a:t>
            </a:r>
          </a:p>
          <a:p>
            <a:pPr marL="1278900" lvl="3" indent="-342900"/>
            <a:r>
              <a:rPr lang="en-US" sz="1800" dirty="0">
                <a:latin typeface="+mj-lt"/>
              </a:rPr>
              <a:t>Investigate further </a:t>
            </a:r>
          </a:p>
          <a:p>
            <a:pPr marL="1278900" lvl="3" indent="-342900"/>
            <a:r>
              <a:rPr lang="en-US" sz="1800" dirty="0">
                <a:latin typeface="+mj-lt"/>
              </a:rPr>
              <a:t>Perform new lot testing </a:t>
            </a:r>
          </a:p>
          <a:p>
            <a:pPr marL="1278900" lvl="3" indent="-342900"/>
            <a:r>
              <a:rPr lang="en-US" sz="1800" dirty="0">
                <a:latin typeface="+mj-lt"/>
              </a:rPr>
              <a:t>(potentially) Recall the </a:t>
            </a:r>
            <a:r>
              <a:rPr lang="en-GB" sz="1800" dirty="0">
                <a:latin typeface="+mj-lt"/>
              </a:rPr>
              <a:t>COVID-19 Antigen test kits from testing sites</a:t>
            </a:r>
            <a:endParaRPr lang="en-US" sz="18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63939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External Quality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3168"/>
            <a:ext cx="8686800" cy="5102431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External Quality Assessment (EQA) is:</a:t>
            </a:r>
          </a:p>
          <a:p>
            <a:pPr lvl="1"/>
            <a:r>
              <a:rPr lang="en-GB" sz="2000" dirty="0">
                <a:latin typeface="+mj-lt"/>
              </a:rPr>
              <a:t>A defined set of activities to evaluate performance and operation of a testing site </a:t>
            </a:r>
          </a:p>
          <a:p>
            <a:pPr lvl="1"/>
            <a:r>
              <a:rPr lang="en-GB" sz="2000" dirty="0">
                <a:latin typeface="+mj-lt"/>
              </a:rPr>
              <a:t>Performed through an external source, for objectivity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EQA consists of:</a:t>
            </a:r>
          </a:p>
          <a:p>
            <a:pPr lvl="1"/>
            <a:r>
              <a:rPr lang="en-US" sz="2000" dirty="0">
                <a:latin typeface="+mj-lt"/>
              </a:rPr>
              <a:t>Supervision visits</a:t>
            </a:r>
          </a:p>
          <a:p>
            <a:pPr lvl="1"/>
            <a:r>
              <a:rPr lang="en-US" sz="2000" dirty="0">
                <a:latin typeface="+mj-lt"/>
              </a:rPr>
              <a:t>Proficiency testing</a:t>
            </a:r>
          </a:p>
          <a:p>
            <a:pPr lvl="1"/>
            <a:r>
              <a:rPr lang="en-US" sz="2000" dirty="0">
                <a:latin typeface="+mj-lt"/>
              </a:rPr>
              <a:t>Re-testing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59842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ON-SITE ASSESSMENTS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1912"/>
            <a:ext cx="8686800" cy="514201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+mj-lt"/>
              </a:rPr>
              <a:t>On-Site Assessments are: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+mj-lt"/>
              </a:rPr>
              <a:t>Follow-up onsite, supervision visits and will be done by national TOTS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+mj-lt"/>
              </a:rPr>
              <a:t>Helpful in facilitating and supporting HCWs in integrating COVID-19 Antigen testing processes into routine patient management and record keeping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+mj-lt"/>
              </a:rPr>
              <a:t>Will be done immediately after the training and every 3 months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95701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ON-SITE ASSESSMENTS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89413"/>
            <a:ext cx="8686800" cy="531618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When doing On-Site Assessments, facilities will be checked for: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02F13DC-761B-1044-AA19-4E3F04A1E097}"/>
              </a:ext>
            </a:extLst>
          </p:cNvPr>
          <p:cNvGraphicFramePr/>
          <p:nvPr/>
        </p:nvGraphicFramePr>
        <p:xfrm>
          <a:off x="512068" y="2014867"/>
          <a:ext cx="8128000" cy="419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740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14070</TotalTime>
  <Words>1194</Words>
  <Application>Microsoft Macintosh PowerPoint</Application>
  <PresentationFormat>On-screen Show (4:3)</PresentationFormat>
  <Paragraphs>166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Light</vt:lpstr>
      <vt:lpstr>Calibri</vt:lpstr>
      <vt:lpstr>Cambria</vt:lpstr>
      <vt:lpstr>Garamond</vt:lpstr>
      <vt:lpstr>Wingdings</vt:lpstr>
      <vt:lpstr>Default Theme</vt:lpstr>
      <vt:lpstr>PowerPoint Presentation</vt:lpstr>
      <vt:lpstr>Quality Assurance Introduction</vt:lpstr>
      <vt:lpstr>Quality System Essentials</vt:lpstr>
      <vt:lpstr>Key QA Pillars for COVID Testing</vt:lpstr>
      <vt:lpstr>Performing QC</vt:lpstr>
      <vt:lpstr>Performing New Lot Testing</vt:lpstr>
      <vt:lpstr>External Quality ASSESSMENT</vt:lpstr>
      <vt:lpstr>ON-SITE ASSESSMENTS (1)</vt:lpstr>
      <vt:lpstr>ON-SITE ASSESSMENTS (2)</vt:lpstr>
      <vt:lpstr>Proficiency Testing (1)</vt:lpstr>
      <vt:lpstr>Proficiency Testing (2)</vt:lpstr>
      <vt:lpstr>Re-Testing</vt:lpstr>
      <vt:lpstr>TAKING action</vt:lpstr>
      <vt:lpstr>Competency Assessments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Packaging, Storage and Transportation</dc:title>
  <dc:creator>Rosezoil</dc:creator>
  <cp:lastModifiedBy>Alex Ogwal</cp:lastModifiedBy>
  <cp:revision>437</cp:revision>
  <dcterms:created xsi:type="dcterms:W3CDTF">2011-08-17T21:27:45Z</dcterms:created>
  <dcterms:modified xsi:type="dcterms:W3CDTF">2021-01-07T07:41:01Z</dcterms:modified>
</cp:coreProperties>
</file>