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2" r:id="rId1"/>
  </p:sldMasterIdLst>
  <p:notesMasterIdLst>
    <p:notesMasterId r:id="rId14"/>
  </p:notesMasterIdLst>
  <p:handoutMasterIdLst>
    <p:handoutMasterId r:id="rId15"/>
  </p:handoutMasterIdLst>
  <p:sldIdLst>
    <p:sldId id="303" r:id="rId2"/>
    <p:sldId id="257" r:id="rId3"/>
    <p:sldId id="258" r:id="rId4"/>
    <p:sldId id="305" r:id="rId5"/>
    <p:sldId id="268" r:id="rId6"/>
    <p:sldId id="273" r:id="rId7"/>
    <p:sldId id="277" r:id="rId8"/>
    <p:sldId id="278" r:id="rId9"/>
    <p:sldId id="304" r:id="rId10"/>
    <p:sldId id="279" r:id="rId11"/>
    <p:sldId id="280" r:id="rId12"/>
    <p:sldId id="266" r:id="rId13"/>
  </p:sldIdLst>
  <p:sldSz cx="9144000" cy="6858000" type="screen4x3"/>
  <p:notesSz cx="6867525" cy="9991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m Lalani" initials="AL" lastIdx="1" clrIdx="0">
    <p:extLst>
      <p:ext uri="{19B8F6BF-5375-455C-9EA6-DF929625EA0E}">
        <p15:presenceInfo xmlns:p15="http://schemas.microsoft.com/office/powerpoint/2012/main" userId="S::alalani@clintonhealthaccess.org::e4fac656-2b9e-4e69-8d8e-d06e298a7b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D8DDE0"/>
    <a:srgbClr val="38494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4"/>
    <p:restoredTop sz="95366"/>
  </p:normalViewPr>
  <p:slideViewPr>
    <p:cSldViewPr snapToGrid="0">
      <p:cViewPr varScale="1">
        <p:scale>
          <a:sx n="110" d="100"/>
          <a:sy n="110" d="100"/>
        </p:scale>
        <p:origin x="21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661E43-9A5C-094E-A505-B896E97F3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322E396-0892-4641-8C11-48DC73E747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CF57D41-BC8A-044D-90EE-675BB6151B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63BE9D4-F342-1B4D-8D8F-BF4C88E05F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2227040-9DB8-C141-8E92-7764ABA2F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B1284B-5A52-7046-9E8E-19530549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E13408-BFB2-8A4D-ABCA-5BF2CB961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D070A3E-AEC5-F64E-B789-0D9A8D281C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D3E1208-CA63-0149-ADDB-C8D5AE46F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88A180-7528-5C41-940D-B3DF416B15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92F8774-C9DB-314C-A222-B3254609F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909E9AE-8B36-A047-8EFE-0DFDC4122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94C4-D997-47DC-9943-8E3BE7E53C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reference M05 Materials - Sample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6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– [Choose Appropriate Supplier] Reference </a:t>
            </a:r>
            <a:r>
              <a:rPr lang="en-US" dirty="0" err="1"/>
              <a:t>Guide.pdf</a:t>
            </a:r>
            <a:r>
              <a:rPr lang="en-US" dirty="0"/>
              <a:t> for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7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81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Activity (5 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– [Choose Appropriate Supplier] Reference </a:t>
            </a:r>
            <a:r>
              <a:rPr lang="en-US" dirty="0" err="1"/>
              <a:t>Guide.pdf</a:t>
            </a:r>
            <a:r>
              <a:rPr lang="en-US" dirty="0"/>
              <a:t> for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reference M04 Materials – Workstation Prep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reference M05 Materials - Sample Guidelines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Test kits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Positive control samples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Negative control samples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Supplies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Polyester fiber-tipped swab or Flocked nylon swab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 buffer tube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Biohazard bags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or pen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paper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based hand rub (e.g. 70% alcohol)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Disinfectant (e.g. 10% bleach)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7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Activity (5 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Test kits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Next, you will examine the contents of a test kit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INVITE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participants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DIVIDE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into pairs.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instructions: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test kit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EXAMINE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different components found in each of the COVID-19 Antigen test kits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each pair a test kit.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5 minutes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13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Activity (25 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– [Choose Appropriate Supplier] Reference </a:t>
            </a:r>
            <a:r>
              <a:rPr lang="en-US" dirty="0" err="1"/>
              <a:t>Guide.pdf</a:t>
            </a:r>
            <a:r>
              <a:rPr lang="en-US" dirty="0"/>
              <a:t> for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reference M04 Materials – Workstation Prep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reference M05 Materials - Sample Guidelines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Test kits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Positive control samples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Negative control samples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Supplies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Polyester fiber-tipped swab or Flocked nylon swab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 buffer tube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Biohazard bags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or pen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paper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based hand rub (e.g. 70% alcohol)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Disinfectant (e.g. 10% bleach)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89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Activity (5 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Materials – [Choose Appropriate Supplier] Reference </a:t>
            </a:r>
            <a:r>
              <a:rPr lang="en-US" dirty="0" err="1"/>
              <a:t>Guide.pdf</a:t>
            </a:r>
            <a:r>
              <a:rPr lang="en-US" dirty="0"/>
              <a:t> for 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reference M04 Materials – Workstation Prep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reference M05 Materials - Sample Guidelines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Materials: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Test kits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Positive control samples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Negative control samples (1 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Supplies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Polyester fiber-tipped swab or Flocked nylon swab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 buffer tube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Biohazard bags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or pen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paper 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Alcohol based hand rub (e.g. 70% alcohol)</a:t>
            </a:r>
          </a:p>
          <a:p>
            <a:pPr marL="1116013" lvl="1" indent="-2508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Disinfectant (e.g. 10% bleach)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56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E119-8993-5C47-BBFC-2EEA7F8D3F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38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ECACD-07A6-8A4C-9358-555A1BCB67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7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E2D09-303D-7B4C-A88C-F6D8018F5F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49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 &amp; A">
    <p:bg>
      <p:bgPr>
        <a:solidFill>
          <a:srgbClr val="5E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QUESTION TIME"/>
          <p:cNvSpPr>
            <a:spLocks noGrp="1"/>
          </p:cNvSpPr>
          <p:nvPr>
            <p:ph type="body" sz="quarter" idx="13"/>
          </p:nvPr>
        </p:nvSpPr>
        <p:spPr>
          <a:xfrm>
            <a:off x="714375" y="4546600"/>
            <a:ext cx="7715250" cy="850900"/>
          </a:xfrm>
          <a:prstGeom prst="rect">
            <a:avLst/>
          </a:prstGeom>
          <a:ln w="25400"/>
        </p:spPr>
        <p:txBody>
          <a:bodyPr lIns="38100" tIns="38100" rIns="38100" bIns="38100" numCol="1" spcCol="38100" anchor="ctr">
            <a:noAutofit/>
          </a:bodyPr>
          <a:lstStyle>
            <a:lvl1pPr algn="ctr" defTabSz="242888">
              <a:lnSpc>
                <a:spcPct val="100000"/>
              </a:lnSpc>
              <a:spcBef>
                <a:spcPts val="0"/>
              </a:spcBef>
              <a:defRPr sz="3375" cap="all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09DE2-93F8-7E45-91D0-E19ACC3A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88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1192" y="1583138"/>
            <a:ext cx="3899527" cy="4711592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282" y="1583139"/>
            <a:ext cx="3907662" cy="4711592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ED436-30E7-4B43-A0B0-72A17BC419DC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196A87-B141-F14E-89B4-FF26B543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80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82779B4-5A70-6E4D-A0DD-085D6859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8307" y="629473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497841-08F1-ED49-BC8B-67A72EB9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91" y="6294731"/>
            <a:ext cx="487058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6F2EB19-F9CC-104E-8170-06327C46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330" y="6294731"/>
            <a:ext cx="770468" cy="365125"/>
          </a:xfrm>
        </p:spPr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0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446128"/>
            <a:ext cx="3899527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1192" y="2144175"/>
            <a:ext cx="3899527" cy="4150555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588" y="1446128"/>
            <a:ext cx="390835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282" y="2144175"/>
            <a:ext cx="3907662" cy="4150555"/>
          </a:xfrm>
        </p:spPr>
        <p:txBody>
          <a:bodyPr anchor="t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7B767-732A-3C46-9BDF-C5986EAB7115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0FD7F0-03C1-6E48-883D-8715EE76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80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053C777-0834-A04E-8660-F819B87E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8307" y="629473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7F66E07-493C-F64A-B3B7-852400CD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091" y="6294731"/>
            <a:ext cx="487058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DB1E62-C85F-3A4F-A1C2-205DE1C3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330" y="6294731"/>
            <a:ext cx="770468" cy="365125"/>
          </a:xfrm>
        </p:spPr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32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21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9F62A-CF68-8D4E-8479-2A936D3CE6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5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Oct.2020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COVID-19 Antigen Testing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57C1A-2BA3-D644-85D6-458D28C032C2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576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Oct.2020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COVID-19 Antigen Testing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5BDED-EB39-6748-A17B-0ECB839D2D49}"/>
              </a:ext>
            </a:extLst>
          </p:cNvPr>
          <p:cNvSpPr>
            <a:spLocks noChangeAspect="1"/>
          </p:cNvSpPr>
          <p:nvPr userDrawn="1"/>
        </p:nvSpPr>
        <p:spPr>
          <a:xfrm>
            <a:off x="448092" y="599725"/>
            <a:ext cx="8238707" cy="8956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31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7713-EEEB-9749-9D1C-2A2E283E8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15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1BE45-CA7D-544A-BD78-05EE370B04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13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E049-2E8C-7942-A5F6-98E3E0498A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39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8964B-3055-764F-BC35-A5B7D0519F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85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1447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STS Module  for Sample Referrals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47BF7-7DC1-0048-BEA5-BB481D0970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0480" y="1101729"/>
            <a:ext cx="9174480" cy="153986"/>
            <a:chOff x="720" y="700"/>
            <a:chExt cx="10980" cy="36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0" y="880"/>
              <a:ext cx="10980" cy="0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20" y="1060"/>
              <a:ext cx="10980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20" y="700"/>
              <a:ext cx="10980" cy="0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36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23" r:id="rId13"/>
    <p:sldLayoutId id="214748412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36E2-E4C8-4DBD-994F-33BCDEA05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65" y="1505022"/>
            <a:ext cx="2633425" cy="212180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Overview of </a:t>
            </a:r>
            <a:r>
              <a:rPr lang="en-US" dirty="0">
                <a:solidFill>
                  <a:schemeClr val="bg1"/>
                </a:solidFill>
              </a:rPr>
              <a:t>SARS-COV-2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testing</a:t>
            </a:r>
          </a:p>
        </p:txBody>
      </p:sp>
      <p:pic>
        <p:nvPicPr>
          <p:cNvPr id="6" name="Picture Placeholder 5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B68152B0-B547-B34C-91A8-C1FB0ED6ADF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/>
          <a:srcRect l="23309" t="-1" r="18651" b="-1"/>
          <a:stretch/>
        </p:blipFill>
        <p:spPr>
          <a:xfrm>
            <a:off x="3181350" y="0"/>
            <a:ext cx="59626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F316EE-884D-3449-9B4F-C6CB33AC6BC8}"/>
              </a:ext>
            </a:extLst>
          </p:cNvPr>
          <p:cNvSpPr/>
          <p:nvPr/>
        </p:nvSpPr>
        <p:spPr>
          <a:xfrm>
            <a:off x="-1" y="0"/>
            <a:ext cx="415514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76BB4B3-BF66-254E-8D48-A3606ECE18D6}"/>
              </a:ext>
            </a:extLst>
          </p:cNvPr>
          <p:cNvSpPr txBox="1">
            <a:spLocks noChangeArrowheads="1"/>
          </p:cNvSpPr>
          <p:nvPr/>
        </p:nvSpPr>
        <p:spPr>
          <a:xfrm>
            <a:off x="572628" y="1505022"/>
            <a:ext cx="2965345" cy="391834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Module 06 </a:t>
            </a:r>
            <a:b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Antigen Testing: General Guidelines</a:t>
            </a:r>
            <a:endParaRPr lang="en-US" alt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C189C8-7793-F343-93CE-792F6108CAD1}"/>
              </a:ext>
            </a:extLst>
          </p:cNvPr>
          <p:cNvSpPr/>
          <p:nvPr/>
        </p:nvSpPr>
        <p:spPr>
          <a:xfrm>
            <a:off x="727569" y="304872"/>
            <a:ext cx="27000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C6A59A-56E2-4B42-B14A-B10F639FA8C8}"/>
              </a:ext>
            </a:extLst>
          </p:cNvPr>
          <p:cNvGrpSpPr/>
          <p:nvPr/>
        </p:nvGrpSpPr>
        <p:grpSpPr>
          <a:xfrm>
            <a:off x="8608" y="6187168"/>
            <a:ext cx="2752577" cy="645455"/>
            <a:chOff x="8608" y="6187168"/>
            <a:chExt cx="2752577" cy="64545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AC3BC1-3F7B-4E82-853F-9A8A38C9016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608" y="6528852"/>
              <a:ext cx="568633" cy="3037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C416E0-9FA8-44CE-AB43-82CC570E1AAB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12679" y="6528852"/>
              <a:ext cx="474408" cy="30377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365B91-9287-4891-8E23-B6877D89B66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08" y="6187168"/>
              <a:ext cx="1101639" cy="30377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13F2E05-D88C-4495-B51A-1C9E8A11B426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162636" y="6187168"/>
              <a:ext cx="1598549" cy="30377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90998C1-3443-471B-B297-9865AE66C65D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624" y="6528852"/>
              <a:ext cx="903344" cy="303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8A55D12-D978-471F-A645-7F85D105EA21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25" y="6528852"/>
              <a:ext cx="515661" cy="303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FD674F-F21E-468F-B7DE-2EBDBDB70286}"/>
              </a:ext>
            </a:extLst>
          </p:cNvPr>
          <p:cNvSpPr txBox="1"/>
          <p:nvPr/>
        </p:nvSpPr>
        <p:spPr>
          <a:xfrm>
            <a:off x="7805581" y="6596390"/>
            <a:ext cx="1464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Photo Source: FIND</a:t>
            </a:r>
          </a:p>
        </p:txBody>
      </p:sp>
    </p:spTree>
    <p:extLst>
      <p:ext uri="{BB962C8B-B14F-4D97-AF65-F5344CB8AC3E}">
        <p14:creationId xmlns:p14="http://schemas.microsoft.com/office/powerpoint/2010/main" val="78442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C: Testing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1008"/>
            <a:ext cx="8686800" cy="51545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Properly conduct COVID-19 Antigen testing </a:t>
            </a:r>
          </a:p>
          <a:p>
            <a:r>
              <a:rPr lang="en-US" dirty="0"/>
              <a:t>Instructions: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Use reference materials to support</a:t>
            </a:r>
          </a:p>
          <a:p>
            <a:pPr marL="936900" lvl="2" indent="-342900"/>
            <a:r>
              <a:rPr lang="en-US" dirty="0"/>
              <a:t>M04 Materials - Workstation Prep handout</a:t>
            </a:r>
          </a:p>
          <a:p>
            <a:pPr marL="936900" lvl="2" indent="-342900"/>
            <a:r>
              <a:rPr lang="en-US" dirty="0"/>
              <a:t>M05 Materials – Sample Guidelines handout</a:t>
            </a:r>
          </a:p>
          <a:p>
            <a:pPr marL="936900" lvl="2" indent="-342900"/>
            <a:r>
              <a:rPr lang="en-US" dirty="0"/>
              <a:t>M06 Materials – [Supplier-specific] Reference </a:t>
            </a:r>
            <a:r>
              <a:rPr lang="en-US" dirty="0" err="1"/>
              <a:t>Guide.pdf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Use safety precautions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Perform two COVID-19 Antigen tests with control samples (from instructor)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Show your test results to instructor after you finish</a:t>
            </a:r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Activity Time: 25 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97573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D: Interpreting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5732"/>
            <a:ext cx="8686800" cy="5119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Properly interpret results of COVID-19 Antigen testing </a:t>
            </a:r>
          </a:p>
          <a:p>
            <a:r>
              <a:rPr lang="en-US" dirty="0"/>
              <a:t>Instructions: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Use reference materials to support</a:t>
            </a:r>
          </a:p>
          <a:p>
            <a:pPr marL="936900" lvl="2" indent="-342900"/>
            <a:r>
              <a:rPr lang="en-US" dirty="0"/>
              <a:t>M04 Materials - Workstation Prep handout</a:t>
            </a:r>
          </a:p>
          <a:p>
            <a:pPr marL="936900" lvl="2" indent="-342900"/>
            <a:r>
              <a:rPr lang="en-US" dirty="0"/>
              <a:t>M05 Materials – Sample Guidelines handout</a:t>
            </a:r>
          </a:p>
          <a:p>
            <a:pPr marL="936900" lvl="2" indent="-342900"/>
            <a:r>
              <a:rPr lang="en-US" dirty="0"/>
              <a:t>M06 Materials – [Supplier-specific] Reference </a:t>
            </a:r>
            <a:r>
              <a:rPr lang="en-US" dirty="0" err="1"/>
              <a:t>Guide.pdf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Interpret the test results from the COVID-19 Antigen test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Show diagnoses to instructor after you finish</a:t>
            </a:r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Activity Time: 5 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63606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8F359-1DC1-1B47-B945-BE43E788A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873693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9821"/>
            <a:ext cx="8610600" cy="8382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5081851" cy="4711592"/>
          </a:xfrm>
        </p:spPr>
        <p:txBody>
          <a:bodyPr/>
          <a:lstStyle/>
          <a:p>
            <a:r>
              <a:rPr lang="en-US" dirty="0"/>
              <a:t>Through this module you will be able to:</a:t>
            </a:r>
          </a:p>
          <a:p>
            <a:pPr lvl="1"/>
            <a:r>
              <a:rPr lang="en-US" dirty="0"/>
              <a:t>Use rapid antigen tests according to the Instructions for Use</a:t>
            </a:r>
          </a:p>
          <a:p>
            <a:pPr lvl="1"/>
            <a:r>
              <a:rPr lang="en-US" dirty="0"/>
              <a:t>Accurately interpret individual test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240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8" name="Picture Placeholder 5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FEB30BD1-DFAB-0C4E-AB07-E55CB6A9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56" r="16859"/>
          <a:stretch/>
        </p:blipFill>
        <p:spPr>
          <a:xfrm>
            <a:off x="5529943" y="1495389"/>
            <a:ext cx="3156854" cy="47990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FF3BBB-BAE1-0D46-8BEA-188D5F78D227}"/>
              </a:ext>
            </a:extLst>
          </p:cNvPr>
          <p:cNvSpPr/>
          <p:nvPr/>
        </p:nvSpPr>
        <p:spPr>
          <a:xfrm>
            <a:off x="448089" y="5105694"/>
            <a:ext cx="4975009" cy="11887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563" lvl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92000"/>
            </a:pPr>
            <a:r>
              <a:rPr lang="en-US" sz="1400" i="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for TOT: Supplier-specific sample-testing content will be performed live, via in-person or live-stream. Therefore, </a:t>
            </a:r>
            <a:r>
              <a:rPr lang="en-US" sz="1400" b="1" i="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en-US" sz="1400" i="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is </a:t>
            </a:r>
            <a:r>
              <a:rPr lang="en-US" sz="1400" b="1" i="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SCHEDULED</a:t>
            </a:r>
            <a:r>
              <a:rPr lang="en-US" sz="1400" i="1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appropriately for distributor presentation for M06 – Antigen Testing.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BA434-1DD0-CA4B-9B8C-0E1786672D37}"/>
              </a:ext>
            </a:extLst>
          </p:cNvPr>
          <p:cNvSpPr txBox="1"/>
          <p:nvPr/>
        </p:nvSpPr>
        <p:spPr>
          <a:xfrm>
            <a:off x="7106362" y="5947469"/>
            <a:ext cx="1464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Photo Source: FIND</a:t>
            </a:r>
          </a:p>
        </p:txBody>
      </p:sp>
    </p:spTree>
    <p:extLst>
      <p:ext uri="{BB962C8B-B14F-4D97-AF65-F5344CB8AC3E}">
        <p14:creationId xmlns:p14="http://schemas.microsoft.com/office/powerpoint/2010/main" val="33316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8610600" cy="838200"/>
          </a:xfrm>
        </p:spPr>
        <p:txBody>
          <a:bodyPr/>
          <a:lstStyle/>
          <a:p>
            <a:r>
              <a:rPr lang="en-US" dirty="0"/>
              <a:t>Testing 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8054"/>
            <a:ext cx="8686800" cy="54175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test procedures and interpretations are similar for all COVID-19 antigen rapid diagnostic tests</a:t>
            </a:r>
          </a:p>
          <a:p>
            <a:r>
              <a:rPr lang="en-US" dirty="0"/>
              <a:t>It is important to follow the test specific Instructions for Use (IFU), as reagents and  procedures (including incubation times) may vary between tests</a:t>
            </a:r>
          </a:p>
          <a:p>
            <a:r>
              <a:rPr lang="en-US" dirty="0"/>
              <a:t>For all testing kit types: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re-use the test kit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use the test kit if the pouch is damaged or the seal is broken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use the extraction buffer tube of another lot</a:t>
            </a:r>
          </a:p>
          <a:p>
            <a:pPr lvl="1"/>
            <a:r>
              <a:rPr lang="en-US" dirty="0"/>
              <a:t>Kit materials are stable until the expiration date printed on the outer box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freeze the kit</a:t>
            </a:r>
          </a:p>
          <a:p>
            <a:pPr lvl="1"/>
            <a:r>
              <a:rPr lang="en-US" dirty="0"/>
              <a:t>Allow all components to come to room temperature (15-30°C) before 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56158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Testing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8238707" cy="26343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Store the test kits properly and away from direct sunlight, according to manufacturer instructions:</a:t>
            </a:r>
          </a:p>
          <a:p>
            <a:pPr lvl="1"/>
            <a:r>
              <a:rPr lang="en-US" dirty="0"/>
              <a:t>For Standard Q: at 2-30°C</a:t>
            </a:r>
            <a:endParaRPr lang="en-US" strike="sngStrike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For </a:t>
            </a:r>
            <a:r>
              <a:rPr lang="en-US" dirty="0" err="1"/>
              <a:t>Panbio</a:t>
            </a:r>
            <a:r>
              <a:rPr lang="en-US" dirty="0"/>
              <a:t>: at 2-30°C up to 12 months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LumiraDx</a:t>
            </a:r>
            <a:r>
              <a:rPr lang="en-US" dirty="0"/>
              <a:t>: Test strips at 2-30 ̊C </a:t>
            </a:r>
          </a:p>
          <a:p>
            <a:r>
              <a:rPr lang="en-US" dirty="0"/>
              <a:t>Review type of sample required</a:t>
            </a:r>
          </a:p>
          <a:p>
            <a:pPr lvl="1"/>
            <a:r>
              <a:rPr lang="en-US" dirty="0"/>
              <a:t>Usually, RDT from a Nasopharyngeal Swab, Device-based  from Nasal Swab</a:t>
            </a:r>
          </a:p>
          <a:p>
            <a:r>
              <a:rPr lang="en-US" dirty="0"/>
              <a:t>Review contents of the test kit, which usually include: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6F4AA-36D6-0148-828F-226A03965384}"/>
              </a:ext>
            </a:extLst>
          </p:cNvPr>
          <p:cNvSpPr/>
          <p:nvPr/>
        </p:nvSpPr>
        <p:spPr>
          <a:xfrm>
            <a:off x="7887922" y="322349"/>
            <a:ext cx="719557" cy="71955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M.6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F7F48F-D043-6540-BA33-4CD27102E947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98B699-FF1A-1443-AF6F-F2FE3E977BB2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5F5194-99CA-D641-AE08-0D72E605F9DD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FDE10-5FAF-B040-ABE4-457C08E6F21A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A1C2B3-EC76-EB45-8BB4-7ECBE4BF9B1B}"/>
              </a:ext>
            </a:extLst>
          </p:cNvPr>
          <p:cNvSpPr txBox="1">
            <a:spLocks/>
          </p:cNvSpPr>
          <p:nvPr/>
        </p:nvSpPr>
        <p:spPr>
          <a:xfrm>
            <a:off x="1085473" y="4480499"/>
            <a:ext cx="3184475" cy="453484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RDT-visual read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66C959-EFD1-4D4A-A143-E4CACBAF119C}"/>
              </a:ext>
            </a:extLst>
          </p:cNvPr>
          <p:cNvSpPr txBox="1">
            <a:spLocks/>
          </p:cNvSpPr>
          <p:nvPr/>
        </p:nvSpPr>
        <p:spPr>
          <a:xfrm>
            <a:off x="4792445" y="4480499"/>
            <a:ext cx="2850194" cy="453484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Device-based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19CDA-651A-3D49-A8BB-44C40CE5C939}"/>
              </a:ext>
            </a:extLst>
          </p:cNvPr>
          <p:cNvSpPr/>
          <p:nvPr/>
        </p:nvSpPr>
        <p:spPr>
          <a:xfrm>
            <a:off x="952544" y="4840633"/>
            <a:ext cx="3317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device (individually wrapped in foil pouch with desiccant)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 buffer tube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Nozzle cap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Sterile swab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stand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 for use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A8CB15-87B3-9546-B4DE-1AD4F890EAA3}"/>
              </a:ext>
            </a:extLst>
          </p:cNvPr>
          <p:cNvSpPr/>
          <p:nvPr/>
        </p:nvSpPr>
        <p:spPr>
          <a:xfrm>
            <a:off x="4494502" y="4840633"/>
            <a:ext cx="3317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strip (individually wrapped in foil pouch with desiccant)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 Vial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Dropper Lid</a:t>
            </a:r>
          </a:p>
          <a:p>
            <a:pPr marL="269875" lvl="1" indent="-254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 for use</a:t>
            </a:r>
          </a:p>
        </p:txBody>
      </p:sp>
    </p:spTree>
    <p:extLst>
      <p:ext uri="{BB962C8B-B14F-4D97-AF65-F5344CB8AC3E}">
        <p14:creationId xmlns:p14="http://schemas.microsoft.com/office/powerpoint/2010/main" val="225947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4FDFFC1-2942-4440-A50A-623F18E8C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38965" r="39246" b="25932"/>
          <a:stretch/>
        </p:blipFill>
        <p:spPr>
          <a:xfrm>
            <a:off x="1007674" y="4519863"/>
            <a:ext cx="417858" cy="1119687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5AC08B-BE29-A145-82B6-50BD2649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2" y="2969886"/>
            <a:ext cx="614201" cy="626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Testing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72" y="1583139"/>
            <a:ext cx="8722863" cy="4711592"/>
          </a:xfrm>
        </p:spPr>
        <p:txBody>
          <a:bodyPr>
            <a:normAutofit fontScale="77500" lnSpcReduction="20000"/>
          </a:bodyPr>
          <a:lstStyle/>
          <a:p>
            <a:pPr marL="1254125" indent="-339725">
              <a:buFont typeface="+mj-lt"/>
              <a:buAutoNum type="arabicPeriod"/>
            </a:pPr>
            <a:r>
              <a:rPr lang="en-US" dirty="0"/>
              <a:t>Carefully read instructions for using the test kit</a:t>
            </a:r>
          </a:p>
          <a:p>
            <a:pPr marL="1254125" indent="-339725">
              <a:buFont typeface="+mj-lt"/>
              <a:buAutoNum type="arabicPeriod"/>
            </a:pPr>
            <a:r>
              <a:rPr lang="en-US" dirty="0"/>
              <a:t>Check the expiry date at the back of the foil pouch</a:t>
            </a:r>
          </a:p>
          <a:p>
            <a:pPr marL="1578125" lvl="1" indent="-339725"/>
            <a:r>
              <a:rPr lang="en-US" dirty="0"/>
              <a:t>Do not use the kit, if expiry date has passed</a:t>
            </a:r>
          </a:p>
          <a:p>
            <a:pPr marL="1254125" indent="-339725">
              <a:buFont typeface="+mj-lt"/>
              <a:buAutoNum type="arabicPeriod"/>
            </a:pPr>
            <a:r>
              <a:rPr lang="en-US" dirty="0"/>
              <a:t>Check the test device and the desiccant pack in the foil pouch </a:t>
            </a:r>
          </a:p>
          <a:p>
            <a:pPr marL="1578125" lvl="1" indent="-339725"/>
            <a:r>
              <a:rPr lang="en-US" dirty="0"/>
              <a:t>Do not use if either is damaged or invalid</a:t>
            </a:r>
          </a:p>
          <a:p>
            <a:pPr marL="1254125" indent="-339725">
              <a:buFont typeface="+mj-lt"/>
              <a:buAutoNum type="arabicPeriod"/>
            </a:pPr>
            <a:r>
              <a:rPr lang="en-US" dirty="0"/>
              <a:t>Correctly label components / data-entry on device</a:t>
            </a:r>
          </a:p>
          <a:p>
            <a:pPr marL="1254125" indent="-339725">
              <a:buFont typeface="+mj-lt"/>
              <a:buAutoNum type="arabicPeriod"/>
            </a:pPr>
            <a:r>
              <a:rPr lang="en-US" dirty="0"/>
              <a:t>Perform Hand Hygiene, and wear appropriate PPE</a:t>
            </a:r>
          </a:p>
          <a:p>
            <a:pPr marL="1257300" indent="-342900">
              <a:buFont typeface="+mj-lt"/>
              <a:buAutoNum type="arabicPeriod" startAt="6"/>
            </a:pPr>
            <a:r>
              <a:rPr lang="en-US" dirty="0"/>
              <a:t>Collect swab sample (general Guidelines Module 05)</a:t>
            </a:r>
          </a:p>
          <a:p>
            <a:pPr marL="1257300" indent="-342900">
              <a:buFont typeface="+mj-lt"/>
              <a:buAutoNum type="arabicPeriod" startAt="6"/>
            </a:pPr>
            <a:r>
              <a:rPr lang="en-US" dirty="0"/>
              <a:t>Insert swab sample directly into extraction buffer tube, according to manufacturer instructions</a:t>
            </a:r>
          </a:p>
          <a:p>
            <a:pPr marL="1257300" indent="-342900">
              <a:buFont typeface="+mj-lt"/>
              <a:buAutoNum type="arabicPeriod" startAt="6"/>
            </a:pPr>
            <a:r>
              <a:rPr lang="en-US" dirty="0"/>
              <a:t>Test the sample as soon as possible after collection</a:t>
            </a:r>
          </a:p>
          <a:p>
            <a:pPr marL="1581300" lvl="1" indent="-342900"/>
            <a:r>
              <a:rPr lang="en-US" dirty="0"/>
              <a:t>Samples may be stored at room temperature for up to 1 hour (according to  manufacturer instructions) OR at 2-8°C/ 36-46°F for up to 4 hours prior to testing</a:t>
            </a:r>
          </a:p>
          <a:p>
            <a:pPr marL="914400" indent="0">
              <a:buNone/>
            </a:pPr>
            <a:endParaRPr lang="en-US" dirty="0"/>
          </a:p>
          <a:p>
            <a:pPr marL="1254125" indent="-339725"/>
            <a:endParaRPr lang="en-US" dirty="0"/>
          </a:p>
          <a:p>
            <a:pPr marL="1254125" indent="-339725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F7F48F-D043-6540-BA33-4CD27102E947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98B699-FF1A-1443-AF6F-F2FE3E977BB2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5F5194-99CA-D641-AE08-0D72E605F9DD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FDE10-5FAF-B040-ABE4-457C08E6F21A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0C33EF7-F078-664D-80A9-7A082489DB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19167" r="28449" b="12019"/>
          <a:stretch/>
        </p:blipFill>
        <p:spPr>
          <a:xfrm>
            <a:off x="0" y="2333639"/>
            <a:ext cx="1137748" cy="715490"/>
          </a:xfrm>
          <a:prstGeom prst="rect">
            <a:avLst/>
          </a:prstGeom>
        </p:spPr>
      </p:pic>
      <p:pic>
        <p:nvPicPr>
          <p:cNvPr id="14" name="Picture 13" descr="A screenshot of text&#10;&#10;Description automatically generated">
            <a:extLst>
              <a:ext uri="{FF2B5EF4-FFF2-40B4-BE49-F238E27FC236}">
                <a16:creationId xmlns:a16="http://schemas.microsoft.com/office/drawing/2014/main" id="{1F1457E1-091F-D249-B765-4FA71CCCC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" y="1522815"/>
            <a:ext cx="1013744" cy="7154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9C4DDE-3367-0D4C-A8E0-EAEAD9DDE2A3}"/>
              </a:ext>
            </a:extLst>
          </p:cNvPr>
          <p:cNvGrpSpPr/>
          <p:nvPr/>
        </p:nvGrpSpPr>
        <p:grpSpPr>
          <a:xfrm>
            <a:off x="308961" y="3963313"/>
            <a:ext cx="1001411" cy="892884"/>
            <a:chOff x="208112" y="3951907"/>
            <a:chExt cx="1001411" cy="8928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5BE2B68-A818-184A-8545-B6B9B4CC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12" y="3951907"/>
              <a:ext cx="1001411" cy="892884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4EF73D-3F1A-524E-A4C4-7CF93A470FD7}"/>
                </a:ext>
              </a:extLst>
            </p:cNvPr>
            <p:cNvSpPr/>
            <p:nvPr/>
          </p:nvSpPr>
          <p:spPr>
            <a:xfrm>
              <a:off x="538982" y="4149540"/>
              <a:ext cx="383703" cy="411597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CAE378-CA86-B748-AA02-035F21B8BD00}"/>
              </a:ext>
            </a:extLst>
          </p:cNvPr>
          <p:cNvGrpSpPr/>
          <p:nvPr/>
        </p:nvGrpSpPr>
        <p:grpSpPr>
          <a:xfrm>
            <a:off x="1" y="4487663"/>
            <a:ext cx="629240" cy="606851"/>
            <a:chOff x="58594" y="4628710"/>
            <a:chExt cx="629240" cy="60685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0C1B12-BF56-B948-B63E-119F74569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25" b="15223"/>
            <a:stretch/>
          </p:blipFill>
          <p:spPr>
            <a:xfrm>
              <a:off x="58594" y="4628710"/>
              <a:ext cx="629240" cy="606851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528239-F31F-8849-9FC3-11480582CC04}"/>
                </a:ext>
              </a:extLst>
            </p:cNvPr>
            <p:cNvSpPr/>
            <p:nvPr/>
          </p:nvSpPr>
          <p:spPr>
            <a:xfrm>
              <a:off x="304130" y="4688824"/>
              <a:ext cx="383703" cy="411597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90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&amp; Interpreting Results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F1045D9-8803-844B-9FBD-7DC479D2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83139"/>
            <a:ext cx="7439830" cy="4711592"/>
          </a:xfrm>
        </p:spPr>
        <p:txBody>
          <a:bodyPr/>
          <a:lstStyle/>
          <a:p>
            <a:r>
              <a:rPr lang="en-US" dirty="0"/>
              <a:t>See supplier-specific training content</a:t>
            </a:r>
          </a:p>
          <a:p>
            <a:pPr marL="3240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F7F48F-D043-6540-BA33-4CD27102E947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98B699-FF1A-1443-AF6F-F2FE3E977BB2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5F5194-99CA-D641-AE08-0D72E605F9DD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FDE10-5FAF-B040-ABE4-457C08E6F21A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88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Testing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F1045D9-8803-844B-9FBD-7DC479D2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83139"/>
            <a:ext cx="7439830" cy="4711592"/>
          </a:xfrm>
        </p:spPr>
        <p:txBody>
          <a:bodyPr/>
          <a:lstStyle/>
          <a:p>
            <a:r>
              <a:rPr lang="en-US" dirty="0"/>
              <a:t>After Antigen testing, a healthcare worker should:</a:t>
            </a:r>
          </a:p>
          <a:p>
            <a:pPr marL="766763" indent="-368300">
              <a:buFont typeface="+mj-lt"/>
              <a:buAutoNum type="arabicPeriod" startAt="10"/>
            </a:pPr>
            <a:r>
              <a:rPr lang="en-US" dirty="0"/>
              <a:t>Record the test result in the COVID-19 Antigen Testing Logbook </a:t>
            </a:r>
          </a:p>
          <a:p>
            <a:pPr marL="766763" indent="-368300">
              <a:buFont typeface="+mj-lt"/>
              <a:buAutoNum type="arabicPeriod" startAt="10"/>
            </a:pPr>
            <a:r>
              <a:rPr lang="en-US" dirty="0"/>
              <a:t>Dispose of all waste (used test kit, extraction buffer tube, swab and paper stand) in the biohazard bag</a:t>
            </a:r>
          </a:p>
          <a:p>
            <a:pPr marL="766763" indent="-368300">
              <a:buFont typeface="+mj-lt"/>
              <a:buAutoNum type="arabicPeriod" startAt="10"/>
            </a:pPr>
            <a:r>
              <a:rPr lang="en-US" dirty="0"/>
              <a:t>Properly remove PPE, and do hand hygiene</a:t>
            </a:r>
          </a:p>
          <a:p>
            <a:pPr marL="766763" indent="-368300">
              <a:buFont typeface="+mj-lt"/>
              <a:buAutoNum type="arabicPeriod" startAt="10"/>
            </a:pPr>
            <a:r>
              <a:rPr lang="en-US" dirty="0"/>
              <a:t>Report the result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F7F48F-D043-6540-BA33-4CD27102E947}"/>
              </a:ext>
            </a:extLst>
          </p:cNvPr>
          <p:cNvGrpSpPr/>
          <p:nvPr/>
        </p:nvGrpSpPr>
        <p:grpSpPr>
          <a:xfrm>
            <a:off x="7811906" y="1583140"/>
            <a:ext cx="1142815" cy="1215188"/>
            <a:chOff x="6821122" y="1583140"/>
            <a:chExt cx="2133600" cy="1215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98B699-FF1A-1443-AF6F-F2FE3E977BB2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5F5194-99CA-D641-AE08-0D72E605F9DD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FDE10-5FAF-B040-ABE4-457C08E6F21A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08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A: Workstation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7858"/>
            <a:ext cx="8686800" cy="5177742"/>
          </a:xfrm>
        </p:spPr>
        <p:txBody>
          <a:bodyPr/>
          <a:lstStyle/>
          <a:p>
            <a:r>
              <a:rPr lang="en-US" dirty="0"/>
              <a:t>Purpose: Properly prepare for testing</a:t>
            </a:r>
          </a:p>
          <a:p>
            <a:r>
              <a:rPr lang="en-US" dirty="0"/>
              <a:t>Instructions: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Use reference materials to support</a:t>
            </a:r>
          </a:p>
          <a:p>
            <a:pPr marL="936900" lvl="2" indent="-342900"/>
            <a:r>
              <a:rPr lang="en-US" dirty="0"/>
              <a:t>M04 Materials - Workstation Prep handout</a:t>
            </a:r>
          </a:p>
          <a:p>
            <a:pPr marL="936900" lvl="2" indent="-342900"/>
            <a:r>
              <a:rPr lang="en-US" dirty="0"/>
              <a:t>M05 Materials – Sample Guidelines handout</a:t>
            </a:r>
          </a:p>
          <a:p>
            <a:pPr marL="936900" lvl="2" indent="-342900"/>
            <a:r>
              <a:rPr lang="en-US" dirty="0"/>
              <a:t>M06 Materials – [Supplier-specific] Reference </a:t>
            </a:r>
            <a:r>
              <a:rPr lang="en-US" dirty="0" err="1"/>
              <a:t>Guide.pdf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Gather all necessary supplies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Gather control samples from your instructor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Properly arrange all items at your workstation</a:t>
            </a:r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Activity Time: 5 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38197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B: Examine Test 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4708"/>
            <a:ext cx="8686800" cy="52008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Examine </a:t>
            </a:r>
            <a:r>
              <a:rPr lang="en-US" altLang="en-US" dirty="0"/>
              <a:t>test kits used in-country</a:t>
            </a:r>
            <a:endParaRPr lang="en-US" dirty="0"/>
          </a:p>
          <a:p>
            <a:r>
              <a:rPr lang="en-US" dirty="0"/>
              <a:t>Instructions: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/>
              <a:t>Open test kit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altLang="en-US" dirty="0"/>
              <a:t>Examine the different components found in each of the COVID-19 Antigen test kits</a:t>
            </a:r>
          </a:p>
          <a:p>
            <a:pPr lvl="1"/>
            <a:r>
              <a:rPr lang="en-US" dirty="0"/>
              <a:t>Note: </a:t>
            </a:r>
            <a:r>
              <a:rPr lang="en-US" altLang="en-US" dirty="0"/>
              <a:t>Buffer solution is required by some kits</a:t>
            </a:r>
          </a:p>
          <a:p>
            <a:pPr lvl="1"/>
            <a:r>
              <a:rPr lang="en-US" dirty="0"/>
              <a:t>Note: the </a:t>
            </a:r>
            <a:r>
              <a:rPr lang="en-US" b="1" dirty="0"/>
              <a:t>d</a:t>
            </a:r>
            <a:r>
              <a:rPr lang="en-US" altLang="en-US" b="1" dirty="0"/>
              <a:t>esiccant packet </a:t>
            </a:r>
            <a:r>
              <a:rPr lang="en-US" altLang="en-US" dirty="0"/>
              <a:t>is not used when performing the test</a:t>
            </a:r>
          </a:p>
          <a:p>
            <a:pPr lvl="2"/>
            <a:r>
              <a:rPr lang="en-US" altLang="en-US" dirty="0"/>
              <a:t>It only serves to keep the packet contents dry before use </a:t>
            </a:r>
          </a:p>
          <a:p>
            <a:pPr lvl="2"/>
            <a:r>
              <a:rPr lang="en-US" altLang="en-US" dirty="0"/>
              <a:t>It should be discarded when the test kit packet is opened</a:t>
            </a:r>
            <a:endParaRPr lang="en-US" dirty="0"/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Activity Time: 5 min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Nov 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172687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12849</TotalTime>
  <Words>1273</Words>
  <Application>Microsoft Macintosh PowerPoint</Application>
  <PresentationFormat>On-screen Show (4:3)</PresentationFormat>
  <Paragraphs>230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Light</vt:lpstr>
      <vt:lpstr>Calibri</vt:lpstr>
      <vt:lpstr>Cambria</vt:lpstr>
      <vt:lpstr>Wingdings</vt:lpstr>
      <vt:lpstr>Wingdings 2</vt:lpstr>
      <vt:lpstr>Default Theme</vt:lpstr>
      <vt:lpstr>Overview of SARS-COV-2 testing</vt:lpstr>
      <vt:lpstr>Learning Objectives</vt:lpstr>
      <vt:lpstr>Testing General Guidelines</vt:lpstr>
      <vt:lpstr>Before Testing (1)</vt:lpstr>
      <vt:lpstr>Before Testing (2)</vt:lpstr>
      <vt:lpstr>Testing &amp; Interpreting Results</vt:lpstr>
      <vt:lpstr>After Testing</vt:lpstr>
      <vt:lpstr>Activity A: Workstation Setup</vt:lpstr>
      <vt:lpstr>Activity B: Examine Test Kits</vt:lpstr>
      <vt:lpstr>Activity C: Testing Practice</vt:lpstr>
      <vt:lpstr>Activity D: Interpreting Results</vt:lpstr>
      <vt:lpstr>PowerPoint Presentation</vt:lpstr>
    </vt:vector>
  </TitlesOfParts>
  <Company>William J. Clinton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Packaging, Storage and Transportation</dc:title>
  <dc:creator>Rosezoil</dc:creator>
  <cp:lastModifiedBy>Alex Ogwal</cp:lastModifiedBy>
  <cp:revision>379</cp:revision>
  <dcterms:created xsi:type="dcterms:W3CDTF">2011-08-17T21:27:45Z</dcterms:created>
  <dcterms:modified xsi:type="dcterms:W3CDTF">2021-01-07T17:19:56Z</dcterms:modified>
</cp:coreProperties>
</file>