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3" r:id="rId1"/>
  </p:sldMasterIdLst>
  <p:notesMasterIdLst>
    <p:notesMasterId r:id="rId37"/>
  </p:notesMasterIdLst>
  <p:handoutMasterIdLst>
    <p:handoutMasterId r:id="rId38"/>
  </p:handoutMasterIdLst>
  <p:sldIdLst>
    <p:sldId id="515" r:id="rId2"/>
    <p:sldId id="342" r:id="rId3"/>
    <p:sldId id="344" r:id="rId4"/>
    <p:sldId id="345" r:id="rId5"/>
    <p:sldId id="346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516" r:id="rId33"/>
    <p:sldId id="375" r:id="rId34"/>
    <p:sldId id="376" r:id="rId35"/>
    <p:sldId id="266" r:id="rId36"/>
  </p:sldIdLst>
  <p:sldSz cx="9144000" cy="6858000" type="screen4x3"/>
  <p:notesSz cx="6867525" cy="9991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m Lalani" initials="AL" lastIdx="1" clrIdx="0">
    <p:extLst>
      <p:ext uri="{19B8F6BF-5375-455C-9EA6-DF929625EA0E}">
        <p15:presenceInfo xmlns:p15="http://schemas.microsoft.com/office/powerpoint/2012/main" userId="S::alalani@clintonhealthaccess.org::e4fac656-2b9e-4e69-8d8e-d06e298a7b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/>
    <p:restoredTop sz="93452"/>
  </p:normalViewPr>
  <p:slideViewPr>
    <p:cSldViewPr snapToGrid="0">
      <p:cViewPr varScale="1">
        <p:scale>
          <a:sx n="108" d="100"/>
          <a:sy n="108" d="100"/>
        </p:scale>
        <p:origin x="14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661E43-9A5C-094E-A505-B896E97F30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322E396-0892-4641-8C11-48DC73E747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CCF57D41-BC8A-044D-90EE-675BB6151B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D63BE9D4-F342-1B4D-8D8F-BF4C88E05F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2227040-9DB8-C141-8E92-7764ABA2F2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BB1284B-5A52-7046-9E8E-19530549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BE13408-BFB2-8A4D-ABCA-5BF2CB961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9375" y="0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D070A3E-AEC5-F64E-B789-0D9A8D281C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49300"/>
            <a:ext cx="4994275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D3E1208-CA63-0149-ADDB-C8D5AE46F0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6625"/>
            <a:ext cx="549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588A180-7528-5C41-940D-B3DF416B1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92F8774-C9DB-314C-A222-B3254609F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375" y="9490075"/>
            <a:ext cx="2976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909E9AE-8B36-A047-8EFE-0DFDC41221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can use their Materials - Hand Wash Instructions for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0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213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96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- Workstation Prep handouts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02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1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6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18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2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- Workstation Prep handouts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736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- Workstation Prep handouts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745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Triage handouts for reference.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Site Safety Poster handouts for reference.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83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Overview handout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41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2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Overview handout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5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Overview handout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57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Overview handout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90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Overview handout for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87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Overview handout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1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Participants can use their Materials – PPE Don Doff handout for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3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9E9AE-8B36-A047-8EFE-0DFDC412213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4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3E119-8993-5C47-BBFC-2EEA7F8D3F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437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ECACD-07A6-8A4C-9358-555A1BCB67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97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E2D09-303D-7B4C-A88C-F6D8018F5F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23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 &amp; A">
    <p:bg>
      <p:bgPr>
        <a:solidFill>
          <a:srgbClr val="5ED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QUESTION TIME"/>
          <p:cNvSpPr>
            <a:spLocks noGrp="1"/>
          </p:cNvSpPr>
          <p:nvPr>
            <p:ph type="body" sz="quarter" idx="13"/>
          </p:nvPr>
        </p:nvSpPr>
        <p:spPr>
          <a:xfrm>
            <a:off x="714375" y="4546600"/>
            <a:ext cx="7715250" cy="850900"/>
          </a:xfrm>
          <a:prstGeom prst="rect">
            <a:avLst/>
          </a:prstGeom>
          <a:ln w="25400"/>
        </p:spPr>
        <p:txBody>
          <a:bodyPr lIns="38100" tIns="38100" rIns="38100" bIns="38100" numCol="1" spcCol="38100" anchor="ctr">
            <a:noAutofit/>
          </a:bodyPr>
          <a:lstStyle>
            <a:lvl1pPr algn="ctr" defTabSz="242888">
              <a:lnSpc>
                <a:spcPct val="100000"/>
              </a:lnSpc>
              <a:spcBef>
                <a:spcPts val="0"/>
              </a:spcBef>
              <a:defRPr sz="3375" cap="all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09DE2-93F8-7E45-91D0-E19ACC3AD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31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95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9F62A-CF68-8D4E-8479-2A936D3CE6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673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7D3F-A889-2A4C-86AD-3BE003A47D6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765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2E6AF-AC8C-734F-985B-D5C48B647F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0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7713-EEEB-9749-9D1C-2A2E283E85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8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1BE45-CA7D-544A-BD78-05EE370B04B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3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DE049-2E8C-7942-A5F6-98E3E0498A7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83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8964B-3055-764F-BC35-A5B7D0519F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243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447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2014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STS Module  for Sample Referrals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B47BF7-7DC1-0048-BEA5-BB481D0970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0480" y="1101729"/>
            <a:ext cx="917448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7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u="sng" dirty="0"/>
          </a:p>
          <a:p>
            <a:pPr marL="624078" indent="-514350">
              <a:buNone/>
            </a:pPr>
            <a:r>
              <a:rPr lang="en-US" dirty="0">
                <a:latin typeface="Garamond" panose="02020404030301010803" pitchFamily="18" charset="0"/>
              </a:rPr>
              <a:t>         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D385-5FE8-4564-857A-572735BC38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fld id="{90B7F74E-C2BB-4016-BDD2-CA987E6307D3}" type="datetime1">
              <a:rPr lang="en-US" smtClean="0"/>
              <a:t>1/7/21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F132-EE1C-6A4A-95F2-0A872677C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83AB8-38AF-8C46-BF67-A39C573C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92CA7-1364-4D47-9040-BDF403EEC7C0}"/>
              </a:ext>
            </a:extLst>
          </p:cNvPr>
          <p:cNvSpPr txBox="1"/>
          <p:nvPr/>
        </p:nvSpPr>
        <p:spPr>
          <a:xfrm>
            <a:off x="0" y="3000027"/>
            <a:ext cx="8976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</a:rPr>
              <a:t>Module 04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400" b="1" dirty="0">
                <a:latin typeface="+mj-lt"/>
              </a:rPr>
              <a:t>SAFETY AND INFECTION PREVENTION CONTROL</a:t>
            </a:r>
          </a:p>
        </p:txBody>
      </p:sp>
      <p:pic>
        <p:nvPicPr>
          <p:cNvPr id="9" name="Picture 8" descr="C:\Users\gfund\Desktop\images.jpg">
            <a:extLst>
              <a:ext uri="{FF2B5EF4-FFF2-40B4-BE49-F238E27FC236}">
                <a16:creationId xmlns:a16="http://schemas.microsoft.com/office/drawing/2014/main" id="{C82DFC14-BC17-8B48-9C8E-C3592872E2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200"/>
            <a:ext cx="1609527" cy="1628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774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C00EB08-2CB4-3542-946C-EEF1D9C13CF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133C75-E8A3-B143-8124-F7296F17C607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7E37074-7177-6142-802E-25F9F00F2DEA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8CBED3-3B1B-3B46-A6F3-B945E45A37ED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D06B37D-4335-DE43-BAF4-B1C4C6D2F27F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0D14BD1-5D82-224B-8DA8-B86AF309DD9A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49306DF-568E-8047-9EEA-E0DFF06B6C71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6F6118D-79E2-3544-B0A1-7C787F81B732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B6672C9-BE38-6A41-A6B5-C1967A310DFA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D11253-2C4F-5747-9D4E-737BA88EA08D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A32667F-973F-AB40-BACD-156E9F8D66A3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C8B51F8-48F4-D448-8110-2924911E7FD2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Necessary PPE: </a:t>
            </a:r>
            <a:r>
              <a:rPr lang="en-US" b="1" dirty="0">
                <a:latin typeface="+mj-lt"/>
              </a:rPr>
              <a:t>Gowns </a:t>
            </a:r>
            <a:endParaRPr lang="en-US" dirty="0">
              <a:latin typeface="+mj-lt"/>
            </a:endParaRPr>
          </a:p>
          <a:p>
            <a:pPr lvl="1"/>
            <a:r>
              <a:rPr lang="en-US" sz="1800" dirty="0">
                <a:latin typeface="+mj-lt"/>
              </a:rPr>
              <a:t>Outer garments that are easy to put on and to take off</a:t>
            </a:r>
          </a:p>
          <a:p>
            <a:r>
              <a:rPr lang="en-PH" dirty="0">
                <a:latin typeface="+mj-lt"/>
              </a:rPr>
              <a:t>Best Practices:</a:t>
            </a:r>
          </a:p>
          <a:p>
            <a:pPr lvl="1"/>
            <a:r>
              <a:rPr lang="en-US" sz="1800" dirty="0">
                <a:latin typeface="+mj-lt"/>
              </a:rPr>
              <a:t>Wear gowns when handling infectious materials</a:t>
            </a:r>
          </a:p>
          <a:p>
            <a:pPr lvl="1"/>
            <a:r>
              <a:rPr lang="en-US" sz="1800" dirty="0">
                <a:latin typeface="+mj-lt"/>
              </a:rPr>
              <a:t>Put on a clean gown/apron upon contact with patient or entering working area for sample collection</a:t>
            </a:r>
          </a:p>
          <a:p>
            <a:pPr lvl="1"/>
            <a:r>
              <a:rPr lang="en-US" sz="1800" dirty="0">
                <a:latin typeface="+mj-lt"/>
              </a:rPr>
              <a:t>Change the gown if it becomes soiled</a:t>
            </a:r>
          </a:p>
          <a:p>
            <a:pPr lvl="1"/>
            <a:r>
              <a:rPr lang="en-US" sz="1800" dirty="0">
                <a:latin typeface="+mj-lt"/>
              </a:rPr>
              <a:t>Remove and discard the gown in a dedicated container for waste or linen before leaving the care area or the lab</a:t>
            </a:r>
          </a:p>
          <a:p>
            <a:pPr lvl="1"/>
            <a:r>
              <a:rPr lang="en-US" sz="1800" dirty="0">
                <a:latin typeface="+mj-lt"/>
              </a:rPr>
              <a:t>Disposable gowns should be discarded after use. Cloth gowns should be laundered after each use.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2556"/>
            <a:ext cx="3086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 CDC, Coronavirus infectious control Guidance, April 13, 2020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3B26F0-5FFB-1C45-A2E5-5D1564610656}"/>
              </a:ext>
            </a:extLst>
          </p:cNvPr>
          <p:cNvGrpSpPr/>
          <p:nvPr/>
        </p:nvGrpSpPr>
        <p:grpSpPr>
          <a:xfrm>
            <a:off x="6845429" y="3077471"/>
            <a:ext cx="2084985" cy="2863122"/>
            <a:chOff x="9144243" y="1972207"/>
            <a:chExt cx="2084985" cy="28631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902987-4AC7-AA43-87A0-FC8DBDC39D62}"/>
                </a:ext>
              </a:extLst>
            </p:cNvPr>
            <p:cNvSpPr/>
            <p:nvPr/>
          </p:nvSpPr>
          <p:spPr>
            <a:xfrm>
              <a:off x="9144243" y="1972207"/>
              <a:ext cx="2084985" cy="28631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B36EA641-DE10-084B-944A-FC28297FF7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5" t="24123" r="67846" b="16501"/>
            <a:stretch/>
          </p:blipFill>
          <p:spPr bwMode="auto">
            <a:xfrm>
              <a:off x="9689431" y="2140598"/>
              <a:ext cx="994611" cy="252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70C2210-5E31-0A4E-840E-B13961C8DA0F}"/>
              </a:ext>
            </a:extLst>
          </p:cNvPr>
          <p:cNvSpPr/>
          <p:nvPr/>
        </p:nvSpPr>
        <p:spPr>
          <a:xfrm>
            <a:off x="7859734" y="3635138"/>
            <a:ext cx="607594" cy="607594"/>
          </a:xfrm>
          <a:prstGeom prst="ellipse">
            <a:avLst/>
          </a:prstGeom>
          <a:solidFill>
            <a:srgbClr val="F5E7C5">
              <a:alpha val="4117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946E412E-D9A5-3840-AE6D-3F4D0B20B01E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B76CFE-5181-B845-8B1D-3EC6194DA35B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77446D-72BE-4948-8AED-91D9D00199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AAE9741-83A7-4B43-80E0-3D38D0FFF18B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0E6829-DCEA-DF4A-B2CF-BA51D3AC64A1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B0FE119-C049-EF4C-999F-26064C5F735F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BB22D6E-CE42-994C-AE5F-B2ABD2A32AD0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DACFFDB-34FF-394D-8685-3691F54B62CD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A9C487-1A81-9541-B9F5-BC4E81CBAF19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D0D29A2-D6F7-9045-89E6-6D7116976D77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BFDFCEE-D921-774E-81A8-16CC14628D66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D83CCC-48AE-1844-90A2-D8E272BB6BD7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Necessary PPE: </a:t>
            </a:r>
            <a:r>
              <a:rPr lang="en-US" b="1" dirty="0">
                <a:latin typeface="+mj-lt"/>
              </a:rPr>
              <a:t>Respirator or Face Mask </a:t>
            </a:r>
          </a:p>
          <a:p>
            <a:pPr lvl="1"/>
            <a:r>
              <a:rPr lang="en-PH" dirty="0">
                <a:latin typeface="+mj-lt"/>
              </a:rPr>
              <a:t>Medical device covering the mouth, nose and chin </a:t>
            </a:r>
          </a:p>
          <a:p>
            <a:pPr lvl="1"/>
            <a:r>
              <a:rPr lang="en-PH" dirty="0">
                <a:latin typeface="+mj-lt"/>
              </a:rPr>
              <a:t>Ensures a barrier that limits the transition of an infective agent</a:t>
            </a:r>
          </a:p>
          <a:p>
            <a:r>
              <a:rPr lang="en-PH" dirty="0">
                <a:latin typeface="+mj-lt"/>
              </a:rPr>
              <a:t>Best Practices:</a:t>
            </a:r>
          </a:p>
          <a:p>
            <a:pPr lvl="1"/>
            <a:r>
              <a:rPr lang="en-US" sz="1800" dirty="0">
                <a:latin typeface="+mj-lt"/>
              </a:rPr>
              <a:t>Before putting on a mask, clean hands with alcohol-based hand rub or soap and water</a:t>
            </a:r>
          </a:p>
          <a:p>
            <a:pPr lvl="1"/>
            <a:r>
              <a:rPr lang="en-US" sz="1800" dirty="0">
                <a:latin typeface="+mj-lt"/>
              </a:rPr>
              <a:t>Cover mouth and nose with mask and make sure there are no gaps between your face and the mask</a:t>
            </a:r>
          </a:p>
          <a:p>
            <a:pPr lvl="1"/>
            <a:r>
              <a:rPr lang="en-US" sz="1800" dirty="0">
                <a:latin typeface="+mj-lt"/>
              </a:rPr>
              <a:t>Avoid touching the mask while using it; if you do, clean your hands with alcohol-based hand rub or soap and water</a:t>
            </a:r>
          </a:p>
          <a:p>
            <a:pPr lvl="1"/>
            <a:r>
              <a:rPr lang="en-US" sz="1800" dirty="0">
                <a:latin typeface="+mj-lt"/>
              </a:rPr>
              <a:t>Replace the mask with a new one as soon as it is damp </a:t>
            </a:r>
          </a:p>
          <a:p>
            <a:pPr lvl="1"/>
            <a:r>
              <a:rPr lang="en-US" sz="1800" dirty="0">
                <a:latin typeface="+mj-lt"/>
              </a:rPr>
              <a:t>Do not re-use single-use masks</a:t>
            </a:r>
          </a:p>
          <a:p>
            <a:pPr lvl="1"/>
            <a:r>
              <a:rPr lang="en-US" sz="1800" dirty="0">
                <a:latin typeface="+mj-lt"/>
              </a:rPr>
              <a:t>To remove the mask: remove it from behind (without touching front of mask); discard immediately in a closed bin; clean hands with alcohol-based hand rub or soap and water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2556"/>
            <a:ext cx="3086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 CDC, Coronavirus infectious control Guidance, April 13, 2020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3B26F0-5FFB-1C45-A2E5-5D1564610656}"/>
              </a:ext>
            </a:extLst>
          </p:cNvPr>
          <p:cNvGrpSpPr/>
          <p:nvPr/>
        </p:nvGrpSpPr>
        <p:grpSpPr>
          <a:xfrm>
            <a:off x="6845429" y="3077471"/>
            <a:ext cx="2084985" cy="2863122"/>
            <a:chOff x="9144243" y="1972207"/>
            <a:chExt cx="2084985" cy="28631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902987-4AC7-AA43-87A0-FC8DBDC39D62}"/>
                </a:ext>
              </a:extLst>
            </p:cNvPr>
            <p:cNvSpPr/>
            <p:nvPr/>
          </p:nvSpPr>
          <p:spPr>
            <a:xfrm>
              <a:off x="9144243" y="1972207"/>
              <a:ext cx="2084985" cy="28631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B36EA641-DE10-084B-944A-FC28297FF7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5" t="24123" r="67846" b="16501"/>
            <a:stretch/>
          </p:blipFill>
          <p:spPr bwMode="auto">
            <a:xfrm>
              <a:off x="9689431" y="2140598"/>
              <a:ext cx="994611" cy="252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70C2210-5E31-0A4E-840E-B13961C8DA0F}"/>
              </a:ext>
            </a:extLst>
          </p:cNvPr>
          <p:cNvSpPr/>
          <p:nvPr/>
        </p:nvSpPr>
        <p:spPr>
          <a:xfrm>
            <a:off x="7640106" y="3376842"/>
            <a:ext cx="607594" cy="607594"/>
          </a:xfrm>
          <a:prstGeom prst="ellipse">
            <a:avLst/>
          </a:prstGeom>
          <a:solidFill>
            <a:srgbClr val="F5E7C5">
              <a:alpha val="4117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8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F6F5A6-D613-034D-9EAC-CC862EDF6C16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06D447E-C336-634C-92A5-7284FA74678A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D552609-09C8-AB46-A35E-A6BDA0F4D29C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43E2F49-2BBE-5C40-8969-8F343E37781C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CE1B604-BCE9-124E-A485-E5FDA73F0E2F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02C8A63-55F2-4641-8CD8-361A4BAA7BB7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6BEC02-44CA-DE4C-95D6-A34575DF011D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303C093-8AA7-8549-8FE6-6DB1AD1B70BA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02D4966-101A-F942-AD45-F9BE96EE982E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4B8A6B-AB6F-9B4A-AA05-7D241AA11106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789CA84-26C8-0340-B5D6-FD785880CB29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CF2646-9031-6D4F-A7AC-AF226C0AEB7A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Necessary PPE: </a:t>
            </a:r>
            <a:r>
              <a:rPr lang="en-US" b="1" dirty="0">
                <a:latin typeface="+mj-lt"/>
              </a:rPr>
              <a:t>Goggles or Face Shield </a:t>
            </a:r>
          </a:p>
          <a:p>
            <a:pPr lvl="1"/>
            <a:r>
              <a:rPr lang="en-US" sz="1800" dirty="0">
                <a:latin typeface="+mj-lt"/>
              </a:rPr>
              <a:t>Protection for face, mouth, nose, and eyes against splashes, sprays, and respiratory droplets</a:t>
            </a:r>
          </a:p>
          <a:p>
            <a:r>
              <a:rPr lang="en-PH" dirty="0">
                <a:latin typeface="+mj-lt"/>
              </a:rPr>
              <a:t>Best Practices:</a:t>
            </a:r>
          </a:p>
          <a:p>
            <a:pPr lvl="1"/>
            <a:r>
              <a:rPr lang="en-US" sz="1800" dirty="0">
                <a:latin typeface="+mj-lt"/>
              </a:rPr>
              <a:t>Wear when performing activities likely to generate splashes or sprays of blood, body fluids, secretions, or excretions</a:t>
            </a:r>
          </a:p>
          <a:p>
            <a:pPr lvl="1"/>
            <a:r>
              <a:rPr lang="en-US" sz="1800" dirty="0">
                <a:latin typeface="+mj-lt"/>
              </a:rPr>
              <a:t>Remove eye protection before leaving the patient or care area or the lab</a:t>
            </a:r>
          </a:p>
          <a:p>
            <a:pPr lvl="1"/>
            <a:r>
              <a:rPr lang="en-US" sz="1800" dirty="0">
                <a:latin typeface="+mj-lt"/>
              </a:rPr>
              <a:t>Reusable eye protection (e.g., goggles) must be cleaned and disinfected according to manufacturer’s reprocessing instructions prior to re-use</a:t>
            </a:r>
          </a:p>
          <a:p>
            <a:pPr lvl="1"/>
            <a:r>
              <a:rPr lang="en-US" sz="1800" dirty="0">
                <a:latin typeface="+mj-lt"/>
              </a:rPr>
              <a:t>Disposable eye protection should be discarded after use unless following protocols for extended use or reuse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2556"/>
            <a:ext cx="3086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 CDC, Coronavirus infectious control Guidance, April 13, 2020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3B26F0-5FFB-1C45-A2E5-5D1564610656}"/>
              </a:ext>
            </a:extLst>
          </p:cNvPr>
          <p:cNvGrpSpPr/>
          <p:nvPr/>
        </p:nvGrpSpPr>
        <p:grpSpPr>
          <a:xfrm>
            <a:off x="6845429" y="3077471"/>
            <a:ext cx="2084985" cy="2863122"/>
            <a:chOff x="9144243" y="1972207"/>
            <a:chExt cx="2084985" cy="28631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902987-4AC7-AA43-87A0-FC8DBDC39D62}"/>
                </a:ext>
              </a:extLst>
            </p:cNvPr>
            <p:cNvSpPr/>
            <p:nvPr/>
          </p:nvSpPr>
          <p:spPr>
            <a:xfrm>
              <a:off x="9144243" y="1972207"/>
              <a:ext cx="2084985" cy="28631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B36EA641-DE10-084B-944A-FC28297FF7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5" t="24123" r="67846" b="16501"/>
            <a:stretch/>
          </p:blipFill>
          <p:spPr bwMode="auto">
            <a:xfrm>
              <a:off x="9689431" y="2140598"/>
              <a:ext cx="994611" cy="252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70C2210-5E31-0A4E-840E-B13961C8DA0F}"/>
              </a:ext>
            </a:extLst>
          </p:cNvPr>
          <p:cNvSpPr/>
          <p:nvPr/>
        </p:nvSpPr>
        <p:spPr>
          <a:xfrm>
            <a:off x="7612533" y="3114144"/>
            <a:ext cx="607594" cy="607594"/>
          </a:xfrm>
          <a:prstGeom prst="ellipse">
            <a:avLst/>
          </a:prstGeom>
          <a:solidFill>
            <a:srgbClr val="F5E7C5">
              <a:alpha val="4117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AB86DF68-D6DC-104C-8CAE-D413F0403C5C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410C34F-0701-8645-A36E-4B352F907918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BB0EC6F-5129-F344-A37B-646F99365CF9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EF98A6-2701-D148-AC4E-0C4F6BBC3926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F139798-C79C-4241-944C-6D2A38F03D98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A767BB-9AEC-984D-A775-7CBB83BC0D41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A3B4BCA-30F3-CF47-97CE-EDD317EA7860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2C8FC3-49E7-AF44-BB1B-B6E0FF167058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0B8CFBE-B14E-4F44-BF10-F2C08E19875E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A9970E-AEC0-F640-A0E0-40142D608B7D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388D284-F330-2746-8845-700C6D1D53BF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4C4D020-031C-484C-83F7-6B6035A99CD7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70" y="136734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Necessary PPE: </a:t>
            </a:r>
            <a:r>
              <a:rPr lang="en-US" b="1" dirty="0">
                <a:latin typeface="+mj-lt"/>
              </a:rPr>
              <a:t>Gloves</a:t>
            </a:r>
          </a:p>
          <a:p>
            <a:pPr lvl="1"/>
            <a:r>
              <a:rPr lang="en-PH" sz="1800" dirty="0">
                <a:latin typeface="+mj-lt"/>
              </a:rPr>
              <a:t>Non-sterile, disposable patient-examination gloves</a:t>
            </a:r>
          </a:p>
          <a:p>
            <a:r>
              <a:rPr lang="en-PH" dirty="0">
                <a:latin typeface="+mj-lt"/>
              </a:rPr>
              <a:t>Best Practices:</a:t>
            </a:r>
          </a:p>
          <a:p>
            <a:pPr lvl="1"/>
            <a:r>
              <a:rPr lang="en-US" sz="1800" dirty="0">
                <a:latin typeface="+mj-lt"/>
              </a:rPr>
              <a:t>Put on clean, non-sterile gloves upon entry into care area or contact with patient</a:t>
            </a:r>
          </a:p>
          <a:p>
            <a:pPr lvl="1"/>
            <a:r>
              <a:rPr lang="en-US" sz="1800" dirty="0">
                <a:latin typeface="+mj-lt"/>
              </a:rPr>
              <a:t>Change gloves if they become torn or heavily contaminated</a:t>
            </a:r>
          </a:p>
          <a:p>
            <a:pPr lvl="1"/>
            <a:r>
              <a:rPr lang="en-US" sz="1800" dirty="0">
                <a:latin typeface="+mj-lt"/>
              </a:rPr>
              <a:t>Avoid touching face or adjusting PPE with contaminated gloves</a:t>
            </a:r>
          </a:p>
          <a:p>
            <a:pPr lvl="1"/>
            <a:r>
              <a:rPr lang="en-US" sz="1800" dirty="0">
                <a:latin typeface="+mj-lt"/>
              </a:rPr>
              <a:t>Avoid touching environmental surfaces, except as necessary during patient care</a:t>
            </a:r>
          </a:p>
          <a:p>
            <a:pPr lvl="1"/>
            <a:r>
              <a:rPr lang="en-US" sz="1800" dirty="0">
                <a:latin typeface="+mj-lt"/>
              </a:rPr>
              <a:t>Never wash or reuse disposable gloves</a:t>
            </a:r>
          </a:p>
          <a:p>
            <a:pPr lvl="1"/>
            <a:r>
              <a:rPr lang="en-US" sz="1800" dirty="0">
                <a:latin typeface="+mj-lt"/>
              </a:rPr>
              <a:t>Put on gloves last when using a combination of PPE</a:t>
            </a:r>
          </a:p>
          <a:p>
            <a:pPr lvl="1"/>
            <a:r>
              <a:rPr lang="en-US" sz="1800" dirty="0">
                <a:latin typeface="+mj-lt"/>
              </a:rPr>
              <a:t>Remove and discard gloves when leaving the care area</a:t>
            </a:r>
          </a:p>
          <a:p>
            <a:pPr lvl="1"/>
            <a:r>
              <a:rPr lang="en-US" sz="1800" dirty="0">
                <a:latin typeface="+mj-lt"/>
              </a:rPr>
              <a:t>Once removed, immediately perform hand hygiene</a:t>
            </a:r>
          </a:p>
          <a:p>
            <a:pPr lvl="1"/>
            <a:r>
              <a:rPr lang="en-US" sz="1800" dirty="0">
                <a:latin typeface="+mj-lt"/>
              </a:rPr>
              <a:t>Discard used gloves in appropriate biohazard 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2556"/>
            <a:ext cx="30636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CDC, Coronavirus infectious control Guidance, April 13, 2020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3B26F0-5FFB-1C45-A2E5-5D1564610656}"/>
              </a:ext>
            </a:extLst>
          </p:cNvPr>
          <p:cNvGrpSpPr/>
          <p:nvPr/>
        </p:nvGrpSpPr>
        <p:grpSpPr>
          <a:xfrm>
            <a:off x="6845429" y="3077471"/>
            <a:ext cx="2084985" cy="2863122"/>
            <a:chOff x="9144243" y="1972207"/>
            <a:chExt cx="2084985" cy="28631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902987-4AC7-AA43-87A0-FC8DBDC39D62}"/>
                </a:ext>
              </a:extLst>
            </p:cNvPr>
            <p:cNvSpPr/>
            <p:nvPr/>
          </p:nvSpPr>
          <p:spPr>
            <a:xfrm>
              <a:off x="9144243" y="1972207"/>
              <a:ext cx="2084985" cy="28631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B36EA641-DE10-084B-944A-FC28297FF7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5" t="24123" r="67846" b="16501"/>
            <a:stretch/>
          </p:blipFill>
          <p:spPr bwMode="auto">
            <a:xfrm>
              <a:off x="9689431" y="2140598"/>
              <a:ext cx="994611" cy="252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70C2210-5E31-0A4E-840E-B13961C8DA0F}"/>
              </a:ext>
            </a:extLst>
          </p:cNvPr>
          <p:cNvSpPr/>
          <p:nvPr/>
        </p:nvSpPr>
        <p:spPr>
          <a:xfrm>
            <a:off x="7159176" y="4249262"/>
            <a:ext cx="607594" cy="607594"/>
          </a:xfrm>
          <a:prstGeom prst="ellipse">
            <a:avLst/>
          </a:prstGeom>
          <a:solidFill>
            <a:srgbClr val="F5E7C5">
              <a:alpha val="4117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7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11CEBAEB-4E12-9746-86F5-2D084D3B8FD1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8A6A95B-909B-FE48-B4E3-89DCB8982F0A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79D4B4B-844B-AF44-B30D-55FE650482E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1772CA3-5058-0C4E-861C-7A75F011D719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6CE9A9E-1CC4-2B40-9D18-AC5E53B53526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8945BD5-FD44-874E-9940-58BB123EFA31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E90F1F9-2208-3843-8938-4200E808D87D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34AF15-F277-294B-98FB-D48053E08D73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560376C-9041-F944-86DB-167E7439052B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8505ACB-825D-C146-BAD1-EB99122B41E7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A336C38-F729-4249-9460-7FBC12697317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D23721-812C-7844-B35B-4C361B04FA01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Necessary PPE: </a:t>
            </a:r>
            <a:r>
              <a:rPr lang="en-US" b="1" dirty="0">
                <a:latin typeface="+mj-lt"/>
              </a:rPr>
              <a:t>Gloves</a:t>
            </a:r>
          </a:p>
          <a:p>
            <a:pPr lvl="1"/>
            <a:r>
              <a:rPr lang="en-PH" dirty="0">
                <a:latin typeface="+mj-lt"/>
              </a:rPr>
              <a:t>Non-sterile, disposable patient-examination gloves</a:t>
            </a:r>
          </a:p>
          <a:p>
            <a:r>
              <a:rPr lang="en-PH" dirty="0">
                <a:latin typeface="+mj-lt"/>
              </a:rPr>
              <a:t>How to safely remove gloves:</a:t>
            </a:r>
          </a:p>
          <a:p>
            <a:pPr marL="1428750" lvl="1" indent="-349250"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latin typeface="+mj-lt"/>
              </a:rPr>
              <a:t>Grasp the palm of one glove near your wrist, and carefully pull the glove off, turning it inside out</a:t>
            </a:r>
          </a:p>
          <a:p>
            <a:pPr marL="1428750" lvl="1" indent="-349250"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latin typeface="+mj-lt"/>
              </a:rPr>
              <a:t>Hold the glove in the palm of the still-gloved hand </a:t>
            </a:r>
          </a:p>
          <a:p>
            <a:pPr marL="1428750" lvl="1" indent="-349250"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latin typeface="+mj-lt"/>
              </a:rPr>
              <a:t>Slip two fingers under the wrist of the remaining glove</a:t>
            </a:r>
          </a:p>
          <a:p>
            <a:pPr marL="1428750" lvl="1" indent="-349250">
              <a:spcAft>
                <a:spcPts val="1800"/>
              </a:spcAft>
              <a:buFont typeface="+mj-lt"/>
              <a:buAutoNum type="arabicPeriod"/>
            </a:pPr>
            <a:r>
              <a:rPr lang="en-US" sz="1800" dirty="0">
                <a:latin typeface="+mj-lt"/>
              </a:rPr>
              <a:t>Pull the second glove until comes off inside out</a:t>
            </a:r>
          </a:p>
          <a:p>
            <a:pPr marL="1651000" lvl="2" indent="-17462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first glove should end up inside the glove you just took off</a:t>
            </a:r>
          </a:p>
          <a:p>
            <a:pPr marL="1428750" lvl="1" indent="-34925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latin typeface="+mj-lt"/>
              </a:rPr>
              <a:t>Dispose of the gloves safely and wash your hands after removing gloves and before touching any objects or surfaces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2556"/>
            <a:ext cx="30636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CDC, Coronavirus infectious control Guidance, April 13, 2020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3B26F0-5FFB-1C45-A2E5-5D1564610656}"/>
              </a:ext>
            </a:extLst>
          </p:cNvPr>
          <p:cNvGrpSpPr/>
          <p:nvPr/>
        </p:nvGrpSpPr>
        <p:grpSpPr>
          <a:xfrm>
            <a:off x="6845429" y="3077471"/>
            <a:ext cx="2084985" cy="2863122"/>
            <a:chOff x="9144243" y="1972207"/>
            <a:chExt cx="2084985" cy="28631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902987-4AC7-AA43-87A0-FC8DBDC39D62}"/>
                </a:ext>
              </a:extLst>
            </p:cNvPr>
            <p:cNvSpPr/>
            <p:nvPr/>
          </p:nvSpPr>
          <p:spPr>
            <a:xfrm>
              <a:off x="9144243" y="1972207"/>
              <a:ext cx="2084985" cy="28631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B36EA641-DE10-084B-944A-FC28297FF7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5" t="24123" r="67846" b="16501"/>
            <a:stretch/>
          </p:blipFill>
          <p:spPr bwMode="auto">
            <a:xfrm>
              <a:off x="9689431" y="2140598"/>
              <a:ext cx="994611" cy="252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70C2210-5E31-0A4E-840E-B13961C8DA0F}"/>
              </a:ext>
            </a:extLst>
          </p:cNvPr>
          <p:cNvSpPr/>
          <p:nvPr/>
        </p:nvSpPr>
        <p:spPr>
          <a:xfrm>
            <a:off x="7159176" y="4249262"/>
            <a:ext cx="607594" cy="607594"/>
          </a:xfrm>
          <a:prstGeom prst="ellipse">
            <a:avLst/>
          </a:prstGeom>
          <a:solidFill>
            <a:srgbClr val="F5E7C5">
              <a:alpha val="4117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EA57EC72-8648-A647-9C76-EBA37778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6" y="2835864"/>
            <a:ext cx="543024" cy="4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>
            <a:extLst>
              <a:ext uri="{FF2B5EF4-FFF2-40B4-BE49-F238E27FC236}">
                <a16:creationId xmlns:a16="http://schemas.microsoft.com/office/drawing/2014/main" id="{8B871FDA-0855-D142-A8FC-FD750853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"/>
          <a:stretch>
            <a:fillRect/>
          </a:stretch>
        </p:blipFill>
        <p:spPr bwMode="auto">
          <a:xfrm>
            <a:off x="754096" y="3448837"/>
            <a:ext cx="596285" cy="4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id="{334450B8-C0B3-6146-88FB-9BFC2C86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7" y="4053878"/>
            <a:ext cx="618325" cy="58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>
            <a:extLst>
              <a:ext uri="{FF2B5EF4-FFF2-40B4-BE49-F238E27FC236}">
                <a16:creationId xmlns:a16="http://schemas.microsoft.com/office/drawing/2014/main" id="{54E6BE3E-4718-144A-8B6A-94432F87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2" y="4785880"/>
            <a:ext cx="575470" cy="5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3">
            <a:extLst>
              <a:ext uri="{FF2B5EF4-FFF2-40B4-BE49-F238E27FC236}">
                <a16:creationId xmlns:a16="http://schemas.microsoft.com/office/drawing/2014/main" id="{1F4FF25F-A4A0-6246-B6ED-869E4B3E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0" y="5725434"/>
            <a:ext cx="540575" cy="4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4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8">
            <a:extLst>
              <a:ext uri="{FF2B5EF4-FFF2-40B4-BE49-F238E27FC236}">
                <a16:creationId xmlns:a16="http://schemas.microsoft.com/office/drawing/2014/main" id="{CA8C403B-B03A-D84F-ABB0-DF2AD2BD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6" y="2653175"/>
            <a:ext cx="632096" cy="5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>
            <a:extLst>
              <a:ext uri="{FF2B5EF4-FFF2-40B4-BE49-F238E27FC236}">
                <a16:creationId xmlns:a16="http://schemas.microsoft.com/office/drawing/2014/main" id="{F982B9AE-F187-0E43-831B-312211B4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" y="4564063"/>
            <a:ext cx="792313" cy="57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4D1A4E5C-7736-3A4F-9D4E-25A8263C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" y="3150859"/>
            <a:ext cx="775853" cy="9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EC7F3F-1CDF-A942-896D-375E983C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3" y="5141642"/>
            <a:ext cx="831821" cy="83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F9A865D7-6F07-E848-847C-DEB2FF9C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4" y="5924026"/>
            <a:ext cx="607768" cy="5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7F9A6A2E-9C61-4645-B0DA-8EB0C31F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4" y="4046539"/>
            <a:ext cx="607768" cy="5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Safely remove PPE without contaminating your clothing, skin, or mucous membranes with potentially infectious materials</a:t>
            </a:r>
          </a:p>
          <a:p>
            <a:r>
              <a:rPr lang="en-US" altLang="en-US" dirty="0">
                <a:latin typeface="+mj-lt"/>
              </a:rPr>
              <a:t>Sequence of PPE removal</a:t>
            </a:r>
            <a:r>
              <a:rPr lang="en-PH" dirty="0">
                <a:latin typeface="+mj-lt"/>
              </a:rPr>
              <a:t>:</a:t>
            </a:r>
          </a:p>
          <a:p>
            <a:pPr marL="1254125" lvl="1" indent="-349250">
              <a:buFont typeface="+mj-lt"/>
              <a:buAutoNum type="arabicPeriod"/>
            </a:pPr>
            <a:r>
              <a:rPr lang="en-US" altLang="en-US" b="1" dirty="0">
                <a:latin typeface="+mj-lt"/>
              </a:rPr>
              <a:t>Gloves</a:t>
            </a:r>
            <a:r>
              <a:rPr lang="en-US" altLang="en-US" dirty="0">
                <a:latin typeface="+mj-lt"/>
              </a:rPr>
              <a:t>: Remove gloves carefully with appropriate technique. Dispose of them safely.</a:t>
            </a:r>
          </a:p>
          <a:p>
            <a:pPr marL="1254125" lvl="1" indent="-349250">
              <a:buFont typeface="+mj-lt"/>
              <a:buAutoNum type="arabicPeriod"/>
            </a:pPr>
            <a:r>
              <a:rPr lang="en-US" altLang="en-US" b="1" dirty="0">
                <a:latin typeface="+mj-lt"/>
              </a:rPr>
              <a:t>Gown</a:t>
            </a:r>
            <a:r>
              <a:rPr lang="en-US" altLang="en-US" dirty="0">
                <a:latin typeface="+mj-lt"/>
              </a:rPr>
              <a:t>: Unfasten ties, then peel gown away from neck and shoulder. Turn contaminated outside toward the inside. Fold or roll into a bundle and discard.</a:t>
            </a:r>
          </a:p>
          <a:p>
            <a:pPr marL="1254125" lvl="1" indent="-34925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Perform </a:t>
            </a:r>
            <a:r>
              <a:rPr lang="en-US" altLang="en-US" b="1" dirty="0">
                <a:latin typeface="+mj-lt"/>
              </a:rPr>
              <a:t>Hand Hygiene</a:t>
            </a:r>
          </a:p>
          <a:p>
            <a:pPr marL="1254125" lvl="1" indent="-349250">
              <a:buFont typeface="+mj-lt"/>
              <a:buAutoNum type="arabicPeriod"/>
            </a:pPr>
            <a:r>
              <a:rPr lang="en-US" altLang="en-US" b="1" dirty="0">
                <a:latin typeface="+mj-lt"/>
              </a:rPr>
              <a:t>Face shield or goggles</a:t>
            </a:r>
            <a:r>
              <a:rPr lang="en-US" altLang="en-US" dirty="0">
                <a:latin typeface="+mj-lt"/>
              </a:rPr>
              <a:t>: Remove eye protection by pulling the string from behind the head and disposed of it safely. </a:t>
            </a:r>
          </a:p>
          <a:p>
            <a:pPr marL="1254125" lvl="1" indent="-349250">
              <a:buFont typeface="+mj-lt"/>
              <a:buAutoNum type="arabicPeriod"/>
            </a:pPr>
            <a:r>
              <a:rPr lang="en-US" altLang="en-US" b="1" dirty="0">
                <a:latin typeface="+mj-lt"/>
              </a:rPr>
              <a:t>Face mask</a:t>
            </a:r>
            <a:r>
              <a:rPr lang="en-US" altLang="en-US" dirty="0">
                <a:latin typeface="+mj-lt"/>
              </a:rPr>
              <a:t>: </a:t>
            </a:r>
            <a:r>
              <a:rPr lang="en-PH" altLang="en-US" dirty="0">
                <a:latin typeface="+mj-lt"/>
              </a:rPr>
              <a:t>Grasp bottom ties or elastics of the mask/respirator, then grasp the ones at the top. Remove without touching the front</a:t>
            </a:r>
            <a:r>
              <a:rPr lang="en-US" altLang="en-US" dirty="0">
                <a:latin typeface="+mj-lt"/>
              </a:rPr>
              <a:t>.</a:t>
            </a:r>
          </a:p>
          <a:p>
            <a:pPr marL="1254125" lvl="1" indent="-34925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Perform </a:t>
            </a:r>
            <a:r>
              <a:rPr lang="en-US" altLang="en-US" b="1" dirty="0">
                <a:latin typeface="+mj-lt"/>
              </a:rPr>
              <a:t>Hand Hygiene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2348"/>
            <a:ext cx="3086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 CDC, Coronavirus infectious control Guidance, April 13, 2020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74DA6B-76A8-CE47-AE73-8B71E33F2F34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F1AE9F3-B954-E34D-A96B-0079015A7DED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16FBDD-A914-304C-9909-C03DD8BFBB0A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992DBC7-1B9E-A44D-AC2E-6B69C93A572E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3F98E35-BAEA-C34A-96F9-614A8BE15C0E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A1FA485-A169-6349-8AF8-DE25942B8D34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48425A5-F03F-D641-9147-55A63C1EB751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9C76C2-CBC1-B847-AAA1-9E362AFAA55D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94511FB-F25F-1240-AE8E-8C6673846700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7B98525-2C45-2F44-A396-5B44C20F5A6F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10E3E1-45E6-A547-B1D1-ECDC17741CDB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D315128-608D-A142-9750-3888EDB2FA49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5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Clean Environment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Cleaning and disinfection ensure infection control, as contaminated </a:t>
            </a:r>
            <a:r>
              <a:rPr lang="en-US" sz="2000" b="1" dirty="0">
                <a:latin typeface="+mj-lt"/>
              </a:rPr>
              <a:t>surfaces</a:t>
            </a:r>
            <a:r>
              <a:rPr lang="en-US" sz="2000" dirty="0">
                <a:latin typeface="+mj-lt"/>
              </a:rPr>
              <a:t> can transmit infectious agents</a:t>
            </a:r>
          </a:p>
          <a:p>
            <a:r>
              <a:rPr lang="en-US" sz="2000" dirty="0">
                <a:latin typeface="+mj-lt"/>
              </a:rPr>
              <a:t>Decontamination: process that removes soil and pathologic microorganisms from objects so they are safe to handle</a:t>
            </a:r>
          </a:p>
          <a:p>
            <a:r>
              <a:rPr lang="en-US" sz="2000" dirty="0">
                <a:latin typeface="+mj-lt"/>
              </a:rPr>
              <a:t>Best Practices: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b="1" dirty="0">
                <a:latin typeface="+mj-lt"/>
              </a:rPr>
              <a:t>Clean</a:t>
            </a:r>
            <a:r>
              <a:rPr lang="en-US" sz="2000" dirty="0">
                <a:latin typeface="+mj-lt"/>
              </a:rPr>
              <a:t> the area first: Use soap or mild detergent and water to physically remove contamination by foreign materials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Then, </a:t>
            </a:r>
            <a:r>
              <a:rPr lang="en-US" sz="2000" b="1" dirty="0">
                <a:latin typeface="+mj-lt"/>
              </a:rPr>
              <a:t>disinfect: </a:t>
            </a:r>
            <a:r>
              <a:rPr lang="en-US" sz="2000" dirty="0">
                <a:latin typeface="+mj-lt"/>
              </a:rPr>
              <a:t>Use chemicals to kill bacteria and some viruses, reducing the number of viable microorganisms to a less harmful level</a:t>
            </a:r>
          </a:p>
          <a:p>
            <a:pPr marL="6669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7D6261-9DE7-C541-8122-882B012A7E4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961362-B7D0-5141-B332-CEB66BD15F47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E583AB-BEE4-7449-AE95-3F5D6BCC0180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18D9F3-6822-C34E-98B2-37A3A144AA17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0C5639C-917D-BD4E-9E6A-A0198951345D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713FD6-22D9-0248-8ADD-343C64FA7C96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1431A57-720F-A94C-A2EF-C7C3372B3A3E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7988CA9-6FEF-6F4A-950F-FE35A23C7021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8481FC6-1681-714C-B49A-CFF59F0293A3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65E78F7-671D-7F44-B36E-B587C432E78D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AD046D-EDBC-FF4A-9707-8F459B89D33C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BAB6960-140A-ED4A-8AE1-9126873E74DC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42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Clean Environment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j-lt"/>
              </a:rPr>
              <a:t>In case of a bodily-fluid spill:</a:t>
            </a:r>
          </a:p>
          <a:p>
            <a:pPr lvl="1"/>
            <a:r>
              <a:rPr lang="en-US" dirty="0">
                <a:latin typeface="+mj-lt"/>
              </a:rPr>
              <a:t>Wear gloves and gown</a:t>
            </a:r>
          </a:p>
          <a:p>
            <a:pPr lvl="1"/>
            <a:r>
              <a:rPr lang="en-US" dirty="0">
                <a:latin typeface="+mj-lt"/>
              </a:rPr>
              <a:t>Flood the spill area with 1% bleach </a:t>
            </a:r>
          </a:p>
          <a:p>
            <a:pPr lvl="1"/>
            <a:r>
              <a:rPr lang="en-US" dirty="0">
                <a:latin typeface="+mj-lt"/>
              </a:rPr>
              <a:t>Cover the spill and disinfectant with paper towel</a:t>
            </a:r>
          </a:p>
          <a:p>
            <a:pPr lvl="1"/>
            <a:r>
              <a:rPr lang="en-US" dirty="0">
                <a:latin typeface="+mj-lt"/>
              </a:rPr>
              <a:t>Leave the spill and disinfectant with paper towel (10+ minutes)</a:t>
            </a:r>
          </a:p>
          <a:p>
            <a:pPr lvl="1"/>
            <a:r>
              <a:rPr lang="en-US" dirty="0">
                <a:latin typeface="+mj-lt"/>
              </a:rPr>
              <a:t>Wipe up the spill, disinfectant, and paper towel</a:t>
            </a:r>
          </a:p>
          <a:p>
            <a:pPr lvl="2"/>
            <a:r>
              <a:rPr lang="en-US" sz="1600" dirty="0">
                <a:latin typeface="+mj-lt"/>
              </a:rPr>
              <a:t>Discard in the biohazard waste</a:t>
            </a:r>
          </a:p>
          <a:p>
            <a:pPr lvl="1"/>
            <a:r>
              <a:rPr lang="en-US" dirty="0">
                <a:latin typeface="+mj-lt"/>
              </a:rPr>
              <a:t>Disinfect (again) the area with 1% bleach and dry with paper towel</a:t>
            </a:r>
          </a:p>
          <a:p>
            <a:pPr lvl="2"/>
            <a:r>
              <a:rPr lang="en-US" sz="1600" dirty="0">
                <a:latin typeface="+mj-lt"/>
              </a:rPr>
              <a:t>Discard the paper towel in the biohazard waste </a:t>
            </a:r>
          </a:p>
          <a:p>
            <a:pPr lvl="1"/>
            <a:r>
              <a:rPr lang="en-US" dirty="0">
                <a:latin typeface="+mj-lt"/>
              </a:rPr>
              <a:t>Disinfect the area with 70% ethanol alcohol and dry with paper towel</a:t>
            </a:r>
          </a:p>
          <a:p>
            <a:pPr lvl="2"/>
            <a:r>
              <a:rPr lang="en-US" sz="1600" dirty="0">
                <a:latin typeface="+mj-lt"/>
              </a:rPr>
              <a:t>Discard the paper towel in the biohazard waste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058B05-0D93-BD4C-AD22-78132C4C00C8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DC40076-6290-4F46-B19D-728F0919E2E8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EDDA04-EF1E-B344-B198-6605BCB67902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18930E-B3A2-AC40-9713-3B39673DA455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8DD8FD-FEA6-B849-8047-CD7B940B015C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85E07F-7D14-9747-81EF-FE57E7B63F4E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951FE7-ACE8-2846-A923-3A110868CEFA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223FCAA-9B98-4340-84FC-69F4C4FB0242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8F38910-BEBA-F049-8509-F67AAC162E3C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0CE9020-927E-DD4A-AD53-95C29C28B74F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5F99C1D-39A2-364B-85E0-7671E4BB67B7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FB3039-963C-054D-B06E-E6282CC61027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44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Clean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Cleaning and disinfection ensure infection control, as contaminated </a:t>
            </a:r>
            <a:r>
              <a:rPr lang="en-US" b="1" dirty="0">
                <a:latin typeface="+mj-lt"/>
              </a:rPr>
              <a:t>equipment</a:t>
            </a:r>
            <a:r>
              <a:rPr lang="en-US" dirty="0">
                <a:latin typeface="+mj-lt"/>
              </a:rPr>
              <a:t> can transmit infectious agents</a:t>
            </a:r>
          </a:p>
          <a:p>
            <a:r>
              <a:rPr lang="en-US" dirty="0">
                <a:latin typeface="+mj-lt"/>
              </a:rPr>
              <a:t>Best Practices:</a:t>
            </a:r>
          </a:p>
          <a:p>
            <a:pPr lvl="1"/>
            <a:r>
              <a:rPr lang="en-US" dirty="0">
                <a:latin typeface="+mj-lt"/>
              </a:rPr>
              <a:t>Use </a:t>
            </a:r>
            <a:r>
              <a:rPr lang="en-US" b="1" dirty="0">
                <a:latin typeface="+mj-lt"/>
              </a:rPr>
              <a:t>dedicated medical equipment </a:t>
            </a:r>
            <a:r>
              <a:rPr lang="en-US" dirty="0">
                <a:latin typeface="+mj-lt"/>
              </a:rPr>
              <a:t>with known or suspected COVID-19 cases</a:t>
            </a:r>
          </a:p>
          <a:p>
            <a:pPr lvl="1"/>
            <a:r>
              <a:rPr lang="en-US" b="1" dirty="0">
                <a:latin typeface="+mj-lt"/>
              </a:rPr>
              <a:t>Clean and disinfect </a:t>
            </a:r>
            <a:r>
              <a:rPr lang="en-US" dirty="0">
                <a:latin typeface="+mj-lt"/>
              </a:rPr>
              <a:t>all non-dedicated, non-disposable medical equipment between each use</a:t>
            </a:r>
          </a:p>
          <a:p>
            <a:pPr lvl="2"/>
            <a:r>
              <a:rPr lang="en-US" dirty="0">
                <a:latin typeface="+mj-lt"/>
              </a:rPr>
              <a:t>Currently, WHO recommends: </a:t>
            </a:r>
            <a:r>
              <a:rPr lang="en-US" b="1" dirty="0">
                <a:latin typeface="+mj-lt"/>
              </a:rPr>
              <a:t>70% ethyl alcohol </a:t>
            </a:r>
            <a:r>
              <a:rPr lang="en-US" dirty="0">
                <a:latin typeface="+mj-lt"/>
              </a:rPr>
              <a:t>to disinfect between uses, such as </a:t>
            </a:r>
            <a:r>
              <a:rPr lang="en-US" b="1" dirty="0">
                <a:latin typeface="+mj-lt"/>
              </a:rPr>
              <a:t>reusable dedicated equipment </a:t>
            </a:r>
            <a:r>
              <a:rPr lang="en-US" dirty="0">
                <a:latin typeface="+mj-lt"/>
              </a:rPr>
              <a:t>(e.g.: thermometers)</a:t>
            </a:r>
          </a:p>
          <a:p>
            <a:pPr lvl="1"/>
            <a:r>
              <a:rPr lang="en-US" dirty="0">
                <a:latin typeface="+mj-lt"/>
              </a:rPr>
              <a:t>Ensure</a:t>
            </a:r>
            <a:r>
              <a:rPr lang="en-US" b="1" dirty="0">
                <a:latin typeface="+mj-lt"/>
              </a:rPr>
              <a:t> routine cleaning and disinfection procedures </a:t>
            </a:r>
          </a:p>
          <a:p>
            <a:pPr lvl="1"/>
            <a:r>
              <a:rPr lang="en-US" b="1" dirty="0">
                <a:latin typeface="+mj-lt"/>
              </a:rPr>
              <a:t>Manage laundry, food service utensils, and medical waste </a:t>
            </a:r>
            <a:r>
              <a:rPr lang="en-US" dirty="0">
                <a:latin typeface="+mj-lt"/>
              </a:rPr>
              <a:t>in accordance with routine procedures (including PPE) </a:t>
            </a:r>
          </a:p>
          <a:p>
            <a:pPr lvl="1"/>
            <a:r>
              <a:rPr lang="en-US" dirty="0">
                <a:latin typeface="+mj-lt"/>
              </a:rPr>
              <a:t>Cleaners or housekeeping should </a:t>
            </a:r>
            <a:r>
              <a:rPr lang="en-US" b="1" dirty="0">
                <a:latin typeface="+mj-lt"/>
              </a:rPr>
              <a:t>wear appropriate PPE when cleaning</a:t>
            </a:r>
            <a:r>
              <a:rPr lang="en-US" dirty="0">
                <a:latin typeface="+mj-lt"/>
              </a:rPr>
              <a:t> an isolation room or area</a:t>
            </a:r>
          </a:p>
          <a:p>
            <a:r>
              <a:rPr lang="en-US" dirty="0">
                <a:latin typeface="+mj-lt"/>
              </a:rPr>
              <a:t>Note: Do NOT spray disinfectant on device-based tests</a:t>
            </a:r>
            <a:r>
              <a:rPr lang="en-US" baseline="30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8224F6-C392-6F43-8A03-416885DD5AD0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F30C6F-C3C0-5048-8019-256AFF6C054C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EE8350-A2EA-1540-A75C-5D3661016879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A12047-5EDB-784B-9C69-C334B7A6BF23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C89DF8-123E-CC46-9C21-7C7C32DC0699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E9DB2C-BCDC-3649-9230-0E4750D532BF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68773E-8B3D-6F49-B3E3-AE4967C96510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44D1AC-6AAF-4E47-99F7-5C556F6A98CC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B686F6-E2CF-0142-8EAF-0C6556B4083B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11DD539-AFE6-814D-B519-A038F88A99E2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CA9DBF-4267-C54E-8CDC-05E25A68F88B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4204D4-EA9B-0D4F-B526-3AC599F1FDC5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98C9AA5B-208C-EF48-B5CD-FE04F9F1B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2348"/>
            <a:ext cx="1648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 Follow manufacturer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211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6B6641C0-84D5-914F-8443-C15F423A48F4}"/>
              </a:ext>
            </a:extLst>
          </p:cNvPr>
          <p:cNvSpPr txBox="1">
            <a:spLocks/>
          </p:cNvSpPr>
          <p:nvPr/>
        </p:nvSpPr>
        <p:spPr>
          <a:xfrm>
            <a:off x="452857" y="1574464"/>
            <a:ext cx="3414898" cy="576262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1% Bleach | Sodium hypochlorite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5AFE77A-0224-2644-98CB-E32960F8B26C}"/>
              </a:ext>
            </a:extLst>
          </p:cNvPr>
          <p:cNvSpPr txBox="1">
            <a:spLocks/>
          </p:cNvSpPr>
          <p:nvPr/>
        </p:nvSpPr>
        <p:spPr>
          <a:xfrm>
            <a:off x="3796318" y="1574464"/>
            <a:ext cx="3422629" cy="576262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70% Ethanol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Making Disinfectant Solutions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0F91B17-C57B-024F-B7A8-6146098CD424}"/>
              </a:ext>
            </a:extLst>
          </p:cNvPr>
          <p:cNvSpPr txBox="1">
            <a:spLocks/>
          </p:cNvSpPr>
          <p:nvPr/>
        </p:nvSpPr>
        <p:spPr>
          <a:xfrm>
            <a:off x="452857" y="1887503"/>
            <a:ext cx="3076406" cy="415055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Preparation: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Use a suitable container / spray bottle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Add 20ml of household bleach to 80ml of water 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Label with the name of the disinfectant (1% Bleach) and the date of preparation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Prepare the diluted bleach disinfectant daily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Usage: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Can be used to soak items and disinfect spills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Contact Time: 10–15 minutes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Corrosive to metals and plastics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FEF585EC-DC3C-B744-9605-B356068F14E3}"/>
              </a:ext>
            </a:extLst>
          </p:cNvPr>
          <p:cNvSpPr txBox="1">
            <a:spLocks/>
          </p:cNvSpPr>
          <p:nvPr/>
        </p:nvSpPr>
        <p:spPr>
          <a:xfrm>
            <a:off x="3797012" y="1887503"/>
            <a:ext cx="3082824" cy="415055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Preparation: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Use a suitable container / spray bottle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Add 70ml of 100% ethanol to 30ml of water 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Label with the name of the disinfectant (70% Ethanol) and the date of preparation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Usage: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Ethanol may be stored the container / spray bottle 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Contact Time: 10–15 minutes</a:t>
            </a:r>
          </a:p>
          <a:p>
            <a:pPr lvl="1"/>
            <a:r>
              <a:rPr lang="en-US" sz="1400" dirty="0">
                <a:latin typeface="+mj-lt"/>
                <a:cs typeface="Calibri" panose="020F0502020204030204" pitchFamily="34" charset="0"/>
              </a:rPr>
              <a:t>Leaves no residue. Use with other disinfectants to decontaminate surfaces (including metals)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2E46E6-2675-1544-83AD-D4E0FBBD4433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5B3AF3-8A78-844C-8EF7-B2135B1A998A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E82224-230B-2B40-8D15-4420E142D5B0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5CC339-27DD-284F-BC46-434D38C1EA1B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41FCB52-7748-E54F-91AD-E46BB3D6D228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03DA99-AB1E-8F49-A13A-1F5BDDDD2E6E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B68A55-870F-134A-A91B-720572F61013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63222F9-6C7D-2041-9039-7AF984EEAAEE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64334F3-AF47-7346-9E35-2DEC14451A96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DCE028-99EA-3747-BE71-F09269377847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867D9C-921B-6445-A0EC-6DD61A87973D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F60E854-2C3D-4341-84A9-155FE35FAB8D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03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B3D17C-A76F-CF4D-86CD-86B15932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07" y="4477392"/>
            <a:ext cx="3091043" cy="181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r>
              <a:rPr lang="en-US" dirty="0"/>
              <a:t>Infection, Prevention and Control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1638"/>
            <a:ext cx="8686800" cy="5033962"/>
          </a:xfrm>
        </p:spPr>
        <p:txBody>
          <a:bodyPr/>
          <a:lstStyle/>
          <a:p>
            <a:r>
              <a:rPr lang="en-US" dirty="0">
                <a:latin typeface="+mj-lt"/>
              </a:rPr>
              <a:t>Infection, Prevention and Control (IPC) is:</a:t>
            </a:r>
          </a:p>
          <a:p>
            <a:pPr lvl="1"/>
            <a:r>
              <a:rPr lang="en-US" sz="1800" dirty="0">
                <a:latin typeface="+mj-lt"/>
              </a:rPr>
              <a:t>Steps and systems for preventing harm (caused by infections) to patients and healthcare workers</a:t>
            </a:r>
          </a:p>
          <a:p>
            <a:pPr lvl="1"/>
            <a:r>
              <a:rPr lang="en-US" sz="1800" dirty="0">
                <a:latin typeface="+mj-lt"/>
              </a:rPr>
              <a:t>Grounded in principles of infectious disease, epidemiology, social science, and health system strengthening</a:t>
            </a:r>
          </a:p>
          <a:p>
            <a:pPr lvl="1"/>
            <a:r>
              <a:rPr lang="en-US" sz="1800" dirty="0">
                <a:latin typeface="+mj-lt"/>
              </a:rPr>
              <a:t>Rooted in patient safety and health service quality</a:t>
            </a:r>
          </a:p>
          <a:p>
            <a:pPr lvl="1"/>
            <a:endParaRPr lang="en-US" sz="1800" dirty="0">
              <a:latin typeface="+mj-lt"/>
            </a:endParaRPr>
          </a:p>
          <a:p>
            <a:r>
              <a:rPr lang="en-US" dirty="0">
                <a:latin typeface="+mj-lt"/>
              </a:rPr>
              <a:t>Good IPC recognizes that </a:t>
            </a:r>
            <a:r>
              <a:rPr lang="en-US" b="1" dirty="0">
                <a:latin typeface="+mj-lt"/>
              </a:rPr>
              <a:t>everyone</a:t>
            </a:r>
            <a:r>
              <a:rPr lang="en-US" dirty="0">
                <a:latin typeface="+mj-lt"/>
              </a:rPr>
              <a:t> is at risk of infection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9B7FB31-E1E4-9542-B609-66FB4FDC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39884"/>
            <a:ext cx="87693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Graphic source: </a:t>
            </a:r>
            <a:r>
              <a:rPr lang="en-PH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Managing epidemics: key facts about major deadly diseases. Geneva: World Health Organization; 2018. </a:t>
            </a:r>
            <a:r>
              <a:rPr lang="en-PH" alt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Licence</a:t>
            </a:r>
            <a:r>
              <a:rPr lang="en-PH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: CC BY-NC-SA 3.0 IGO. </a:t>
            </a:r>
          </a:p>
        </p:txBody>
      </p:sp>
    </p:spTree>
    <p:extLst>
      <p:ext uri="{BB962C8B-B14F-4D97-AF65-F5344CB8AC3E}">
        <p14:creationId xmlns:p14="http://schemas.microsoft.com/office/powerpoint/2010/main" val="232902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Disinfecting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Identify and clean/disinfect frequently-touched surfaces:</a:t>
            </a:r>
          </a:p>
          <a:p>
            <a:pPr lvl="1"/>
            <a:r>
              <a:rPr lang="en-US" dirty="0">
                <a:latin typeface="+mj-lt"/>
              </a:rPr>
              <a:t>Bed rails, drip stand</a:t>
            </a:r>
          </a:p>
          <a:p>
            <a:pPr lvl="1"/>
            <a:r>
              <a:rPr lang="en-US" dirty="0">
                <a:latin typeface="+mj-lt"/>
              </a:rPr>
              <a:t>Bed side cupboards</a:t>
            </a:r>
          </a:p>
          <a:p>
            <a:pPr lvl="1"/>
            <a:r>
              <a:rPr lang="en-US" dirty="0">
                <a:latin typeface="+mj-lt"/>
              </a:rPr>
              <a:t>Toilets</a:t>
            </a:r>
          </a:p>
          <a:p>
            <a:pPr lvl="1"/>
            <a:r>
              <a:rPr lang="en-US" dirty="0">
                <a:latin typeface="+mj-lt"/>
              </a:rPr>
              <a:t>Sink or water basins</a:t>
            </a:r>
          </a:p>
          <a:p>
            <a:pPr lvl="1"/>
            <a:r>
              <a:rPr lang="en-US" dirty="0">
                <a:latin typeface="+mj-lt"/>
              </a:rPr>
              <a:t>Common patient equipment </a:t>
            </a:r>
          </a:p>
          <a:p>
            <a:pPr lvl="1"/>
            <a:r>
              <a:rPr lang="en-US" dirty="0">
                <a:latin typeface="+mj-lt"/>
              </a:rPr>
              <a:t>Computer keyboards, telephone/mobile</a:t>
            </a:r>
          </a:p>
          <a:p>
            <a:pPr lvl="1"/>
            <a:r>
              <a:rPr lang="en-US" dirty="0">
                <a:latin typeface="+mj-lt"/>
              </a:rPr>
              <a:t>Note: Do NOT spray disinfectant on device-based tests</a:t>
            </a:r>
          </a:p>
          <a:p>
            <a:r>
              <a:rPr lang="en-US" dirty="0">
                <a:latin typeface="+mj-lt"/>
              </a:rPr>
              <a:t>Monitor factors, clean/disinfect more frequently if:</a:t>
            </a:r>
          </a:p>
          <a:p>
            <a:pPr lvl="1"/>
            <a:r>
              <a:rPr lang="en-US" dirty="0">
                <a:latin typeface="+mj-lt"/>
              </a:rPr>
              <a:t>Close proximity to patient</a:t>
            </a:r>
          </a:p>
          <a:p>
            <a:pPr lvl="1"/>
            <a:r>
              <a:rPr lang="en-US" dirty="0">
                <a:latin typeface="+mj-lt"/>
              </a:rPr>
              <a:t>Patient’s hygiene level is poor</a:t>
            </a:r>
          </a:p>
          <a:p>
            <a:pPr lvl="1"/>
            <a:r>
              <a:rPr lang="en-US" dirty="0">
                <a:latin typeface="+mj-lt"/>
              </a:rPr>
              <a:t>Environmental contamination is high</a:t>
            </a:r>
          </a:p>
          <a:p>
            <a:pPr lvl="1"/>
            <a:r>
              <a:rPr lang="en-US" dirty="0">
                <a:latin typeface="+mj-lt"/>
              </a:rPr>
              <a:t>Patient population requires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E1B571-CB42-A34C-99A6-7296156F6B16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01F5B1-2F3C-4541-B2BB-69AD46C74E71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9B3F1E-06DB-E942-8E9A-F09ECFDA10EB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1F7420-B263-F24B-9367-DDEB4F51EBA6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845D77-7C5A-944D-BCBC-8E2DEABEA472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93BE9D-FCCF-8F4C-A5D7-E48195072E51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24EAE3-D629-9E42-943C-794A707FD5F1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70B440-217E-AB47-9021-3A387A58A212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B1A7C12-60AF-294A-8D34-900AC6864777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B862F6-E222-AF49-B137-0ED9C9C3DD7D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927C59-FA58-B64D-9475-6BE0F428A101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2AE7EB0-A39D-6643-BDBF-240AED72AF57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2B84C089-EFBE-7A45-90D6-439FC3C0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2348"/>
            <a:ext cx="1648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 Follow manufacturer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7565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Waste management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Proper waste management: </a:t>
            </a:r>
          </a:p>
          <a:p>
            <a:pPr lvl="1"/>
            <a:r>
              <a:rPr lang="en-US" dirty="0">
                <a:latin typeface="+mj-lt"/>
              </a:rPr>
              <a:t>Reduces the potential hazard posed by healthcare waste </a:t>
            </a:r>
          </a:p>
          <a:p>
            <a:pPr lvl="1"/>
            <a:r>
              <a:rPr lang="en-US" dirty="0">
                <a:latin typeface="+mj-lt"/>
              </a:rPr>
              <a:t>Protects public health and the environment </a:t>
            </a:r>
          </a:p>
          <a:p>
            <a:r>
              <a:rPr lang="en-US" dirty="0">
                <a:latin typeface="+mj-lt"/>
              </a:rPr>
              <a:t>Handle all waste from COVID-19 sample collection and testing as biohazardous. Currently no evidence to suggest that:</a:t>
            </a:r>
          </a:p>
          <a:p>
            <a:pPr lvl="1"/>
            <a:r>
              <a:rPr lang="en-US" dirty="0">
                <a:latin typeface="+mj-lt"/>
              </a:rPr>
              <a:t>COVID-19 waste needs any additional packaging or disinfection procedures</a:t>
            </a:r>
          </a:p>
          <a:p>
            <a:pPr lvl="1"/>
            <a:r>
              <a:rPr lang="en-PH" dirty="0">
                <a:latin typeface="+mj-lt"/>
              </a:rPr>
              <a:t>Direct, unprotected human contact during waste handling has resulted in transmission of the COVID-19 virus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Best Practices:</a:t>
            </a:r>
          </a:p>
          <a:p>
            <a:pPr lvl="1"/>
            <a:r>
              <a:rPr lang="en-US" dirty="0">
                <a:latin typeface="+mj-lt"/>
              </a:rPr>
              <a:t>Treat materials as health and environmental hazards</a:t>
            </a:r>
          </a:p>
          <a:p>
            <a:pPr lvl="1"/>
            <a:r>
              <a:rPr lang="en-US" dirty="0">
                <a:latin typeface="+mj-lt"/>
              </a:rPr>
              <a:t>Properly dispose of residues either onsite or off-site</a:t>
            </a:r>
          </a:p>
          <a:p>
            <a:pPr lvl="1"/>
            <a:r>
              <a:rPr lang="en-US" dirty="0">
                <a:latin typeface="+mj-lt"/>
              </a:rPr>
              <a:t>Follow the written policy and SOPs for managing waste</a:t>
            </a:r>
          </a:p>
          <a:p>
            <a:pPr lvl="1"/>
            <a:r>
              <a:rPr lang="en-US" dirty="0">
                <a:latin typeface="+mj-lt"/>
              </a:rPr>
              <a:t>Wear appropriate PPE, and perform hand hygiene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4AA44D-3B41-0741-A2A2-13DE15F80268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8EF417-0B57-5046-99E0-F1C8B777A2DD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261605-D02E-794D-B360-A4D96733A040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4DEAEE-82C6-BD47-9FB6-DEAD36BD39D1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66433B-7860-F04C-AF04-CCE5F2B4EA41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4BA1FD-207E-0F4B-8019-018E21768EC7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F8E8E0-D56D-4E47-B5BA-9C159CB322D2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9EE182-5260-2A40-B1BB-2C9176480FC9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3D9F148-F647-F640-B389-16F94DE13E34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9F9DC1-99B1-2446-AD13-CE8A5146CE5A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6C7625-0D08-B14E-AFB6-35CDD9B3ECA6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1AE7C11-2354-FE4C-8AD9-F8411CCE8BC4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77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Waste management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413065"/>
            <a:ext cx="6373031" cy="4881666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COVID-19 antigen tests are single-use, meaning </a:t>
            </a:r>
            <a:r>
              <a:rPr lang="en-US" u="sng" dirty="0">
                <a:latin typeface="+mj-lt"/>
              </a:rPr>
              <a:t>no</a:t>
            </a:r>
            <a:r>
              <a:rPr lang="en-US" dirty="0">
                <a:latin typeface="+mj-lt"/>
              </a:rPr>
              <a:t> components may be reused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8269A14A-47C6-1B49-A378-F0424FB715CA}"/>
              </a:ext>
            </a:extLst>
          </p:cNvPr>
          <p:cNvSpPr txBox="1">
            <a:spLocks/>
          </p:cNvSpPr>
          <p:nvPr/>
        </p:nvSpPr>
        <p:spPr>
          <a:xfrm>
            <a:off x="452857" y="2296354"/>
            <a:ext cx="3414898" cy="535667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At the Health Facility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E729AC5-8042-7941-B521-22B9AFD88E5E}"/>
              </a:ext>
            </a:extLst>
          </p:cNvPr>
          <p:cNvSpPr txBox="1">
            <a:spLocks/>
          </p:cNvSpPr>
          <p:nvPr/>
        </p:nvSpPr>
        <p:spPr>
          <a:xfrm>
            <a:off x="3796318" y="2296354"/>
            <a:ext cx="3422629" cy="53566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In the community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548C269-5445-E649-A21E-3D99D48B6B61}"/>
              </a:ext>
            </a:extLst>
          </p:cNvPr>
          <p:cNvSpPr txBox="1">
            <a:spLocks/>
          </p:cNvSpPr>
          <p:nvPr/>
        </p:nvSpPr>
        <p:spPr>
          <a:xfrm>
            <a:off x="452857" y="2609393"/>
            <a:ext cx="3076406" cy="385816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Place the contaminated material (such as used specimen containers, transfer pipettes, and used tests) in a biohazard bag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At the end of the day, seal the biohazard bag, autoclave or incinerate 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Consult facility environmental waste policy regarding proper disposal of unused reagents and biohazard waste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B3E8A765-8E4D-3D42-A271-5A83599456B5}"/>
              </a:ext>
            </a:extLst>
          </p:cNvPr>
          <p:cNvSpPr txBox="1">
            <a:spLocks/>
          </p:cNvSpPr>
          <p:nvPr/>
        </p:nvSpPr>
        <p:spPr>
          <a:xfrm>
            <a:off x="3797012" y="2609393"/>
            <a:ext cx="3082824" cy="3858165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Collect adequate number of biohazard bags before leaving the health facility for community testing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Place the contaminated material in a biohazard bag and seal the bag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Use a new (unused) biohazard bag between different locations in the community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Return the sealed biohazard bags to the health facility for autoclaving and incineration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3B8D45-649E-3142-8081-6B042E0F0DF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7F04B8-DB07-0740-BC2D-AD615707C88F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42C7D5-0200-764A-9C4B-60EF85414CB6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5FF3CF-9819-194B-B699-FD5C823507F5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87E2E9-95DE-314A-9711-A40CB21AE10D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23AF62-B83B-9C42-B7DF-04AEF7D500C9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85EA6-BAF4-9247-9C88-E5012032AFAA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1C8C78-B098-0546-B796-1391C0CDF616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B5C86E-1650-8645-A33C-6F92CEEBA0EE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0DC886-7B5F-4843-9030-DFC559DE95C0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2C97DD-C2E5-DD48-8ED9-581630BDB1E6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C405B2-DF2A-E04A-BDFE-3275E63BC673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110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Patient Flow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COVID-19 Antigen testing must be performed on a dedicated workstation, separated from the sample collection area and other clinical activities</a:t>
            </a:r>
          </a:p>
          <a:p>
            <a:pPr lvl="1"/>
            <a:r>
              <a:rPr lang="en-US" sz="2000" dirty="0">
                <a:latin typeface="+mj-lt"/>
              </a:rPr>
              <a:t>The workstation should have restricted access to patients</a:t>
            </a:r>
          </a:p>
          <a:p>
            <a:pPr lvl="1"/>
            <a:r>
              <a:rPr lang="en-US" sz="2000" dirty="0">
                <a:latin typeface="+mj-lt"/>
              </a:rPr>
              <a:t>Only give workstation access to staff who have been trained in conducting testing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3B8D45-649E-3142-8081-6B042E0F0DF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7F04B8-DB07-0740-BC2D-AD615707C88F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42C7D5-0200-764A-9C4B-60EF85414CB6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5FF3CF-9819-194B-B699-FD5C823507F5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87E2E9-95DE-314A-9711-A40CB21AE10D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23AF62-B83B-9C42-B7DF-04AEF7D500C9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85EA6-BAF4-9247-9C88-E5012032AFAA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1C8C78-B098-0546-B796-1391C0CDF616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B5C86E-1650-8645-A33C-6F92CEEBA0EE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0DC886-7B5F-4843-9030-DFC559DE95C0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2C97DD-C2E5-DD48-8ED9-581630BDB1E6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C405B2-DF2A-E04A-BDFE-3275E63BC673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9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Patient Flow (2)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2E5DFE-FA9A-C44D-916C-E5F246FF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83139"/>
            <a:ext cx="2242467" cy="471159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Workstation: RDT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+mj-lt"/>
              </a:rPr>
              <a:t>Workstation: Device-based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3B8D45-649E-3142-8081-6B042E0F0DF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7F04B8-DB07-0740-BC2D-AD615707C88F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42C7D5-0200-764A-9C4B-60EF85414CB6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5FF3CF-9819-194B-B699-FD5C823507F5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87E2E9-95DE-314A-9711-A40CB21AE10D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23AF62-B83B-9C42-B7DF-04AEF7D500C9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85EA6-BAF4-9247-9C88-E5012032AFAA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1C8C78-B098-0546-B796-1391C0CDF616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B5C86E-1650-8645-A33C-6F92CEEBA0EE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0DC886-7B5F-4843-9030-DFC559DE95C0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2C97DD-C2E5-DD48-8ED9-581630BDB1E6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C405B2-DF2A-E04A-BDFE-3275E63BC673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2D171A0-C26A-3343-BEBB-20B04078460E}"/>
              </a:ext>
            </a:extLst>
          </p:cNvPr>
          <p:cNvGrpSpPr/>
          <p:nvPr/>
        </p:nvGrpSpPr>
        <p:grpSpPr>
          <a:xfrm>
            <a:off x="1148182" y="1550579"/>
            <a:ext cx="5060893" cy="2613584"/>
            <a:chOff x="433145" y="1048208"/>
            <a:chExt cx="7984077" cy="41231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F85AAFE-B574-EA41-9E76-7F0217DA74C9}"/>
                </a:ext>
              </a:extLst>
            </p:cNvPr>
            <p:cNvSpPr txBox="1"/>
            <p:nvPr/>
          </p:nvSpPr>
          <p:spPr>
            <a:xfrm>
              <a:off x="3595591" y="4766782"/>
              <a:ext cx="1646313" cy="404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ea typeface="Avenir"/>
                  <a:cs typeface="Calibri" panose="020F0502020204030204" pitchFamily="34" charset="0"/>
                  <a:sym typeface="Avenir Roman"/>
                </a:rPr>
                <a:t>Testing done here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C563B3-04EF-244F-8C51-C1802D747E31}"/>
                </a:ext>
              </a:extLst>
            </p:cNvPr>
            <p:cNvSpPr txBox="1"/>
            <p:nvPr/>
          </p:nvSpPr>
          <p:spPr>
            <a:xfrm>
              <a:off x="7237563" y="1650404"/>
              <a:ext cx="1179659" cy="1132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COVID-19 Antigen Testing Logbook </a:t>
              </a:r>
            </a:p>
          </p:txBody>
        </p:sp>
        <p:sp>
          <p:nvSpPr>
            <p:cNvPr id="64" name="Frame 63">
              <a:extLst>
                <a:ext uri="{FF2B5EF4-FFF2-40B4-BE49-F238E27FC236}">
                  <a16:creationId xmlns:a16="http://schemas.microsoft.com/office/drawing/2014/main" id="{62778F0E-5D5E-2445-8C94-BE04518A6F37}"/>
                </a:ext>
              </a:extLst>
            </p:cNvPr>
            <p:cNvSpPr/>
            <p:nvPr/>
          </p:nvSpPr>
          <p:spPr>
            <a:xfrm>
              <a:off x="2109277" y="1725482"/>
              <a:ext cx="4715124" cy="2456954"/>
            </a:xfrm>
            <a:prstGeom prst="frame">
              <a:avLst>
                <a:gd name="adj1" fmla="val 2791"/>
              </a:avLst>
            </a:prstGeom>
            <a:solidFill>
              <a:schemeClr val="tx1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FE29415-A3F4-FA4F-A9D6-8A637836C831}"/>
                </a:ext>
              </a:extLst>
            </p:cNvPr>
            <p:cNvSpPr/>
            <p:nvPr/>
          </p:nvSpPr>
          <p:spPr>
            <a:xfrm>
              <a:off x="3462856" y="2024306"/>
              <a:ext cx="604297" cy="50982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venir Medium"/>
                </a:rPr>
                <a:t>COVID-19 test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D5B31EE-6A47-724A-87DA-ADD58191C169}"/>
                </a:ext>
              </a:extLst>
            </p:cNvPr>
            <p:cNvSpPr/>
            <p:nvPr/>
          </p:nvSpPr>
          <p:spPr>
            <a:xfrm>
              <a:off x="4164689" y="2105713"/>
              <a:ext cx="604297" cy="3156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venir Medium"/>
                </a:rPr>
                <a:t>Timer</a:t>
              </a:r>
            </a:p>
          </p:txBody>
        </p:sp>
        <p:pic>
          <p:nvPicPr>
            <p:cNvPr id="67" name="Graphic 66" descr="Open book">
              <a:extLst>
                <a:ext uri="{FF2B5EF4-FFF2-40B4-BE49-F238E27FC236}">
                  <a16:creationId xmlns:a16="http://schemas.microsoft.com/office/drawing/2014/main" id="{8DC4D04D-167E-1B41-B6D5-1060FB3F0AEA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653" y="1784098"/>
              <a:ext cx="835503" cy="835503"/>
            </a:xfrm>
            <a:prstGeom prst="rect">
              <a:avLst/>
            </a:prstGeom>
          </p:spPr>
        </p:pic>
        <p:pic>
          <p:nvPicPr>
            <p:cNvPr id="68" name="Graphic 67" descr="Water Bottle">
              <a:extLst>
                <a:ext uri="{FF2B5EF4-FFF2-40B4-BE49-F238E27FC236}">
                  <a16:creationId xmlns:a16="http://schemas.microsoft.com/office/drawing/2014/main" id="{7FD76DAF-D1AF-4248-A216-00D1BAE5C2D7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655" y="2400971"/>
              <a:ext cx="457201" cy="457201"/>
            </a:xfrm>
            <a:prstGeom prst="rect">
              <a:avLst/>
            </a:prstGeom>
          </p:spPr>
        </p:pic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67F8F9AD-8A37-4C4F-9291-259F6CC245BD}"/>
                </a:ext>
              </a:extLst>
            </p:cNvPr>
            <p:cNvSpPr/>
            <p:nvPr/>
          </p:nvSpPr>
          <p:spPr>
            <a:xfrm rot="10800000">
              <a:off x="6443946" y="2035114"/>
              <a:ext cx="682750" cy="365856"/>
            </a:xfrm>
            <a:prstGeom prst="rightArrow">
              <a:avLst/>
            </a:prstGeom>
            <a:solidFill>
              <a:schemeClr val="accent2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pic>
          <p:nvPicPr>
            <p:cNvPr id="70" name="Graphic 69" descr="Water Bottle">
              <a:extLst>
                <a:ext uri="{FF2B5EF4-FFF2-40B4-BE49-F238E27FC236}">
                  <a16:creationId xmlns:a16="http://schemas.microsoft.com/office/drawing/2014/main" id="{C53F4EBD-96A3-3843-B632-B9EA1D57715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359" y="2400970"/>
              <a:ext cx="457201" cy="457201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EA83BBB-686A-8741-B4B3-245D97E871A0}"/>
                </a:ext>
              </a:extLst>
            </p:cNvPr>
            <p:cNvSpPr/>
            <p:nvPr/>
          </p:nvSpPr>
          <p:spPr>
            <a:xfrm>
              <a:off x="4863154" y="2118427"/>
              <a:ext cx="604297" cy="3156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venir Medium"/>
                </a:rPr>
                <a:t>Gloves</a:t>
              </a:r>
            </a:p>
          </p:txBody>
        </p:sp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DB79AAD4-EE35-8641-B82F-80FB904290D9}"/>
                </a:ext>
              </a:extLst>
            </p:cNvPr>
            <p:cNvSpPr/>
            <p:nvPr/>
          </p:nvSpPr>
          <p:spPr>
            <a:xfrm rot="16200000">
              <a:off x="3854587" y="3987629"/>
              <a:ext cx="1224501" cy="389614"/>
            </a:xfrm>
            <a:prstGeom prst="rightArrow">
              <a:avLst/>
            </a:prstGeom>
            <a:solidFill>
              <a:schemeClr val="accent2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sp>
          <p:nvSpPr>
            <p:cNvPr id="73" name="Right Arrow 72">
              <a:extLst>
                <a:ext uri="{FF2B5EF4-FFF2-40B4-BE49-F238E27FC236}">
                  <a16:creationId xmlns:a16="http://schemas.microsoft.com/office/drawing/2014/main" id="{85C5B348-19F8-554C-8A06-B6EEE9AE1CAF}"/>
                </a:ext>
              </a:extLst>
            </p:cNvPr>
            <p:cNvSpPr/>
            <p:nvPr/>
          </p:nvSpPr>
          <p:spPr>
            <a:xfrm rot="5400000">
              <a:off x="4113818" y="1549845"/>
              <a:ext cx="706044" cy="389614"/>
            </a:xfrm>
            <a:prstGeom prst="rightArrow">
              <a:avLst/>
            </a:prstGeom>
            <a:solidFill>
              <a:schemeClr val="accent2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6588340-A0B8-9A41-AB38-7A814A19BB16}"/>
                </a:ext>
              </a:extLst>
            </p:cNvPr>
            <p:cNvSpPr txBox="1"/>
            <p:nvPr/>
          </p:nvSpPr>
          <p:spPr>
            <a:xfrm>
              <a:off x="433145" y="1765621"/>
              <a:ext cx="1612139" cy="1132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and disinfectants</a:t>
              </a:r>
            </a:p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ea typeface="Avenir"/>
                  <a:cs typeface="Calibri" panose="020F0502020204030204" pitchFamily="34" charset="0"/>
                  <a:sym typeface="Avenir Roman"/>
                </a:rPr>
                <a:t>(1% Bleac</a:t>
              </a:r>
              <a:r>
                <a:rPr lang="en-US" sz="1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 &amp;     70% Ethanol)</a:t>
              </a:r>
              <a:endPara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 Roman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06BEBF8-0A72-174B-A0B8-A001DE8C25A5}"/>
                </a:ext>
              </a:extLst>
            </p:cNvPr>
            <p:cNvSpPr/>
            <p:nvPr/>
          </p:nvSpPr>
          <p:spPr>
            <a:xfrm>
              <a:off x="2514713" y="1814950"/>
              <a:ext cx="550146" cy="548594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BCF5B4C-D269-8043-8837-84C447717FCB}"/>
                </a:ext>
              </a:extLst>
            </p:cNvPr>
            <p:cNvSpPr/>
            <p:nvPr/>
          </p:nvSpPr>
          <p:spPr>
            <a:xfrm>
              <a:off x="3433757" y="2676812"/>
              <a:ext cx="2033695" cy="793029"/>
            </a:xfrm>
            <a:prstGeom prst="roundRect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sp>
          <p:nvSpPr>
            <p:cNvPr id="77" name="Right Arrow 76">
              <a:extLst>
                <a:ext uri="{FF2B5EF4-FFF2-40B4-BE49-F238E27FC236}">
                  <a16:creationId xmlns:a16="http://schemas.microsoft.com/office/drawing/2014/main" id="{DD4D5B19-7380-9442-969B-8275E212FE6F}"/>
                </a:ext>
              </a:extLst>
            </p:cNvPr>
            <p:cNvSpPr/>
            <p:nvPr/>
          </p:nvSpPr>
          <p:spPr>
            <a:xfrm>
              <a:off x="1719490" y="2229670"/>
              <a:ext cx="857020" cy="363530"/>
            </a:xfrm>
            <a:prstGeom prst="rightArrow">
              <a:avLst/>
            </a:prstGeom>
            <a:solidFill>
              <a:schemeClr val="accent2"/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Medium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3D28B0-06B3-F640-81C4-2F0A5F30D733}"/>
                </a:ext>
              </a:extLst>
            </p:cNvPr>
            <p:cNvSpPr txBox="1"/>
            <p:nvPr/>
          </p:nvSpPr>
          <p:spPr>
            <a:xfrm>
              <a:off x="4044510" y="1048208"/>
              <a:ext cx="844653" cy="404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ea typeface="Avenir"/>
                  <a:cs typeface="Calibri" panose="020F0502020204030204" pitchFamily="34" charset="0"/>
                  <a:sym typeface="Avenir Roman"/>
                </a:rPr>
                <a:t>upplies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794480-F1AE-B348-BF07-B83F122A1ACC}"/>
              </a:ext>
            </a:extLst>
          </p:cNvPr>
          <p:cNvSpPr/>
          <p:nvPr/>
        </p:nvSpPr>
        <p:spPr>
          <a:xfrm>
            <a:off x="2213242" y="4223985"/>
            <a:ext cx="4503457" cy="25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194C3-FDFA-054A-BEEA-7798BF4870CA}"/>
              </a:ext>
            </a:extLst>
          </p:cNvPr>
          <p:cNvGrpSpPr/>
          <p:nvPr/>
        </p:nvGrpSpPr>
        <p:grpSpPr>
          <a:xfrm>
            <a:off x="1657312" y="4257572"/>
            <a:ext cx="5161616" cy="2613584"/>
            <a:chOff x="2986417" y="4244533"/>
            <a:chExt cx="5161616" cy="261358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DA835E8-0598-2545-8C1F-E75FBA5484D4}"/>
                </a:ext>
              </a:extLst>
            </p:cNvPr>
            <p:cNvGrpSpPr/>
            <p:nvPr/>
          </p:nvGrpSpPr>
          <p:grpSpPr>
            <a:xfrm>
              <a:off x="2986417" y="4244533"/>
              <a:ext cx="5161616" cy="2613584"/>
              <a:chOff x="274244" y="1048208"/>
              <a:chExt cx="8142978" cy="412319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2CD87F5-3745-A34F-8FC0-5044EEDAEA5C}"/>
                  </a:ext>
                </a:extLst>
              </p:cNvPr>
              <p:cNvSpPr txBox="1"/>
              <p:nvPr/>
            </p:nvSpPr>
            <p:spPr>
              <a:xfrm>
                <a:off x="3595591" y="4766782"/>
                <a:ext cx="1646313" cy="4046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Calibri" panose="020F0502020204030204" pitchFamily="34" charset="0"/>
                    <a:ea typeface="Avenir"/>
                    <a:cs typeface="Calibri" panose="020F0502020204030204" pitchFamily="34" charset="0"/>
                    <a:sym typeface="Avenir Roman"/>
                  </a:rPr>
                  <a:t>Testing done here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25BBA28-11B2-6545-BCF6-CE5852CE1AB8}"/>
                  </a:ext>
                </a:extLst>
              </p:cNvPr>
              <p:cNvSpPr txBox="1"/>
              <p:nvPr/>
            </p:nvSpPr>
            <p:spPr>
              <a:xfrm>
                <a:off x="7237563" y="1650404"/>
                <a:ext cx="1179659" cy="11329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lang="en-US" sz="1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COVID-19 Antigen Testing Logbook </a:t>
                </a:r>
              </a:p>
            </p:txBody>
          </p:sp>
          <p:sp>
            <p:nvSpPr>
              <p:cNvPr id="85" name="Frame 84">
                <a:extLst>
                  <a:ext uri="{FF2B5EF4-FFF2-40B4-BE49-F238E27FC236}">
                    <a16:creationId xmlns:a16="http://schemas.microsoft.com/office/drawing/2014/main" id="{284A7618-ED2D-BB46-823A-8E32C46233FF}"/>
                  </a:ext>
                </a:extLst>
              </p:cNvPr>
              <p:cNvSpPr/>
              <p:nvPr/>
            </p:nvSpPr>
            <p:spPr>
              <a:xfrm>
                <a:off x="2109277" y="1725482"/>
                <a:ext cx="4715124" cy="2456954"/>
              </a:xfrm>
              <a:prstGeom prst="frame">
                <a:avLst>
                  <a:gd name="adj1" fmla="val 2791"/>
                </a:avLst>
              </a:prstGeom>
              <a:solidFill>
                <a:schemeClr val="tx1"/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820A4BA-9F4C-4B42-96C4-59F81683EA36}"/>
                  </a:ext>
                </a:extLst>
              </p:cNvPr>
              <p:cNvSpPr/>
              <p:nvPr/>
            </p:nvSpPr>
            <p:spPr>
              <a:xfrm>
                <a:off x="3311201" y="2030810"/>
                <a:ext cx="966777" cy="50982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venir Medium"/>
                  </a:rPr>
                  <a:t>COVID-19 POC device</a:t>
                </a:r>
              </a:p>
            </p:txBody>
          </p:sp>
          <p:pic>
            <p:nvPicPr>
              <p:cNvPr id="88" name="Graphic 87" descr="Open book">
                <a:extLst>
                  <a:ext uri="{FF2B5EF4-FFF2-40B4-BE49-F238E27FC236}">
                    <a16:creationId xmlns:a16="http://schemas.microsoft.com/office/drawing/2014/main" id="{AF09BF1D-87CB-9042-90A3-242727CDD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8653" y="1784098"/>
                <a:ext cx="835503" cy="835503"/>
              </a:xfrm>
              <a:prstGeom prst="rect">
                <a:avLst/>
              </a:prstGeom>
            </p:spPr>
          </p:pic>
          <p:pic>
            <p:nvPicPr>
              <p:cNvPr id="89" name="Graphic 88" descr="Water Bottle">
                <a:extLst>
                  <a:ext uri="{FF2B5EF4-FFF2-40B4-BE49-F238E27FC236}">
                    <a16:creationId xmlns:a16="http://schemas.microsoft.com/office/drawing/2014/main" id="{DAEFD2BB-A446-1A43-A54C-71CCC30A2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5655" y="2400971"/>
                <a:ext cx="457201" cy="457201"/>
              </a:xfrm>
              <a:prstGeom prst="rect">
                <a:avLst/>
              </a:prstGeom>
            </p:spPr>
          </p:pic>
          <p:sp>
            <p:nvSpPr>
              <p:cNvPr id="90" name="Right Arrow 89">
                <a:extLst>
                  <a:ext uri="{FF2B5EF4-FFF2-40B4-BE49-F238E27FC236}">
                    <a16:creationId xmlns:a16="http://schemas.microsoft.com/office/drawing/2014/main" id="{0836CBA9-2F0C-A34A-8212-93D01252B529}"/>
                  </a:ext>
                </a:extLst>
              </p:cNvPr>
              <p:cNvSpPr/>
              <p:nvPr/>
            </p:nvSpPr>
            <p:spPr>
              <a:xfrm rot="10800000">
                <a:off x="6443946" y="2035114"/>
                <a:ext cx="682750" cy="365856"/>
              </a:xfrm>
              <a:prstGeom prst="rightArrow">
                <a:avLst/>
              </a:prstGeom>
              <a:solidFill>
                <a:schemeClr val="accent2"/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pic>
            <p:nvPicPr>
              <p:cNvPr id="91" name="Graphic 90" descr="Water Bottle">
                <a:extLst>
                  <a:ext uri="{FF2B5EF4-FFF2-40B4-BE49-F238E27FC236}">
                    <a16:creationId xmlns:a16="http://schemas.microsoft.com/office/drawing/2014/main" id="{E48B25A2-7F25-3646-AD21-90BEEAA59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3359" y="2400970"/>
                <a:ext cx="457201" cy="457201"/>
              </a:xfrm>
              <a:prstGeom prst="rect">
                <a:avLst/>
              </a:prstGeom>
            </p:spPr>
          </p:pic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61E1FC7-DBAF-704D-A51B-A0C53DC31668}"/>
                  </a:ext>
                </a:extLst>
              </p:cNvPr>
              <p:cNvSpPr/>
              <p:nvPr/>
            </p:nvSpPr>
            <p:spPr>
              <a:xfrm>
                <a:off x="4388073" y="2102889"/>
                <a:ext cx="604297" cy="3156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spc="0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venir Medium"/>
                  </a:rPr>
                  <a:t>Gloves</a:t>
                </a:r>
              </a:p>
            </p:txBody>
          </p:sp>
          <p:sp>
            <p:nvSpPr>
              <p:cNvPr id="93" name="Right Arrow 92">
                <a:extLst>
                  <a:ext uri="{FF2B5EF4-FFF2-40B4-BE49-F238E27FC236}">
                    <a16:creationId xmlns:a16="http://schemas.microsoft.com/office/drawing/2014/main" id="{C2222A11-B6F1-8F41-8EF9-603B56D47EE9}"/>
                  </a:ext>
                </a:extLst>
              </p:cNvPr>
              <p:cNvSpPr/>
              <p:nvPr/>
            </p:nvSpPr>
            <p:spPr>
              <a:xfrm rot="16200000">
                <a:off x="3854587" y="3987629"/>
                <a:ext cx="1224501" cy="389614"/>
              </a:xfrm>
              <a:prstGeom prst="rightArrow">
                <a:avLst/>
              </a:prstGeom>
              <a:solidFill>
                <a:schemeClr val="accent2"/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sp>
            <p:nvSpPr>
              <p:cNvPr id="94" name="Right Arrow 93">
                <a:extLst>
                  <a:ext uri="{FF2B5EF4-FFF2-40B4-BE49-F238E27FC236}">
                    <a16:creationId xmlns:a16="http://schemas.microsoft.com/office/drawing/2014/main" id="{15D58D46-45BF-CB4A-9D83-3FF56D9581E9}"/>
                  </a:ext>
                </a:extLst>
              </p:cNvPr>
              <p:cNvSpPr/>
              <p:nvPr/>
            </p:nvSpPr>
            <p:spPr>
              <a:xfrm rot="5400000">
                <a:off x="4113818" y="1549845"/>
                <a:ext cx="706044" cy="389614"/>
              </a:xfrm>
              <a:prstGeom prst="rightArrow">
                <a:avLst/>
              </a:prstGeom>
              <a:solidFill>
                <a:schemeClr val="accent2"/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C732298-1D7C-4046-A8C9-32132BCEFDB7}"/>
                  </a:ext>
                </a:extLst>
              </p:cNvPr>
              <p:cNvSpPr txBox="1"/>
              <p:nvPr/>
            </p:nvSpPr>
            <p:spPr>
              <a:xfrm>
                <a:off x="274244" y="1765621"/>
                <a:ext cx="1771040" cy="11329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Waste and </a:t>
                </a:r>
                <a:r>
                  <a:rPr lang="en-US" sz="1000" i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surface</a:t>
                </a:r>
                <a:r>
                  <a:rPr lang="en-US" sz="1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disinfectants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Calibri" panose="020F0502020204030204" pitchFamily="34" charset="0"/>
                    <a:ea typeface="Avenir"/>
                    <a:cs typeface="Calibri" panose="020F0502020204030204" pitchFamily="34" charset="0"/>
                    <a:sym typeface="Avenir Roman"/>
                  </a:rPr>
                  <a:t>(1% Bleac</a:t>
                </a:r>
                <a:r>
                  <a:rPr lang="en-US" sz="1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 &amp;     70% Ethanol)</a:t>
                </a:r>
                <a:endParaRPr kumimoji="0" lang="en-US" sz="10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ea typeface="Avenir"/>
                  <a:cs typeface="Calibri" panose="020F0502020204030204" pitchFamily="34" charset="0"/>
                  <a:sym typeface="Avenir Roman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62094-F7D9-A747-AEEE-C57BB0569DC7}"/>
                  </a:ext>
                </a:extLst>
              </p:cNvPr>
              <p:cNvSpPr/>
              <p:nvPr/>
            </p:nvSpPr>
            <p:spPr>
              <a:xfrm>
                <a:off x="2514713" y="1814950"/>
                <a:ext cx="550146" cy="548594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17CCC1C2-641B-484F-8771-88BD4BA88041}"/>
                  </a:ext>
                </a:extLst>
              </p:cNvPr>
              <p:cNvSpPr/>
              <p:nvPr/>
            </p:nvSpPr>
            <p:spPr>
              <a:xfrm>
                <a:off x="3433757" y="2676812"/>
                <a:ext cx="2033695" cy="793029"/>
              </a:xfrm>
              <a:prstGeom prst="roundRect">
                <a:avLst/>
              </a:prstGeom>
              <a:noFill/>
              <a:ln w="25400" cap="flat">
                <a:solidFill>
                  <a:schemeClr val="tx1"/>
                </a:solidFill>
                <a:prstDash val="sysDot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sp>
            <p:nvSpPr>
              <p:cNvPr id="98" name="Right Arrow 97">
                <a:extLst>
                  <a:ext uri="{FF2B5EF4-FFF2-40B4-BE49-F238E27FC236}">
                    <a16:creationId xmlns:a16="http://schemas.microsoft.com/office/drawing/2014/main" id="{5F514C60-1A9C-244B-9766-618A19DB9362}"/>
                  </a:ext>
                </a:extLst>
              </p:cNvPr>
              <p:cNvSpPr/>
              <p:nvPr/>
            </p:nvSpPr>
            <p:spPr>
              <a:xfrm>
                <a:off x="1719490" y="2229670"/>
                <a:ext cx="857020" cy="363530"/>
              </a:xfrm>
              <a:prstGeom prst="rightArrow">
                <a:avLst/>
              </a:prstGeom>
              <a:solidFill>
                <a:schemeClr val="accent2"/>
              </a:solidFill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8100" tIns="38100" rIns="38100" bIns="38100" numCol="1" spcCol="38100" rtlCol="0" anchor="ctr">
                <a:spAutoFit/>
              </a:bodyPr>
              <a:lstStyle/>
              <a:p>
                <a:pPr marL="0" marR="0" indent="0" algn="ctr" defTabSz="6477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Medium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8268CDFF-C00A-B549-80ED-41B634E0CD0F}"/>
                  </a:ext>
                </a:extLst>
              </p:cNvPr>
              <p:cNvSpPr txBox="1"/>
              <p:nvPr/>
            </p:nvSpPr>
            <p:spPr>
              <a:xfrm>
                <a:off x="4044510" y="1048208"/>
                <a:ext cx="844653" cy="4046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kumimoji="0" lang="en-US" sz="1000" b="0" i="0" u="none" strike="noStrike" cap="none" spc="0" normalizeH="0" baseline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Calibri" panose="020F0502020204030204" pitchFamily="34" charset="0"/>
                    <a:ea typeface="Avenir"/>
                    <a:cs typeface="Calibri" panose="020F0502020204030204" pitchFamily="34" charset="0"/>
                    <a:sym typeface="Avenir Roman"/>
                  </a:rPr>
                  <a:t>upplies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55C760-D7F3-E84B-A90A-AEC48D812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949" t="17316" r="33405" b="18424"/>
            <a:stretch/>
          </p:blipFill>
          <p:spPr>
            <a:xfrm>
              <a:off x="4260704" y="5794070"/>
              <a:ext cx="227018" cy="387509"/>
            </a:xfrm>
            <a:prstGeom prst="rect">
              <a:avLst/>
            </a:prstGeom>
          </p:spPr>
        </p:pic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FA0BBC6-6338-1F47-9DE6-B3FEC08FB7A7}"/>
                </a:ext>
              </a:extLst>
            </p:cNvPr>
            <p:cNvSpPr/>
            <p:nvPr/>
          </p:nvSpPr>
          <p:spPr>
            <a:xfrm>
              <a:off x="4174141" y="6252348"/>
              <a:ext cx="383048" cy="3231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venir Medium"/>
                </a:rPr>
                <a:t>Outlet Access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EBA9FB-2A14-6941-9C33-CAF4B346DB89}"/>
                </a:ext>
              </a:extLst>
            </p:cNvPr>
            <p:cNvGrpSpPr/>
            <p:nvPr/>
          </p:nvGrpSpPr>
          <p:grpSpPr>
            <a:xfrm>
              <a:off x="4456898" y="5861909"/>
              <a:ext cx="782696" cy="390439"/>
              <a:chOff x="885825" y="5123617"/>
              <a:chExt cx="1100572" cy="549007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FAA3D52-270A-D34B-8469-9BBA803D0CD5}"/>
                  </a:ext>
                </a:extLst>
              </p:cNvPr>
              <p:cNvCxnSpPr/>
              <p:nvPr/>
            </p:nvCxnSpPr>
            <p:spPr>
              <a:xfrm>
                <a:off x="885825" y="5502311"/>
                <a:ext cx="11005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ie 15">
                <a:extLst>
                  <a:ext uri="{FF2B5EF4-FFF2-40B4-BE49-F238E27FC236}">
                    <a16:creationId xmlns:a16="http://schemas.microsoft.com/office/drawing/2014/main" id="{109F9237-F0B8-CB47-99FC-59C2163E5FE4}"/>
                  </a:ext>
                </a:extLst>
              </p:cNvPr>
              <p:cNvSpPr/>
              <p:nvPr/>
            </p:nvSpPr>
            <p:spPr>
              <a:xfrm rot="10800000">
                <a:off x="1146296" y="5333869"/>
                <a:ext cx="579629" cy="338755"/>
              </a:xfrm>
              <a:prstGeom prst="pie">
                <a:avLst>
                  <a:gd name="adj1" fmla="val 0"/>
                  <a:gd name="adj2" fmla="val 10800000"/>
                </a:avLst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9DE84E5-44D7-074B-AE12-AC671BCEF2F7}"/>
                  </a:ext>
                </a:extLst>
              </p:cNvPr>
              <p:cNvSpPr txBox="1"/>
              <p:nvPr/>
            </p:nvSpPr>
            <p:spPr>
              <a:xfrm>
                <a:off x="1246326" y="5123617"/>
                <a:ext cx="379572" cy="2740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180</a:t>
                </a:r>
                <a:r>
                  <a:rPr lang="en-US" sz="600" baseline="300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endParaRPr kumimoji="0" lang="en-US" sz="6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ea typeface="Avenir"/>
                  <a:cs typeface="Calibri" panose="020F0502020204030204" pitchFamily="34" charset="0"/>
                  <a:sym typeface="Avenir Roman"/>
                </a:endParaRPr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6F5AC03-CB10-254D-ADC8-E8652FC2A4D5}"/>
                </a:ext>
              </a:extLst>
            </p:cNvPr>
            <p:cNvSpPr/>
            <p:nvPr/>
          </p:nvSpPr>
          <p:spPr>
            <a:xfrm>
              <a:off x="4567444" y="6252348"/>
              <a:ext cx="545471" cy="3231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6477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spc="0" normalizeH="0" baseline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venir Medium"/>
                </a:rPr>
                <a:t>Level Surface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991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Patient Flow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Patients who enter the health care facility have the potential to carry the COVID-19 virus and spread it to others</a:t>
            </a:r>
          </a:p>
          <a:p>
            <a:r>
              <a:rPr lang="en-US" dirty="0">
                <a:latin typeface="+mj-lt"/>
              </a:rPr>
              <a:t>Set up health care facilities with: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1 meter (minimum) distance between staff and the patient 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Waiting room chairs at 1-meter (minimum) distance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Space outside for visitors to wait (to prevent overcrowding)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One way flow, meaning: </a:t>
            </a:r>
          </a:p>
          <a:p>
            <a:pPr lvl="2">
              <a:defRPr/>
            </a:pPr>
            <a:r>
              <a:rPr lang="en-US" sz="1800" dirty="0">
                <a:latin typeface="+mj-lt"/>
              </a:rPr>
              <a:t>One-way directions for walking around the space</a:t>
            </a:r>
          </a:p>
          <a:p>
            <a:pPr lvl="2">
              <a:defRPr/>
            </a:pPr>
            <a:r>
              <a:rPr lang="en-US" sz="1800" dirty="0">
                <a:latin typeface="+mj-lt"/>
              </a:rPr>
              <a:t>Each hallway or area should have only one entrance and only one exit</a:t>
            </a:r>
          </a:p>
          <a:p>
            <a:pPr lvl="2">
              <a:defRPr/>
            </a:pPr>
            <a:r>
              <a:rPr lang="en-US" sz="1800" dirty="0">
                <a:latin typeface="+mj-lt"/>
              </a:rPr>
              <a:t>Patients and staff both follow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3B8D45-649E-3142-8081-6B042E0F0DF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7F04B8-DB07-0740-BC2D-AD615707C88F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42C7D5-0200-764A-9C4B-60EF85414CB6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5FF3CF-9819-194B-B699-FD5C823507F5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87E2E9-95DE-314A-9711-A40CB21AE10D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23AF62-B83B-9C42-B7DF-04AEF7D500C9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C85EA6-BAF4-9247-9C88-E5012032AFAA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1C8C78-B098-0546-B796-1391C0CDF616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3B5C86E-1650-8645-A33C-6F92CEEBA0EE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0DC886-7B5F-4843-9030-DFC559DE95C0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2C97DD-C2E5-DD48-8ED9-581630BDB1E6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C405B2-DF2A-E04A-BDFE-3275E63BC673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88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Strategies for IPC in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6918"/>
            <a:ext cx="8686800" cy="5078681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The World Health Organization (WHO) has recommended IPC strategies to prevent/limit transmission in the health care setting: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Applying Standard Precautions for all patients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400" b="1" dirty="0">
                <a:latin typeface="+mj-lt"/>
              </a:rPr>
              <a:t>Ensuring triage, early recognition and source control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Implementing empiric additional precautions for suspected cases of COVID-19 infection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Implementing administrative controls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Using environmental and engineering controls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45078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#2 Triage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7548"/>
            <a:ext cx="8686800" cy="4948052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Triage means:</a:t>
            </a:r>
          </a:p>
          <a:p>
            <a:pPr lvl="1"/>
            <a:r>
              <a:rPr lang="en-US" sz="2000" dirty="0">
                <a:latin typeface="+mj-lt"/>
              </a:rPr>
              <a:t>A quick assessment of patient condition and testing urgency</a:t>
            </a:r>
          </a:p>
          <a:p>
            <a:pPr lvl="1"/>
            <a:r>
              <a:rPr lang="en-US" sz="2000" dirty="0">
                <a:latin typeface="+mj-lt"/>
              </a:rPr>
              <a:t>Screening to assign an order for patient treatment</a:t>
            </a:r>
          </a:p>
          <a:p>
            <a:pPr lvl="1"/>
            <a:r>
              <a:rPr lang="en-US" sz="2000" dirty="0">
                <a:latin typeface="+mj-lt"/>
              </a:rPr>
              <a:t>Note: triage is </a:t>
            </a:r>
            <a:r>
              <a:rPr lang="en-US" sz="2000" u="sng" dirty="0">
                <a:latin typeface="+mj-lt"/>
              </a:rPr>
              <a:t>not</a:t>
            </a:r>
            <a:r>
              <a:rPr lang="en-US" sz="2000" dirty="0">
                <a:latin typeface="+mj-lt"/>
              </a:rPr>
              <a:t> the same as taking a clinical history or making a diagnosis</a:t>
            </a:r>
            <a:endParaRPr lang="en-US" sz="2000" dirty="0">
              <a:solidFill>
                <a:srgbClr val="FFC000"/>
              </a:solidFill>
              <a:latin typeface="+mj-lt"/>
            </a:endParaRPr>
          </a:p>
          <a:p>
            <a:r>
              <a:rPr lang="en-US" sz="2000" dirty="0">
                <a:latin typeface="+mj-lt"/>
              </a:rPr>
              <a:t>Clinical triage in the health care facility helps:</a:t>
            </a:r>
          </a:p>
          <a:p>
            <a:pPr lvl="1"/>
            <a:r>
              <a:rPr lang="en-US" sz="2000" dirty="0">
                <a:latin typeface="+mj-lt"/>
              </a:rPr>
              <a:t>Identify high-likelihood COVID-19 cases </a:t>
            </a:r>
          </a:p>
          <a:p>
            <a:pPr lvl="1"/>
            <a:r>
              <a:rPr lang="en-US" sz="2000" dirty="0">
                <a:latin typeface="+mj-lt"/>
              </a:rPr>
              <a:t>Identify (quickly, early) patients with Acute Respiratory Infection (ARI)</a:t>
            </a:r>
          </a:p>
          <a:p>
            <a:pPr lvl="1"/>
            <a:r>
              <a:rPr lang="en-US" sz="2000" dirty="0">
                <a:latin typeface="+mj-lt"/>
              </a:rPr>
              <a:t>Prevent the transmission of pathogens to healthcare workers or other patients </a:t>
            </a:r>
          </a:p>
          <a:p>
            <a:r>
              <a:rPr lang="en-US" sz="2000" dirty="0">
                <a:latin typeface="+mj-lt"/>
              </a:rPr>
              <a:t>Triage should be quick and efficient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19285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#2 Triage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" y="1156033"/>
            <a:ext cx="8686800" cy="5562600"/>
          </a:xfrm>
        </p:spPr>
        <p:txBody>
          <a:bodyPr/>
          <a:lstStyle/>
          <a:p>
            <a:r>
              <a:rPr lang="en-US" dirty="0">
                <a:latin typeface="+mj-lt"/>
              </a:rPr>
              <a:t>Screening areas should have the following:</a:t>
            </a:r>
          </a:p>
          <a:p>
            <a:pPr lvl="1"/>
            <a:r>
              <a:rPr lang="en-US" sz="2000" dirty="0">
                <a:latin typeface="+mj-lt"/>
              </a:rPr>
              <a:t>Screening questionnaires</a:t>
            </a:r>
          </a:p>
          <a:p>
            <a:pPr lvl="1"/>
            <a:r>
              <a:rPr lang="en-US" sz="2000" dirty="0">
                <a:latin typeface="+mj-lt"/>
              </a:rPr>
              <a:t>Triage algorithm</a:t>
            </a:r>
          </a:p>
          <a:p>
            <a:pPr lvl="1"/>
            <a:r>
              <a:rPr lang="en-US" sz="2000" dirty="0">
                <a:latin typeface="+mj-lt"/>
              </a:rPr>
              <a:t>Documentation (clear communication)</a:t>
            </a:r>
            <a:endParaRPr lang="en-US" sz="2000" dirty="0">
              <a:solidFill>
                <a:srgbClr val="FFC000"/>
              </a:solidFill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PPE (hand hygiene equipment) </a:t>
            </a:r>
          </a:p>
          <a:p>
            <a:pPr lvl="1"/>
            <a:r>
              <a:rPr lang="en-US" sz="2000" dirty="0">
                <a:latin typeface="+mj-lt"/>
              </a:rPr>
              <a:t>Infrared thermometers</a:t>
            </a:r>
          </a:p>
          <a:p>
            <a:pPr lvl="1"/>
            <a:r>
              <a:rPr lang="en-US" sz="2000" dirty="0">
                <a:latin typeface="+mj-lt"/>
              </a:rPr>
              <a:t>Waste bin</a:t>
            </a:r>
          </a:p>
          <a:p>
            <a:pPr lvl="1"/>
            <a:r>
              <a:rPr lang="en-US" sz="2000" dirty="0">
                <a:latin typeface="+mj-lt"/>
              </a:rPr>
              <a:t>Access to cleaning/disinfectant solutions</a:t>
            </a:r>
          </a:p>
          <a:p>
            <a:pPr lvl="1"/>
            <a:r>
              <a:rPr lang="en-US" sz="2000" dirty="0">
                <a:latin typeface="+mj-lt"/>
              </a:rPr>
              <a:t>Clear signage in public areas (to instruct patients)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79933-9DC1-D24C-9F16-2E7459DE7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41" y="5019716"/>
            <a:ext cx="2442000" cy="166989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77D5B3-E011-4341-90A0-2E9B72C66A26}"/>
              </a:ext>
            </a:extLst>
          </p:cNvPr>
          <p:cNvSpPr/>
          <p:nvPr/>
        </p:nvSpPr>
        <p:spPr bwMode="auto">
          <a:xfrm>
            <a:off x="5318677" y="1612167"/>
            <a:ext cx="2253197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Patients seeking care at Health Facility approach triage station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E82A84E-9DD0-DA45-86B9-8D11F7BF0BFC}"/>
              </a:ext>
            </a:extLst>
          </p:cNvPr>
          <p:cNvSpPr/>
          <p:nvPr/>
        </p:nvSpPr>
        <p:spPr bwMode="auto">
          <a:xfrm>
            <a:off x="5318677" y="2483287"/>
            <a:ext cx="2257631" cy="1251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Assess the patient: History of ARI symptoms? </a:t>
            </a:r>
          </a:p>
          <a:p>
            <a:pPr marL="179388" marR="0" indent="-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current fever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marR="0" indent="-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difficulty breathing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marR="0" indent="-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fever in past 14 days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77DE8CD-72A6-4049-ACCB-414D4C5CE336}"/>
              </a:ext>
            </a:extLst>
          </p:cNvPr>
          <p:cNvSpPr/>
          <p:nvPr/>
        </p:nvSpPr>
        <p:spPr bwMode="auto">
          <a:xfrm>
            <a:off x="5331377" y="4085262"/>
            <a:ext cx="2257631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Does the patient meet current case definition for a suspect for COVID-19?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B5D2105-52BF-8B4B-93F1-FD061AB27392}"/>
              </a:ext>
            </a:extLst>
          </p:cNvPr>
          <p:cNvSpPr/>
          <p:nvPr/>
        </p:nvSpPr>
        <p:spPr bwMode="auto">
          <a:xfrm>
            <a:off x="4011561" y="5336921"/>
            <a:ext cx="2533006" cy="12750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5250" indent="-952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Patient to holding/isolation room </a:t>
            </a:r>
          </a:p>
          <a:p>
            <a:pPr marL="95250" indent="-952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Collect sample for testing </a:t>
            </a:r>
          </a:p>
          <a:p>
            <a:pPr marL="95250" indent="-952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  <a:p>
            <a:pPr marL="95250" indent="-952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Confirm (or reject) diagnosis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A2F27F-F468-F94C-8C3E-ED9A9AC6F13B}"/>
              </a:ext>
            </a:extLst>
          </p:cNvPr>
          <p:cNvSpPr txBox="1"/>
          <p:nvPr/>
        </p:nvSpPr>
        <p:spPr>
          <a:xfrm>
            <a:off x="7895270" y="3768056"/>
            <a:ext cx="9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F8CC90-39BE-B845-A8DE-D18599379049}"/>
              </a:ext>
            </a:extLst>
          </p:cNvPr>
          <p:cNvSpPr txBox="1"/>
          <p:nvPr/>
        </p:nvSpPr>
        <p:spPr>
          <a:xfrm>
            <a:off x="5632832" y="4850439"/>
            <a:ext cx="9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DA552-E751-524F-AA81-88B90E534A7A}"/>
              </a:ext>
            </a:extLst>
          </p:cNvPr>
          <p:cNvSpPr txBox="1"/>
          <p:nvPr/>
        </p:nvSpPr>
        <p:spPr>
          <a:xfrm>
            <a:off x="6460193" y="3768056"/>
            <a:ext cx="9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073329-61D5-8847-A2B0-D4343AA8CEBD}"/>
              </a:ext>
            </a:extLst>
          </p:cNvPr>
          <p:cNvSpPr txBox="1"/>
          <p:nvPr/>
        </p:nvSpPr>
        <p:spPr>
          <a:xfrm>
            <a:off x="6854458" y="4850439"/>
            <a:ext cx="9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B5745-5977-1B4B-8618-4F2E209A228B}"/>
              </a:ext>
            </a:extLst>
          </p:cNvPr>
          <p:cNvSpPr txBox="1"/>
          <p:nvPr/>
        </p:nvSpPr>
        <p:spPr>
          <a:xfrm>
            <a:off x="6625272" y="5336923"/>
            <a:ext cx="2518728" cy="8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Refer patient for other services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Consider for other diagnosis 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ACF35DA9-A4F3-F048-A39E-DE897BAD6EDD}"/>
              </a:ext>
            </a:extLst>
          </p:cNvPr>
          <p:cNvCxnSpPr>
            <a:cxnSpLocks/>
            <a:stCxn id="10" idx="1"/>
            <a:endCxn id="12" idx="1"/>
          </p:cNvCxnSpPr>
          <p:nvPr/>
        </p:nvCxnSpPr>
        <p:spPr>
          <a:xfrm rot="10800000" flipV="1">
            <a:off x="5318677" y="1972166"/>
            <a:ext cx="12700" cy="1136951"/>
          </a:xfrm>
          <a:prstGeom prst="bentConnector3">
            <a:avLst>
              <a:gd name="adj1" fmla="val 180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745908A-D3CF-E14C-BBCF-89C7893652EC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447493" y="3734948"/>
            <a:ext cx="12700" cy="35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549D7ED-C052-6A44-945C-24ACD8F67639}"/>
              </a:ext>
            </a:extLst>
          </p:cNvPr>
          <p:cNvCxnSpPr>
            <a:cxnSpLocks/>
            <a:stCxn id="13" idx="2"/>
            <a:endCxn id="27" idx="0"/>
          </p:cNvCxnSpPr>
          <p:nvPr/>
        </p:nvCxnSpPr>
        <p:spPr>
          <a:xfrm rot="16200000" flipH="1">
            <a:off x="6906584" y="4358870"/>
            <a:ext cx="531661" cy="1424443"/>
          </a:xfrm>
          <a:prstGeom prst="bentConnector3">
            <a:avLst>
              <a:gd name="adj1" fmla="val 72192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F584C2FB-8211-9242-A9C1-458EC2BAB4C1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5603300" y="4480027"/>
            <a:ext cx="531659" cy="1182129"/>
          </a:xfrm>
          <a:prstGeom prst="bentConnector3">
            <a:avLst>
              <a:gd name="adj1" fmla="val 72192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id="{94C4BE29-322E-7348-ABAF-E763482ED272}"/>
              </a:ext>
            </a:extLst>
          </p:cNvPr>
          <p:cNvCxnSpPr>
            <a:cxnSpLocks/>
            <a:stCxn id="12" idx="2"/>
            <a:endCxn id="27" idx="0"/>
          </p:cNvCxnSpPr>
          <p:nvPr/>
        </p:nvCxnSpPr>
        <p:spPr>
          <a:xfrm rot="16200000" flipH="1">
            <a:off x="6365077" y="3817363"/>
            <a:ext cx="1601975" cy="1437143"/>
          </a:xfrm>
          <a:prstGeom prst="bentConnector3">
            <a:avLst>
              <a:gd name="adj1" fmla="val 5809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45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Strategies for IPC in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81298"/>
            <a:ext cx="8686800" cy="49243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 World Health Organization (WHO) has recommended IPC strategies to prevent/limit transmission in the health care setting: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Applying Standard Precautions for all patients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Ensuring triage, early recognition and source control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b="1" dirty="0">
                <a:latin typeface="+mj-lt"/>
              </a:rPr>
              <a:t>Additional precautions for suspected cases of COVID-19 infection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Implementing administrative controls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Using environmental and engineering controls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7601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7"/>
            <a:ext cx="8610600" cy="838200"/>
          </a:xfrm>
        </p:spPr>
        <p:txBody>
          <a:bodyPr/>
          <a:lstStyle/>
          <a:p>
            <a:r>
              <a:rPr lang="en-US" dirty="0"/>
              <a:t>COVID-19 Transmission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28750"/>
            <a:ext cx="9003323" cy="5230813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+mj-lt"/>
              </a:rPr>
              <a:t>To prevent transmission of infection, practice the following precautions:</a:t>
            </a:r>
          </a:p>
          <a:p>
            <a:pPr lvl="1"/>
            <a:r>
              <a:rPr lang="en-US" sz="2000" b="1" dirty="0">
                <a:latin typeface="+mj-lt"/>
              </a:rPr>
              <a:t>Direct Contact </a:t>
            </a:r>
            <a:r>
              <a:rPr lang="en-US" sz="2000" dirty="0">
                <a:latin typeface="+mj-lt"/>
              </a:rPr>
              <a:t>precautions: Avoid touching (without proper PPE) another person or any contaminated object or surface, including body fluids:</a:t>
            </a:r>
          </a:p>
          <a:p>
            <a:pPr lvl="2">
              <a:defRPr/>
            </a:pPr>
            <a:r>
              <a:rPr lang="en-US" sz="1600" dirty="0">
                <a:latin typeface="+mj-lt"/>
              </a:rPr>
              <a:t>Blood, Saliva/sputum, Nasal discharges, Wound drainage, Urine, Feces/Stool</a:t>
            </a:r>
          </a:p>
          <a:p>
            <a:pPr marL="914400" lvl="2" indent="0">
              <a:buNone/>
              <a:defRPr/>
            </a:pPr>
            <a:r>
              <a:rPr lang="en-US" sz="1600" dirty="0">
                <a:latin typeface="+mj-lt"/>
              </a:rPr>
              <a:t> </a:t>
            </a:r>
          </a:p>
          <a:p>
            <a:pPr lvl="1"/>
            <a:r>
              <a:rPr lang="en-US" sz="2000" b="1" dirty="0">
                <a:latin typeface="+mj-lt"/>
              </a:rPr>
              <a:t>Indirect Contact </a:t>
            </a:r>
            <a:r>
              <a:rPr lang="en-US" sz="2000" dirty="0">
                <a:latin typeface="+mj-lt"/>
              </a:rPr>
              <a:t>precautions: Avoid touching (without proper PPE) any contaminated object or surface, including:</a:t>
            </a:r>
          </a:p>
          <a:p>
            <a:pPr lvl="2">
              <a:defRPr/>
            </a:pPr>
            <a:r>
              <a:rPr lang="en-US" sz="1600" dirty="0">
                <a:latin typeface="+mj-lt"/>
              </a:rPr>
              <a:t>Used tissues, Contaminated equipment (anything invasive, in contact with mucous membrane, or in contact with non-intact skin), Other objects in contact with secretion </a:t>
            </a:r>
          </a:p>
          <a:p>
            <a:pPr marL="914400" lvl="2" indent="0">
              <a:buNone/>
              <a:defRPr/>
            </a:pPr>
            <a:endParaRPr lang="en-US" sz="1600" dirty="0">
              <a:latin typeface="+mj-lt"/>
            </a:endParaRPr>
          </a:p>
          <a:p>
            <a:pPr lvl="1">
              <a:defRPr/>
            </a:pPr>
            <a:r>
              <a:rPr lang="en-US" sz="2000" b="1" dirty="0">
                <a:latin typeface="+mj-lt"/>
              </a:rPr>
              <a:t>Droplet</a:t>
            </a:r>
            <a:r>
              <a:rPr lang="en-US" sz="2000" dirty="0">
                <a:latin typeface="+mj-lt"/>
              </a:rPr>
              <a:t> precautions: Avoid (without proper PPE) droplet sprays directly or in contact with contaminated surfaces </a:t>
            </a:r>
          </a:p>
          <a:p>
            <a:pPr lvl="2">
              <a:defRPr/>
            </a:pPr>
            <a:r>
              <a:rPr lang="en-US" sz="1600" dirty="0">
                <a:latin typeface="+mj-lt"/>
              </a:rPr>
              <a:t>Droplets can contaminate </a:t>
            </a:r>
            <a:r>
              <a:rPr lang="en-US" sz="1600" b="1" dirty="0">
                <a:latin typeface="+mj-lt"/>
              </a:rPr>
              <a:t>directly </a:t>
            </a:r>
            <a:r>
              <a:rPr lang="en-US" sz="1600" dirty="0">
                <a:latin typeface="+mj-lt"/>
              </a:rPr>
              <a:t>(through person-to-person contact with hands, nasal droplets, throat droplets)</a:t>
            </a:r>
          </a:p>
          <a:p>
            <a:pPr lvl="2">
              <a:defRPr/>
            </a:pPr>
            <a:r>
              <a:rPr lang="en-US" sz="1600" dirty="0">
                <a:latin typeface="+mj-lt"/>
              </a:rPr>
              <a:t>Droplets can contaminate </a:t>
            </a:r>
            <a:r>
              <a:rPr lang="en-US" sz="1600" b="1" dirty="0">
                <a:latin typeface="+mj-lt"/>
              </a:rPr>
              <a:t>indirectly </a:t>
            </a:r>
            <a:r>
              <a:rPr lang="en-US" sz="1600" dirty="0">
                <a:latin typeface="+mj-lt"/>
              </a:rPr>
              <a:t>(through object-to-person contact with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bed pans, urinals, dressing trolleys, mattresses, drip stands, mops and buckets, etc.)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11228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#3 Additional Precautions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3164"/>
            <a:ext cx="8686800" cy="529243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Apply all standard precautions, </a:t>
            </a:r>
            <a:r>
              <a:rPr lang="en-US" sz="2400" b="1" dirty="0">
                <a:latin typeface="+mj-lt"/>
              </a:rPr>
              <a:t>as well as</a:t>
            </a:r>
            <a:r>
              <a:rPr lang="en-US" sz="2400" dirty="0">
                <a:latin typeface="+mj-lt"/>
              </a:rPr>
              <a:t>: </a:t>
            </a:r>
          </a:p>
          <a:p>
            <a:r>
              <a:rPr lang="en-US" sz="2400" dirty="0">
                <a:latin typeface="+mj-lt"/>
              </a:rPr>
              <a:t>Apply contact and droplet precautions for all suspected/confirmed cases</a:t>
            </a:r>
          </a:p>
          <a:p>
            <a:r>
              <a:rPr lang="en-US" sz="2400" dirty="0">
                <a:latin typeface="+mj-lt"/>
              </a:rPr>
              <a:t>Prepare special accommodation / isolation spaces:</a:t>
            </a:r>
          </a:p>
          <a:p>
            <a:pPr lvl="1"/>
            <a:r>
              <a:rPr lang="en-US" sz="1800" dirty="0">
                <a:latin typeface="+mj-lt"/>
              </a:rPr>
              <a:t>Single room, door closed, space between bed, adequate ventilation (like: open window or fan)</a:t>
            </a:r>
          </a:p>
          <a:p>
            <a:pPr lvl="1"/>
            <a:r>
              <a:rPr lang="en-US" sz="1800" dirty="0">
                <a:latin typeface="+mj-lt"/>
              </a:rPr>
              <a:t>Isolation sign on door with patient and health care staff instructions</a:t>
            </a:r>
          </a:p>
          <a:p>
            <a:pPr lvl="1"/>
            <a:r>
              <a:rPr lang="en-US" sz="1800" dirty="0">
                <a:latin typeface="+mj-lt"/>
              </a:rPr>
              <a:t>Isolation trolley with PPE and hand disinfectant </a:t>
            </a:r>
          </a:p>
          <a:p>
            <a:pPr lvl="1"/>
            <a:r>
              <a:rPr lang="en-US" sz="1800" dirty="0">
                <a:latin typeface="+mj-lt"/>
              </a:rPr>
              <a:t>Dedicated bathroom or toilet facilities </a:t>
            </a:r>
          </a:p>
          <a:p>
            <a:pPr lvl="1"/>
            <a:r>
              <a:rPr lang="en-US" sz="1800" dirty="0">
                <a:latin typeface="+mj-lt"/>
              </a:rPr>
              <a:t>All patients with respiratory illness should be in a single room, or minimum 1m away from other patients when waiting for a room </a:t>
            </a:r>
          </a:p>
          <a:p>
            <a:r>
              <a:rPr lang="en-US" sz="2400" dirty="0">
                <a:latin typeface="+mj-lt"/>
              </a:rPr>
              <a:t>Dedicate equipment and administer additional cleaning/disinfecting</a:t>
            </a:r>
          </a:p>
          <a:p>
            <a:pPr lvl="1"/>
            <a:r>
              <a:rPr lang="en-US" sz="1800" dirty="0">
                <a:latin typeface="+mj-lt"/>
              </a:rPr>
              <a:t>Use single-use equipment when possible</a:t>
            </a:r>
          </a:p>
          <a:p>
            <a:pPr lvl="1"/>
            <a:r>
              <a:rPr lang="en-US" sz="1800" dirty="0">
                <a:latin typeface="+mj-lt"/>
              </a:rPr>
              <a:t>Otherwise use equipment dedicated to the patient, and disinfect between uses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34438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3844"/>
            <a:ext cx="8610600" cy="838200"/>
          </a:xfrm>
        </p:spPr>
        <p:txBody>
          <a:bodyPr>
            <a:noAutofit/>
          </a:bodyPr>
          <a:lstStyle/>
          <a:p>
            <a:r>
              <a:rPr lang="en-US" dirty="0"/>
              <a:t>#3 Additional Precautions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1288"/>
            <a:ext cx="8839200" cy="530431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j-lt"/>
              </a:rPr>
              <a:t>A team of HCW should be dedicated to care exclusively for suspected patients </a:t>
            </a:r>
          </a:p>
          <a:p>
            <a:pPr lvl="1"/>
            <a:r>
              <a:rPr lang="en-US" sz="2000" dirty="0">
                <a:latin typeface="+mj-lt"/>
              </a:rPr>
              <a:t>HCW to wear PPE: a medical mask, goggles or face shield, gown, and gloves </a:t>
            </a:r>
          </a:p>
          <a:p>
            <a:pPr lvl="1"/>
            <a:r>
              <a:rPr lang="en-US" sz="2000" dirty="0">
                <a:latin typeface="+mj-lt"/>
              </a:rPr>
              <a:t>Hand hygiene should be done at each of the WHO “5 Moments”</a:t>
            </a:r>
          </a:p>
          <a:p>
            <a:pPr lvl="1"/>
            <a:r>
              <a:rPr lang="en-US" sz="2000" dirty="0">
                <a:latin typeface="+mj-lt"/>
              </a:rPr>
              <a:t>Hand hygiene before PPE and after removing PPE </a:t>
            </a:r>
          </a:p>
          <a:p>
            <a:r>
              <a:rPr lang="en-US" sz="2400" dirty="0">
                <a:latin typeface="+mj-lt"/>
              </a:rPr>
              <a:t>Limit / avoid transport and movement outside the room to only medically essential purposes </a:t>
            </a:r>
          </a:p>
          <a:p>
            <a:pPr lvl="1"/>
            <a:r>
              <a:rPr lang="en-US" sz="1800" dirty="0">
                <a:latin typeface="+mj-lt"/>
              </a:rPr>
              <a:t>If transportation is necessary, patients to wear masks. HCW to wear appropriate PPE. </a:t>
            </a:r>
          </a:p>
          <a:p>
            <a:pPr lvl="1"/>
            <a:r>
              <a:rPr lang="en-US" sz="1800" dirty="0">
                <a:latin typeface="+mj-lt"/>
              </a:rPr>
              <a:t>Limit the number of HCW, visitors, and family members in contact with the patient. Everyone must wear PPE if visitation is necessary.</a:t>
            </a:r>
          </a:p>
          <a:p>
            <a:pPr lvl="1"/>
            <a:r>
              <a:rPr lang="en-US" sz="1800" dirty="0">
                <a:latin typeface="+mj-lt"/>
              </a:rPr>
              <a:t>All persons entering the patient’s room (including visitors) to be recorded (contact tracing)</a:t>
            </a:r>
          </a:p>
          <a:p>
            <a:r>
              <a:rPr lang="en-US" sz="2400" dirty="0">
                <a:latin typeface="+mj-lt"/>
              </a:rPr>
              <a:t>Use good communication between all health workers and staff caring for patients</a:t>
            </a:r>
          </a:p>
          <a:p>
            <a:r>
              <a:rPr lang="en-US" sz="2000" dirty="0">
                <a:latin typeface="+mj-lt"/>
              </a:rPr>
              <a:t>Precautions should continue until the patient is asymptomatic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696904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Strategies for IPC in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81298"/>
            <a:ext cx="8686800" cy="49243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 World Health Organization (WHO) has recommended IPC strategies to prevent/limit transmission in the health care setting: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Applying Standard Precautions for all patients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Ensuring triage, early recognition and source control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Additional precautions for suspected cases of COVID-19 infection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b="1" dirty="0">
                <a:latin typeface="+mj-lt"/>
              </a:rPr>
              <a:t>Implementing administrative controls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Using environmental and engineering controls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336506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#4 &amp; #5 Administrative, engineering &amp; environmental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6" y="1424423"/>
            <a:ext cx="8585944" cy="518834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j-lt"/>
              </a:rPr>
              <a:t>Administrative Controls</a:t>
            </a:r>
          </a:p>
          <a:p>
            <a:pPr lvl="1"/>
            <a:r>
              <a:rPr lang="en-US" sz="2000" dirty="0">
                <a:latin typeface="+mj-lt"/>
              </a:rPr>
              <a:t>Policies and procedures based on sound epidemiological and best practices</a:t>
            </a:r>
          </a:p>
          <a:p>
            <a:pPr lvl="1"/>
            <a:r>
              <a:rPr lang="en-US" sz="2000" dirty="0">
                <a:latin typeface="+mj-lt"/>
              </a:rPr>
              <a:t>Education and trainings</a:t>
            </a:r>
          </a:p>
          <a:p>
            <a:r>
              <a:rPr lang="en-US" sz="2400" dirty="0">
                <a:latin typeface="+mj-lt"/>
              </a:rPr>
              <a:t>Engineering and Environmental Controls</a:t>
            </a:r>
          </a:p>
          <a:p>
            <a:pPr lvl="1"/>
            <a:r>
              <a:rPr lang="en-US" sz="2000" dirty="0">
                <a:latin typeface="+mj-lt"/>
              </a:rPr>
              <a:t>Isolation facilities (patient flow) with appropriate ventilation systems</a:t>
            </a:r>
          </a:p>
          <a:p>
            <a:pPr lvl="1"/>
            <a:r>
              <a:rPr lang="en-US" sz="2000" dirty="0">
                <a:latin typeface="+mj-lt"/>
              </a:rPr>
              <a:t>Private room or </a:t>
            </a:r>
            <a:r>
              <a:rPr lang="en-US" sz="2000" dirty="0" err="1">
                <a:latin typeface="+mj-lt"/>
              </a:rPr>
              <a:t>cohorting</a:t>
            </a:r>
            <a:r>
              <a:rPr lang="en-US" sz="2000" dirty="0">
                <a:latin typeface="+mj-lt"/>
              </a:rPr>
              <a:t> with signage indicating isolation requirements</a:t>
            </a:r>
          </a:p>
          <a:p>
            <a:pPr lvl="1"/>
            <a:r>
              <a:rPr lang="en-US" sz="2000" dirty="0">
                <a:latin typeface="+mj-lt"/>
              </a:rPr>
              <a:t>Dedicated toilet </a:t>
            </a:r>
          </a:p>
          <a:p>
            <a:pPr lvl="1"/>
            <a:r>
              <a:rPr lang="en-US" sz="2000" dirty="0">
                <a:latin typeface="+mj-lt"/>
              </a:rPr>
              <a:t>Dedicated equipment and Disinfection room </a:t>
            </a:r>
          </a:p>
          <a:p>
            <a:pPr lvl="1"/>
            <a:r>
              <a:rPr lang="en-US" sz="2000" dirty="0">
                <a:latin typeface="+mj-lt"/>
              </a:rPr>
              <a:t>Access to hand washing stations </a:t>
            </a:r>
          </a:p>
          <a:p>
            <a:pPr lvl="1"/>
            <a:r>
              <a:rPr lang="en-US" sz="2000" dirty="0">
                <a:latin typeface="+mj-lt"/>
              </a:rPr>
              <a:t>Infrastructure to contain spread</a:t>
            </a:r>
          </a:p>
          <a:p>
            <a:r>
              <a:rPr lang="en-US" sz="2400" dirty="0">
                <a:latin typeface="+mj-lt"/>
              </a:rPr>
              <a:t>Personal Protective Equipment (PPE)</a:t>
            </a:r>
          </a:p>
          <a:p>
            <a:pPr lvl="1"/>
            <a:r>
              <a:rPr lang="en-US" dirty="0">
                <a:latin typeface="+mj-lt"/>
              </a:rPr>
              <a:t>Gown/Apron, Mask, Goggles/face shield, Disposable gloves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DB83D-FD59-064F-8D9D-6E976F31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08" y="4137781"/>
            <a:ext cx="3290592" cy="19016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34138-91B9-9342-B8C6-00AD13079EFB}"/>
              </a:ext>
            </a:extLst>
          </p:cNvPr>
          <p:cNvSpPr txBox="1"/>
          <p:nvPr/>
        </p:nvSpPr>
        <p:spPr>
          <a:xfrm>
            <a:off x="0" y="6612771"/>
            <a:ext cx="4018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Malawi Epidemiology module extracted from RSA COVID Training </a:t>
            </a:r>
          </a:p>
        </p:txBody>
      </p:sp>
    </p:spTree>
    <p:extLst>
      <p:ext uri="{BB962C8B-B14F-4D97-AF65-F5344CB8AC3E}">
        <p14:creationId xmlns:p14="http://schemas.microsoft.com/office/powerpoint/2010/main" val="1991208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2772"/>
            <a:ext cx="8238707" cy="638805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j-lt"/>
              </a:rPr>
              <a:t>Review safety precautions throughout the testing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1FC87DD-5E82-F54B-9D4B-D6D987D73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24104"/>
              </p:ext>
            </p:extLst>
          </p:nvPr>
        </p:nvGraphicFramePr>
        <p:xfrm>
          <a:off x="483600" y="2174558"/>
          <a:ext cx="8253000" cy="4119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7847">
                  <a:extLst>
                    <a:ext uri="{9D8B030D-6E8A-4147-A177-3AD203B41FA5}">
                      <a16:colId xmlns:a16="http://schemas.microsoft.com/office/drawing/2014/main" val="845341923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1907132309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3173623445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77865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cs typeface="Calibri" panose="020F0502020204030204" pitchFamily="34" charset="0"/>
                        </a:rPr>
                        <a:t>Sample Collection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cs typeface="Calibri" panose="020F0502020204030204" pitchFamily="34" charset="0"/>
                        </a:rPr>
                        <a:t>Testing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cs typeface="Calibri" panose="020F0502020204030204" pitchFamily="34" charset="0"/>
                        </a:rPr>
                        <a:t>Post-Test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1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alibri" panose="020F0502020204030204" pitchFamily="34" charset="0"/>
                        </a:rPr>
                        <a:t>Hand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  <a:cs typeface="Calibri" panose="020F0502020204030204" pitchFamily="34" charset="0"/>
                        </a:rPr>
                        <a:t>Hygiene (HH)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HH before AND after SC: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Soap/water 40sec –OR– Alcohol-based rub 20sec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HH before AND after testing: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Soap/water 40sec –OR– Alcohol-based rub 20sec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HH before AND after test: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Soap/water 40sec –OR– Alcohol-based rub 20sec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5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Protective Clothing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All PPE: gown, mask, goggles/face shield, gloves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Testing-only PPE: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gown,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mask, gloves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Remove PPE: gloves, gown, (HH), goggles, mask, (HH)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Clean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If spill: clean soap/water</a:t>
                      </a:r>
                    </a:p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Disinfect bleach / ethanol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If spill: clean soap/water</a:t>
                      </a:r>
                    </a:p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Disinfect bleach / ethanol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Clean &amp; Disinfect workstation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34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Clean Equipment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Use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NEW test kit</a:t>
                      </a:r>
                    </a:p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Use sanitized, dedicated equipment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Use testing materials from NEW test kits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Clean &amp; Disinfect equipment*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Remove any single-use material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7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Waste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All materials to biohazard bag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All testing supplies to biohazard bag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51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Patient Flow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Keep patient 1m from others in dedicated room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Keep patient 1m from others in dedicated room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  <a:cs typeface="Calibri" panose="020F0502020204030204" pitchFamily="34" charset="0"/>
                        </a:rPr>
                        <a:t>Keep patient 1m from others in dedicated room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935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C67B83-6312-974D-892D-19907750758B}"/>
              </a:ext>
            </a:extLst>
          </p:cNvPr>
          <p:cNvSpPr txBox="1"/>
          <p:nvPr/>
        </p:nvSpPr>
        <p:spPr>
          <a:xfrm>
            <a:off x="0" y="6612771"/>
            <a:ext cx="40180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800" dirty="0"/>
              <a:t> Do NOT spray disinfectant on the device based test  – Follow manufacturer instructions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19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8F359-1DC1-1B47-B945-BE43E788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529468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8437"/>
            <a:ext cx="8610600" cy="838200"/>
          </a:xfrm>
        </p:spPr>
        <p:txBody>
          <a:bodyPr/>
          <a:lstStyle/>
          <a:p>
            <a:r>
              <a:rPr lang="en-US" dirty="0"/>
              <a:t>WHO Strategies for IPC in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57313"/>
            <a:ext cx="8686800" cy="5119687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The World Health Organization (WHO) has recommended IPC strategies to prevent/limit transmission in the health care setting: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Applying Standard Precautions for all patients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Ensuring triage, early recognition and source control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Implementing empiric additional precautions for suspected cases of COVID-19 infection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Implementing administrative controls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000" dirty="0">
                <a:latin typeface="+mj-lt"/>
              </a:rPr>
              <a:t>Using environmental and engineering controls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</p:spTree>
    <p:extLst>
      <p:ext uri="{BB962C8B-B14F-4D97-AF65-F5344CB8AC3E}">
        <p14:creationId xmlns:p14="http://schemas.microsoft.com/office/powerpoint/2010/main" val="252226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WHO Strategy #1 - Standard Precautions are the basic level of infection prevention precautions for ALL patients at ALL times:</a:t>
            </a:r>
          </a:p>
          <a:p>
            <a:pPr lvl="1"/>
            <a:r>
              <a:rPr lang="en-US" dirty="0">
                <a:latin typeface="+mj-lt"/>
              </a:rPr>
              <a:t>Whenever providing patient care, regardless of the patient’s diagnosis </a:t>
            </a:r>
          </a:p>
          <a:p>
            <a:pPr lvl="1"/>
            <a:r>
              <a:rPr lang="en-US" dirty="0">
                <a:latin typeface="+mj-lt"/>
              </a:rPr>
              <a:t>Avoiding unprotected contact with body fluids (blood, respiratory secretions, excretions)</a:t>
            </a:r>
          </a:p>
          <a:p>
            <a:pPr lvl="1"/>
            <a:r>
              <a:rPr lang="en-US" dirty="0">
                <a:latin typeface="+mj-lt"/>
              </a:rPr>
              <a:t>For all contact with body fluids regardless of the infection status</a:t>
            </a:r>
          </a:p>
          <a:p>
            <a:pPr lvl="1"/>
            <a:r>
              <a:rPr lang="en-US" dirty="0">
                <a:latin typeface="+mj-lt"/>
              </a:rPr>
              <a:t>Minimizing and preventing spread of infection to healthcare workers, other patients, and visitors </a:t>
            </a:r>
          </a:p>
          <a:p>
            <a:r>
              <a:rPr lang="en-US" dirty="0">
                <a:latin typeface="+mj-lt"/>
              </a:rPr>
              <a:t>Standard Precautions assume every person is potentially infected and potentially transmitting</a:t>
            </a:r>
          </a:p>
          <a:p>
            <a:r>
              <a:rPr lang="en-US" dirty="0">
                <a:latin typeface="+mj-lt"/>
              </a:rPr>
              <a:t>Standard Precautions, in the context of COVID-19 include: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851DC84-98FE-454A-9F9D-2BAD5660BB3D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1415F0-3D2C-1540-9C84-13DC4D90870A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1755D86-256C-2647-B035-2E870052F881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173E6A9-878B-7D4A-9CFE-3B6BF91C7A21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BE538BE-6D36-2C4A-915C-9706C41BACA4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C7142CC-172D-4446-8D91-2C203193ECCE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6A351774-DDDE-0841-A917-399C566E898C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12A32AC7-9646-9F4A-8A07-5E08315770BC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6802397C-8DC3-8245-B6DA-87FC0DD86258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9997425-0A9B-174B-B06D-39665CF69D75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30F70C16-A4A6-2E41-B91A-9AE4B41BA33E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62CB04B-639B-C24D-8F37-E9E1E8E5F38B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8" name="Triangle 7">
            <a:extLst>
              <a:ext uri="{FF2B5EF4-FFF2-40B4-BE49-F238E27FC236}">
                <a16:creationId xmlns:a16="http://schemas.microsoft.com/office/drawing/2014/main" id="{6544FE5F-9E85-9346-B5A3-AB8B45D20CFE}"/>
              </a:ext>
            </a:extLst>
          </p:cNvPr>
          <p:cNvSpPr/>
          <p:nvPr/>
        </p:nvSpPr>
        <p:spPr>
          <a:xfrm rot="16200000">
            <a:off x="4166358" y="3715981"/>
            <a:ext cx="4711593" cy="445904"/>
          </a:xfrm>
          <a:prstGeom prst="triangle">
            <a:avLst>
              <a:gd name="adj" fmla="val 1981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6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Hand Hygiene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+mj-lt"/>
              </a:rPr>
              <a:t>Hand hygiene is </a:t>
            </a:r>
            <a:r>
              <a:rPr lang="en-US" b="1" dirty="0">
                <a:latin typeface="+mj-lt"/>
              </a:rPr>
              <a:t>the single most important procedure </a:t>
            </a:r>
            <a:r>
              <a:rPr lang="en-US" dirty="0">
                <a:latin typeface="+mj-lt"/>
              </a:rPr>
              <a:t>for preventing the spread of biological contamination or acquiring infection</a:t>
            </a:r>
          </a:p>
          <a:p>
            <a:r>
              <a:rPr lang="en-US" dirty="0">
                <a:latin typeface="+mj-lt"/>
              </a:rPr>
              <a:t>Hand hygiene should be performed in all 5 “moments”:</a:t>
            </a:r>
          </a:p>
          <a:p>
            <a:pPr marL="1428750" lvl="1" indent="-31750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Before putting on PPE and after removing it</a:t>
            </a:r>
          </a:p>
          <a:p>
            <a:pPr marL="1428750" lvl="1" indent="-317500">
              <a:buFont typeface="+mj-lt"/>
              <a:buAutoNum type="arabicPeriod"/>
            </a:pPr>
            <a:endParaRPr lang="en-US" altLang="en-US" dirty="0">
              <a:latin typeface="+mj-lt"/>
            </a:endParaRPr>
          </a:p>
          <a:p>
            <a:pPr marL="1428750" lvl="1" indent="-31750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When changing gloves</a:t>
            </a:r>
          </a:p>
          <a:p>
            <a:pPr marL="1428750" lvl="1" indent="-317500">
              <a:buFont typeface="+mj-lt"/>
              <a:buAutoNum type="arabicPeriod"/>
            </a:pPr>
            <a:endParaRPr lang="en-US" altLang="en-US" dirty="0">
              <a:latin typeface="+mj-lt"/>
            </a:endParaRPr>
          </a:p>
          <a:p>
            <a:pPr marL="1428750" lvl="1" indent="-31750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After any contact with patient with suspected or confirmed COVID-19 infection or their waste</a:t>
            </a:r>
          </a:p>
          <a:p>
            <a:pPr marL="1428750" lvl="1" indent="-317500">
              <a:buFont typeface="+mj-lt"/>
              <a:buAutoNum type="arabicPeriod"/>
            </a:pPr>
            <a:endParaRPr lang="en-US" altLang="en-US" dirty="0">
              <a:latin typeface="+mj-lt"/>
            </a:endParaRPr>
          </a:p>
          <a:p>
            <a:pPr marL="1428750" lvl="1" indent="-31750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After contact with any respiratory secretions </a:t>
            </a:r>
          </a:p>
          <a:p>
            <a:pPr marL="1428750" lvl="1" indent="-317500">
              <a:buFont typeface="+mj-lt"/>
              <a:buAutoNum type="arabicPeriod"/>
            </a:pPr>
            <a:endParaRPr lang="en-US" altLang="en-US" dirty="0">
              <a:latin typeface="+mj-lt"/>
            </a:endParaRPr>
          </a:p>
          <a:p>
            <a:pPr marL="1428750" lvl="1" indent="-317500">
              <a:buFont typeface="+mj-lt"/>
              <a:buAutoNum type="arabicPeriod"/>
            </a:pPr>
            <a:r>
              <a:rPr lang="en-US" altLang="en-US" dirty="0">
                <a:latin typeface="+mj-lt"/>
              </a:rPr>
              <a:t>Before eating and after using the toilet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5F88EF02-7DCF-3649-AFC5-1A18E940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8" y="3623762"/>
            <a:ext cx="555582" cy="5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67DE8DA-2C45-2942-BBA5-399F3B97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7" y="4312058"/>
            <a:ext cx="939022" cy="6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FA3CE848-115A-CD41-A04E-50E69578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58" y="5178551"/>
            <a:ext cx="499987" cy="6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CB13B08-CA71-9D48-B01C-4C7230911A3E}"/>
              </a:ext>
            </a:extLst>
          </p:cNvPr>
          <p:cNvSpPr/>
          <p:nvPr/>
        </p:nvSpPr>
        <p:spPr>
          <a:xfrm>
            <a:off x="907758" y="2922545"/>
            <a:ext cx="630758" cy="553459"/>
          </a:xfrm>
          <a:prstGeom prst="ellipse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Picture 60">
            <a:extLst>
              <a:ext uri="{FF2B5EF4-FFF2-40B4-BE49-F238E27FC236}">
                <a16:creationId xmlns:a16="http://schemas.microsoft.com/office/drawing/2014/main" id="{49B06307-5F9C-844E-9EE5-34DDCF6D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8" y="5953646"/>
            <a:ext cx="705081" cy="66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A9DC272-15AB-0646-A39E-67220E89EA32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98F1088-FCC5-BA43-95EF-6B2DFF3D1F6D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19D2B84-F4B0-DE4E-B29C-98EF8C8D7EBA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658375-48BB-0245-84FF-FAADF59CFD1A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5CE6F1-7309-DA42-BF6E-8A29C9A0D609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58EFE82-E8DC-5440-8139-7928E21CB773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A92D98-3D35-8B40-9C55-06592482E73A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3D4312D-7104-D444-B412-9D4421794719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E45A31-E7CE-A047-A244-D4383731FDAD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428BA5-AA07-E844-BE94-674A6E2DB28A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E1E4CA0-D95C-2642-8C6D-646232B41977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AF2E40-D9E9-7447-BCAC-E0522B0023AA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48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D91DBF1-2D86-FA4D-83C2-2D49A1B548B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7F86589-A356-D54F-B94C-60425FFCCD9C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9B52016-BF94-524D-A33E-5328B563FEAA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90245B-2EF0-E447-AF86-71C7406980E6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B08EDF-52CB-9D4B-A24A-FF19B6BD67C9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8FEB6E-65B7-FA48-ACB8-F03C5A3840F7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236A6A3-7B8E-AD49-91F7-041EE0661D2C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395C73-281A-AA46-8B95-03B993C65639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5AAE51-ECDB-F143-A584-89418F94BE1C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822090-9033-1941-843E-A181E3C5EE21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8EB2BDE-2957-4740-951C-0661B83F00AD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1A92970-819D-C741-95DC-C80205E69EEB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Hand Hygiene (3)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696299-F495-BD4E-9074-1595C4DA7B80}"/>
              </a:ext>
            </a:extLst>
          </p:cNvPr>
          <p:cNvGrpSpPr/>
          <p:nvPr/>
        </p:nvGrpSpPr>
        <p:grpSpPr>
          <a:xfrm>
            <a:off x="121136" y="1645260"/>
            <a:ext cx="7637098" cy="4799083"/>
            <a:chOff x="369888" y="1287463"/>
            <a:chExt cx="8543925" cy="5368925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493FC7BB-80E8-1B40-B009-E00A24E6E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8" y="1287463"/>
              <a:ext cx="307022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07252781-80B3-E04E-9BF7-BD7527334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8" y="2030413"/>
              <a:ext cx="2482850" cy="134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D7C9F93F-B72E-6B4D-A1BD-A34AF764D1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75" y="3379788"/>
              <a:ext cx="5367338" cy="180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2E458802-9651-E64C-91C8-8111D1518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2" r="359"/>
            <a:stretch>
              <a:fillRect/>
            </a:stretch>
          </p:blipFill>
          <p:spPr bwMode="auto">
            <a:xfrm>
              <a:off x="1930400" y="5189538"/>
              <a:ext cx="1465263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>
              <a:extLst>
                <a:ext uri="{FF2B5EF4-FFF2-40B4-BE49-F238E27FC236}">
                  <a16:creationId xmlns:a16="http://schemas.microsoft.com/office/drawing/2014/main" id="{E587563D-6A47-A94D-A945-5BA8AC003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8" y="1287463"/>
              <a:ext cx="3089275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5B16835C-4715-DA4C-B3F8-A3C934574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7"/>
            <a:stretch>
              <a:fillRect/>
            </a:stretch>
          </p:blipFill>
          <p:spPr bwMode="auto">
            <a:xfrm>
              <a:off x="4757738" y="2030413"/>
              <a:ext cx="269557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6C82858B-FB6B-9745-9A60-98EDE1777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0" b="4742"/>
            <a:stretch>
              <a:fillRect/>
            </a:stretch>
          </p:blipFill>
          <p:spPr bwMode="auto">
            <a:xfrm>
              <a:off x="3821113" y="5443538"/>
              <a:ext cx="3360737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6">
              <a:extLst>
                <a:ext uri="{FF2B5EF4-FFF2-40B4-BE49-F238E27FC236}">
                  <a16:creationId xmlns:a16="http://schemas.microsoft.com/office/drawing/2014/main" id="{FB59F3A7-8084-8B40-AEE0-9A53F411DB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2"/>
            <a:stretch/>
          </p:blipFill>
          <p:spPr bwMode="auto">
            <a:xfrm>
              <a:off x="7297738" y="5003801"/>
              <a:ext cx="1616075" cy="165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26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C5BFA0B-FD9C-384C-A4C1-B53372324B80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51045A-B2CF-1C40-94CD-673FACCFC73E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FF61FE-5A87-6C43-9722-D76ED0955AF6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01FA3E-838C-7B44-B64A-2084361E9F52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4B97F26-DA04-3946-AB50-B882D39D5EE0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CCE4CB-0969-0F45-BA7F-9C33407F10A3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118558-4D09-4642-B814-7A26EFB3C65D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C76662-5EFA-4A43-A62C-4189C3EA57B2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4FBE610-0956-1D47-A574-5AA41FF57CD3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199886-C871-EA4F-A903-63F8D7EF2CED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4343FAF-7DE1-7A4C-AC0E-57A7C61954D8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D3A0DA6-7A68-8644-9C15-34181A5E25E2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Cough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Cough Etiquette includes:</a:t>
            </a:r>
          </a:p>
          <a:p>
            <a:pPr lvl="1"/>
            <a:r>
              <a:rPr lang="en-US" altLang="en-US" sz="2200" dirty="0">
                <a:latin typeface="+mj-lt"/>
              </a:rPr>
              <a:t>Turning head away from others when coughing or sneezing </a:t>
            </a:r>
          </a:p>
          <a:p>
            <a:pPr lvl="1"/>
            <a:r>
              <a:rPr lang="en-US" altLang="en-US" sz="2200" dirty="0">
                <a:latin typeface="+mj-lt"/>
              </a:rPr>
              <a:t>Covering nose and mouth when coughing or sneezing </a:t>
            </a:r>
          </a:p>
          <a:p>
            <a:pPr lvl="1"/>
            <a:r>
              <a:rPr lang="en-US" altLang="en-US" sz="2200" dirty="0">
                <a:latin typeface="+mj-lt"/>
              </a:rPr>
              <a:t>Coughing into elbow flexure or tissue </a:t>
            </a:r>
          </a:p>
          <a:p>
            <a:pPr lvl="1"/>
            <a:r>
              <a:rPr lang="en-US" altLang="en-US" sz="2200" dirty="0">
                <a:latin typeface="+mj-lt"/>
              </a:rPr>
              <a:t>Discarding disposable tissue in waste containers </a:t>
            </a:r>
          </a:p>
          <a:p>
            <a:pPr lvl="1"/>
            <a:r>
              <a:rPr lang="en-US" altLang="en-US" sz="2200" dirty="0">
                <a:latin typeface="+mj-lt"/>
              </a:rPr>
              <a:t>Performing hand hygiene after contact with respiratory secretions or contaminated objects</a:t>
            </a:r>
          </a:p>
          <a:p>
            <a:pPr lvl="1"/>
            <a:r>
              <a:rPr lang="en-US" altLang="en-US" sz="2200" dirty="0">
                <a:latin typeface="+mj-lt"/>
              </a:rPr>
              <a:t>Seating coughing persons outside or away from others (minimum 1m) in common waiting areas</a:t>
            </a:r>
          </a:p>
          <a:p>
            <a:pPr lvl="1"/>
            <a:r>
              <a:rPr lang="en-US" altLang="en-US" sz="2200" dirty="0">
                <a:latin typeface="+mj-lt"/>
              </a:rPr>
              <a:t>Providing masks and tissues for patients  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0F7C88-03D0-0047-B1A9-F16DEA8BB0FC}"/>
              </a:ext>
            </a:extLst>
          </p:cNvPr>
          <p:cNvGrpSpPr/>
          <p:nvPr/>
        </p:nvGrpSpPr>
        <p:grpSpPr>
          <a:xfrm>
            <a:off x="6485959" y="2606090"/>
            <a:ext cx="2084985" cy="2084985"/>
            <a:chOff x="9144000" y="2629937"/>
            <a:chExt cx="2084985" cy="20849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799813-AC69-A740-9059-8E8029AE0466}"/>
                </a:ext>
              </a:extLst>
            </p:cNvPr>
            <p:cNvSpPr/>
            <p:nvPr/>
          </p:nvSpPr>
          <p:spPr>
            <a:xfrm>
              <a:off x="9144000" y="2629937"/>
              <a:ext cx="2084985" cy="208498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FF14F8DC-DABE-B244-9958-5B18ED5BC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592" y="2720437"/>
              <a:ext cx="1600242" cy="197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320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9439-BAC0-A242-8687-93A06B1A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#1 Standard Precautions for COVID-19:</a:t>
            </a:r>
            <a:br>
              <a:rPr lang="en-US" dirty="0"/>
            </a:br>
            <a:r>
              <a:rPr lang="en-US" dirty="0"/>
              <a:t>PPE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0DCE-D616-3A41-AE9B-EC759FFD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83139"/>
            <a:ext cx="6373031" cy="4711592"/>
          </a:xfrm>
        </p:spPr>
        <p:txBody>
          <a:bodyPr>
            <a:noAutofit/>
          </a:bodyPr>
          <a:lstStyle/>
          <a:p>
            <a:r>
              <a:rPr lang="en-US" sz="1600" dirty="0">
                <a:latin typeface="+mj-lt"/>
              </a:rPr>
              <a:t>Personal Protective Equipment (PPE) are </a:t>
            </a:r>
            <a:r>
              <a:rPr lang="en-US" sz="1600" b="1" dirty="0">
                <a:latin typeface="+mj-lt"/>
              </a:rPr>
              <a:t>specialized clothing or equipment worn for protection </a:t>
            </a:r>
            <a:r>
              <a:rPr lang="en-US" sz="1600" dirty="0">
                <a:latin typeface="+mj-lt"/>
              </a:rPr>
              <a:t>against infectious materials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8074-9966-5440-A2E4-5A6751F4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386D-B17D-9040-A124-D4A895A6F58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587F-8515-CD42-A5BA-0FD1CCB7E9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010400" y="629443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Oct.2020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61C1-539A-084F-948E-FED7063C54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294438"/>
            <a:ext cx="487045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COVID-19 Antigen Testing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D9129FB3-DE82-DF49-A0AA-3A7AA7E8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42556"/>
            <a:ext cx="3086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Source:  CDC, Coronavirus infectious control Guidance, April 13, 2020 </a:t>
            </a: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B36EA641-DE10-084B-944A-FC28297FF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r="4893"/>
          <a:stretch/>
        </p:blipFill>
        <p:spPr bwMode="auto">
          <a:xfrm>
            <a:off x="502571" y="2304950"/>
            <a:ext cx="5865979" cy="42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D456F20-972F-0649-BF1F-65F0FF05885F}"/>
              </a:ext>
            </a:extLst>
          </p:cNvPr>
          <p:cNvGrpSpPr/>
          <p:nvPr/>
        </p:nvGrpSpPr>
        <p:grpSpPr>
          <a:xfrm>
            <a:off x="6821122" y="1583140"/>
            <a:ext cx="2133600" cy="4711592"/>
            <a:chOff x="6821122" y="1583140"/>
            <a:chExt cx="2133600" cy="471159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8D266C-F288-DA41-A35B-CAF0C93DA904}"/>
                </a:ext>
              </a:extLst>
            </p:cNvPr>
            <p:cNvSpPr/>
            <p:nvPr/>
          </p:nvSpPr>
          <p:spPr>
            <a:xfrm>
              <a:off x="6821122" y="1583140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 Hygiene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7BAFD8-2D5A-FC47-B89A-E1E5D845BB15}"/>
                </a:ext>
              </a:extLst>
            </p:cNvPr>
            <p:cNvSpPr/>
            <p:nvPr/>
          </p:nvSpPr>
          <p:spPr>
            <a:xfrm>
              <a:off x="6821122" y="2020191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Cough Etiquette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15AA56-B460-7242-B6D5-0F7820CE66E2}"/>
                </a:ext>
              </a:extLst>
            </p:cNvPr>
            <p:cNvSpPr/>
            <p:nvPr/>
          </p:nvSpPr>
          <p:spPr>
            <a:xfrm>
              <a:off x="6821122" y="2457242"/>
              <a:ext cx="2133600" cy="3410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Protective Clothing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EAB039-4FAE-6045-9F03-205A5E6CA5BC}"/>
                </a:ext>
              </a:extLst>
            </p:cNvPr>
            <p:cNvSpPr/>
            <p:nvPr/>
          </p:nvSpPr>
          <p:spPr>
            <a:xfrm>
              <a:off x="6821122" y="2894293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Environment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60E5C1-0D4D-F249-936A-A890A3A228A0}"/>
                </a:ext>
              </a:extLst>
            </p:cNvPr>
            <p:cNvSpPr/>
            <p:nvPr/>
          </p:nvSpPr>
          <p:spPr>
            <a:xfrm>
              <a:off x="6821122" y="3331344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Clean Equipment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BCCB78A-4EEA-B547-997F-1DEE21267C95}"/>
                </a:ext>
              </a:extLst>
            </p:cNvPr>
            <p:cNvSpPr/>
            <p:nvPr/>
          </p:nvSpPr>
          <p:spPr>
            <a:xfrm>
              <a:off x="6821122" y="3768395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Waste Management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D10740-3F79-C34D-83FC-C056CF53F7CE}"/>
                </a:ext>
              </a:extLst>
            </p:cNvPr>
            <p:cNvSpPr/>
            <p:nvPr/>
          </p:nvSpPr>
          <p:spPr>
            <a:xfrm>
              <a:off x="6821122" y="4205446"/>
              <a:ext cx="2133600" cy="3410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Patient Flow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F6CBC6-E4E2-CB40-B9EA-D8D0F0EAA281}"/>
                </a:ext>
              </a:extLst>
            </p:cNvPr>
            <p:cNvSpPr/>
            <p:nvPr/>
          </p:nvSpPr>
          <p:spPr>
            <a:xfrm>
              <a:off x="6821122" y="4642497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Sharp Safety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7B8C8E6-9ED8-8942-9D08-25DD2A4480E6}"/>
                </a:ext>
              </a:extLst>
            </p:cNvPr>
            <p:cNvSpPr/>
            <p:nvPr/>
          </p:nvSpPr>
          <p:spPr>
            <a:xfrm>
              <a:off x="6821122" y="5079548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 Injection Practices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59BFC9F-9667-C541-87C2-82FE4CDD6B28}"/>
                </a:ext>
              </a:extLst>
            </p:cNvPr>
            <p:cNvSpPr/>
            <p:nvPr/>
          </p:nvSpPr>
          <p:spPr>
            <a:xfrm>
              <a:off x="6821122" y="5516599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Handle Linen Correctly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C4FBD74-D44E-E84D-A70E-1B7F6311D3B4}"/>
                </a:ext>
              </a:extLst>
            </p:cNvPr>
            <p:cNvSpPr/>
            <p:nvPr/>
          </p:nvSpPr>
          <p:spPr>
            <a:xfrm>
              <a:off x="6821122" y="5953646"/>
              <a:ext cx="2133600" cy="341086"/>
            </a:xfrm>
            <a:prstGeom prst="rect">
              <a:avLst/>
            </a:prstGeom>
            <a:solidFill>
              <a:srgbClr val="FCFCFC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Occupational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021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13377</TotalTime>
  <Words>4356</Words>
  <Application>Microsoft Macintosh PowerPoint</Application>
  <PresentationFormat>On-screen Show (4:3)</PresentationFormat>
  <Paragraphs>755</Paragraphs>
  <Slides>35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Avenir Light</vt:lpstr>
      <vt:lpstr>Calibri</vt:lpstr>
      <vt:lpstr>Cambria</vt:lpstr>
      <vt:lpstr>Garamond</vt:lpstr>
      <vt:lpstr>Wingdings 2</vt:lpstr>
      <vt:lpstr>Default Theme</vt:lpstr>
      <vt:lpstr>PowerPoint Presentation</vt:lpstr>
      <vt:lpstr>Infection, Prevention and Control (IPC)</vt:lpstr>
      <vt:lpstr>COVID-19 Transmission Management</vt:lpstr>
      <vt:lpstr>WHO Strategies for IPC in COVID-19</vt:lpstr>
      <vt:lpstr>#1 Standard Precautions for COVID-19: Overview</vt:lpstr>
      <vt:lpstr>#1 Standard Precautions for COVID-19: Hand Hygiene (2)</vt:lpstr>
      <vt:lpstr>#1 Standard Precautions for COVID-19: Hand Hygiene (3)</vt:lpstr>
      <vt:lpstr>#1 Standard Precautions for COVID-19: Cough Etiquette</vt:lpstr>
      <vt:lpstr>#1 Standard Precautions for COVID-19: PPE (1)</vt:lpstr>
      <vt:lpstr>#1 Standard Precautions for COVID-19: PPE (2)</vt:lpstr>
      <vt:lpstr>#1 Standard Precautions for COVID-19: PPE (3)</vt:lpstr>
      <vt:lpstr>#1 Standard Precautions for COVID-19: PPE (4)</vt:lpstr>
      <vt:lpstr>#1 Standard Precautions for COVID-19: PPE (5)</vt:lpstr>
      <vt:lpstr>#1 Standard Precautions for COVID-19: PPE (6)</vt:lpstr>
      <vt:lpstr>#1 Standard Precautions for COVID-19: PPE (7)</vt:lpstr>
      <vt:lpstr>#1 Standard Precautions for COVID-19: Clean Environment (1)</vt:lpstr>
      <vt:lpstr>#1 Standard Precautions for COVID-19: Clean Environment (2)</vt:lpstr>
      <vt:lpstr>#1 Standard Precautions for COVID-19: Clean Equipment</vt:lpstr>
      <vt:lpstr>#1 Standard Precautions for COVID-19: Making Disinfectant Solutions</vt:lpstr>
      <vt:lpstr>#1 Standard Precautions for COVID-19: Disinfecting Frequency</vt:lpstr>
      <vt:lpstr>#1 Standard Precautions for COVID-19: Waste management (1)</vt:lpstr>
      <vt:lpstr>#1 Standard Precautions for COVID-19: Waste management (2)</vt:lpstr>
      <vt:lpstr>#1 Standard Precautions for COVID-19: Patient Flow (1)</vt:lpstr>
      <vt:lpstr>#1 Standard Precautions for COVID-19: Patient Flow (2)</vt:lpstr>
      <vt:lpstr>#1 Standard Precautions for COVID-19: Patient Flow (3)</vt:lpstr>
      <vt:lpstr>WHO Strategies for IPC in COVID-19</vt:lpstr>
      <vt:lpstr>#2 Triage (1)</vt:lpstr>
      <vt:lpstr>#2 Triage (2)</vt:lpstr>
      <vt:lpstr>WHO Strategies for IPC in COVID-19</vt:lpstr>
      <vt:lpstr>#3 Additional Precautions (1)</vt:lpstr>
      <vt:lpstr>#3 Additional Precautions (2)</vt:lpstr>
      <vt:lpstr>WHO Strategies for IPC in COVID-19</vt:lpstr>
      <vt:lpstr>#4 &amp; #5 Administrative, engineering &amp; environmental Controls</vt:lpstr>
      <vt:lpstr>Safety Summary</vt:lpstr>
      <vt:lpstr>PowerPoint Presentation</vt:lpstr>
    </vt:vector>
  </TitlesOfParts>
  <Company>William J. Clinton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Packaging, Storage and Transportation</dc:title>
  <dc:creator>Rosezoil</dc:creator>
  <cp:lastModifiedBy>Alex Ogwal</cp:lastModifiedBy>
  <cp:revision>435</cp:revision>
  <dcterms:created xsi:type="dcterms:W3CDTF">2011-08-17T21:27:45Z</dcterms:created>
  <dcterms:modified xsi:type="dcterms:W3CDTF">2021-01-06T21:54:01Z</dcterms:modified>
</cp:coreProperties>
</file>