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1" r:id="rId4"/>
    <p:sldId id="583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</p:sldIdLst>
  <p:sldSz cx="9906000" cy="6858000" type="A4"/>
  <p:notesSz cx="68580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00FF00"/>
    <a:srgbClr val="00AE00"/>
    <a:srgbClr val="FF3300"/>
    <a:srgbClr val="4B8B6E"/>
    <a:srgbClr val="33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4" autoAdjust="0"/>
    <p:restoredTop sz="95958" autoAdjust="0"/>
  </p:normalViewPr>
  <p:slideViewPr>
    <p:cSldViewPr snapToGrid="0">
      <p:cViewPr varScale="1">
        <p:scale>
          <a:sx n="111" d="100"/>
          <a:sy n="111" d="100"/>
        </p:scale>
        <p:origin x="1472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3388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3" tIns="45647" rIns="91293" bIns="45647" numCol="1" anchor="b" anchorCtr="0" compatLnSpc="1"/>
          <a:lstStyle>
            <a:lvl1pPr defTabSz="91186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Module 3: Collection and Transport of Sputum Specimens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3387" cy="463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293" tIns="45647" rIns="91293" bIns="45647" numCol="1" anchor="b" anchorCtr="0" compatLnSpc="1">
            <a:prstTxWarp prst="textNoShape">
              <a:avLst/>
            </a:prstTxWarp>
          </a:bodyPr>
          <a:lstStyle>
            <a:lvl1pPr algn="r" defTabSz="911225">
              <a:defRPr sz="10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E6F8D87-D876-4104-8C0B-93583950A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4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22338" y="704850"/>
            <a:ext cx="501650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1266" tIns="44832" rIns="91266" bIns="44832" numCol="1" anchor="t" anchorCtr="0" compatLnSpc="1"/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6513" y="8896350"/>
            <a:ext cx="403225" cy="30638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1266" tIns="44832" rIns="91266" bIns="44832" anchor="ctr">
            <a:spAutoFit/>
          </a:bodyPr>
          <a:lstStyle/>
          <a:p>
            <a:pPr algn="r" defTabSz="971550">
              <a:defRPr/>
            </a:pPr>
            <a:fld id="{B3560BEA-6C8B-43E4-BA28-03A49EA118B2}" type="slidenum">
              <a:rPr lang="en-US" alt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pPr algn="r" defTabSz="971550">
                <a:defRPr/>
              </a:pPr>
              <a:t>‹#›</a:t>
            </a:fld>
            <a:endParaRPr lang="en-US" altLang="en-US" sz="140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1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9" tIns="43804" rIns="87609" bIns="438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F66D3B7B-4935-4540-BE4A-20A255F834D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1100" b="1"/>
              <a:t>EXPLAIN: </a:t>
            </a:r>
            <a:r>
              <a:rPr lang="en-US" sz="1100"/>
              <a:t>Thinking of Dr. Ghebreyesus’s emphasis on testing… </a:t>
            </a:r>
          </a:p>
          <a:p>
            <a:r>
              <a:rPr lang="en-US" sz="1100" b="1"/>
              <a:t>INVITE</a:t>
            </a:r>
            <a:r>
              <a:rPr lang="en-US" sz="1100"/>
              <a:t> participants to </a:t>
            </a:r>
            <a:r>
              <a:rPr lang="en-US" sz="1100" b="1"/>
              <a:t>DISCUSS</a:t>
            </a:r>
            <a:r>
              <a:rPr lang="en-US" sz="1100"/>
              <a:t> with a partner:</a:t>
            </a:r>
          </a:p>
          <a:p>
            <a:r>
              <a:rPr lang="en-US" sz="1100"/>
              <a:t>- How can testing impact or disrupt the chain of transmission?</a:t>
            </a:r>
          </a:p>
          <a:p>
            <a:r>
              <a:rPr lang="en-US" sz="1100"/>
              <a:t>- What are some of the benefits of diagnostic testing?</a:t>
            </a:r>
          </a:p>
          <a:p>
            <a:r>
              <a:rPr lang="en-US" sz="1100" b="1"/>
              <a:t>ALLOW </a:t>
            </a:r>
            <a:r>
              <a:rPr lang="en-US" sz="1100"/>
              <a:t>3-5 minutes.</a:t>
            </a:r>
          </a:p>
          <a:p>
            <a:endParaRPr lang="en-US" sz="1100" b="1"/>
          </a:p>
          <a:p>
            <a:r>
              <a:rPr lang="en-US" sz="1100" b="1"/>
              <a:t>INVITE</a:t>
            </a:r>
            <a:r>
              <a:rPr lang="en-US" sz="1100"/>
              <a:t> participants to </a:t>
            </a:r>
            <a:r>
              <a:rPr lang="en-US" sz="1100" b="1"/>
              <a:t>SHARE</a:t>
            </a:r>
            <a:r>
              <a:rPr lang="en-US" sz="1100"/>
              <a:t> with the group, and </a:t>
            </a:r>
            <a:r>
              <a:rPr lang="en-US" sz="1100" b="1"/>
              <a:t>INVITE</a:t>
            </a:r>
            <a:r>
              <a:rPr lang="en-US" sz="1100"/>
              <a:t> responses from women and men equally.</a:t>
            </a:r>
          </a:p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9" tIns="43804" rIns="87609" bIns="438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549F233E-8641-4282-99B5-443E8C42F61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r>
              <a:rPr lang="en-US" sz="1100"/>
              <a:t>Materials: none</a:t>
            </a:r>
          </a:p>
          <a:p>
            <a:r>
              <a:rPr lang="en-US" sz="1100"/>
              <a:t>Time: 15 min</a:t>
            </a:r>
          </a:p>
          <a:p>
            <a:endParaRPr lang="en-US" sz="1100"/>
          </a:p>
          <a:p>
            <a:r>
              <a:rPr lang="en-US" sz="1100" b="1"/>
              <a:t>EXPLAIN</a:t>
            </a:r>
            <a:r>
              <a:rPr lang="en-US" sz="1100"/>
              <a:t>: Next, you will now consider what you already know about Diagnostic Testing Options.</a:t>
            </a:r>
          </a:p>
          <a:p>
            <a:r>
              <a:rPr lang="en-US" sz="1100" b="1"/>
              <a:t>INVITE</a:t>
            </a:r>
            <a:r>
              <a:rPr lang="en-US" sz="1100"/>
              <a:t> participants to </a:t>
            </a:r>
            <a:r>
              <a:rPr lang="en-US" sz="1100" b="1"/>
              <a:t>DIVIDE</a:t>
            </a:r>
            <a:r>
              <a:rPr lang="en-US" sz="1100"/>
              <a:t> into 3 groups.</a:t>
            </a:r>
          </a:p>
          <a:p>
            <a:r>
              <a:rPr lang="en-US" sz="1100" b="1"/>
              <a:t>EXPLAIN</a:t>
            </a:r>
            <a:r>
              <a:rPr lang="en-US" sz="1100"/>
              <a:t> the instructions. Each group will:</a:t>
            </a:r>
          </a:p>
          <a:p>
            <a:r>
              <a:rPr lang="en-US" sz="1100" b="1"/>
              <a:t>REVIEW</a:t>
            </a:r>
            <a:r>
              <a:rPr lang="en-US" sz="1100"/>
              <a:t> their assigned type of Diagnostic Test</a:t>
            </a:r>
          </a:p>
          <a:p>
            <a:r>
              <a:rPr lang="en-US" sz="1100" b="1"/>
              <a:t>CONSIDER</a:t>
            </a:r>
            <a:r>
              <a:rPr lang="en-US" sz="1100"/>
              <a:t> each component</a:t>
            </a:r>
          </a:p>
          <a:p>
            <a:r>
              <a:rPr lang="en-US" sz="1100" b="1"/>
              <a:t>PRESENT</a:t>
            </a:r>
            <a:r>
              <a:rPr lang="en-US" sz="1100"/>
              <a:t> to the group</a:t>
            </a:r>
          </a:p>
          <a:p>
            <a:r>
              <a:rPr lang="en-US" sz="1100" b="1"/>
              <a:t> </a:t>
            </a:r>
            <a:endParaRPr lang="en-US" sz="1100"/>
          </a:p>
          <a:p>
            <a:r>
              <a:rPr lang="en-US" sz="1100" b="1"/>
              <a:t>ASSIGN</a:t>
            </a:r>
            <a:r>
              <a:rPr lang="en-US" sz="1100"/>
              <a:t> each group one type of diagnostic testing.</a:t>
            </a:r>
          </a:p>
          <a:p>
            <a:r>
              <a:rPr lang="en-US" sz="1100" b="1"/>
              <a:t>ALLOW</a:t>
            </a:r>
            <a:r>
              <a:rPr lang="en-US" sz="1100"/>
              <a:t> 5 minutes for group brainstorm. </a:t>
            </a:r>
          </a:p>
          <a:p>
            <a:r>
              <a:rPr lang="en-US" sz="1100" b="1"/>
              <a:t>WALK AROUND </a:t>
            </a:r>
            <a:r>
              <a:rPr lang="en-US" sz="1100"/>
              <a:t>and to </a:t>
            </a:r>
            <a:r>
              <a:rPr lang="en-US" sz="1100" b="1"/>
              <a:t>OBSERVE</a:t>
            </a:r>
            <a:r>
              <a:rPr lang="en-US" sz="1100"/>
              <a:t> and </a:t>
            </a:r>
            <a:r>
              <a:rPr lang="en-US" sz="1100" b="1"/>
              <a:t>ASSIST</a:t>
            </a:r>
            <a:r>
              <a:rPr lang="en-US" sz="1100"/>
              <a:t> where necessary.</a:t>
            </a:r>
          </a:p>
          <a:p>
            <a:r>
              <a:rPr lang="en-US" sz="1100"/>
              <a:t> </a:t>
            </a:r>
          </a:p>
          <a:p>
            <a:r>
              <a:rPr lang="en-US" sz="1100" b="1"/>
              <a:t>INVITE </a:t>
            </a:r>
            <a:r>
              <a:rPr lang="en-US" sz="1100"/>
              <a:t>each group to</a:t>
            </a:r>
            <a:r>
              <a:rPr lang="en-US" sz="1100" b="1"/>
              <a:t> PRESENT </a:t>
            </a:r>
            <a:r>
              <a:rPr lang="en-US" sz="1100"/>
              <a:t>their findings to the bigger group</a:t>
            </a:r>
            <a:r>
              <a:rPr lang="en-US" sz="1100" b="1"/>
              <a:t>.</a:t>
            </a:r>
            <a:endParaRPr lang="en-US" sz="1100"/>
          </a:p>
          <a:p>
            <a:r>
              <a:rPr lang="en-US" sz="1100" b="1"/>
              <a:t>ALLOW </a:t>
            </a:r>
            <a:r>
              <a:rPr lang="en-US" sz="1100"/>
              <a:t>3 minutes per presentation.</a:t>
            </a:r>
          </a:p>
          <a:p>
            <a:r>
              <a:rPr lang="en-US" sz="1100" b="1"/>
              <a:t>CLICK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answers after each presentation.</a:t>
            </a:r>
          </a:p>
          <a:p>
            <a:r>
              <a:rPr lang="en-US" sz="1100" b="1"/>
              <a:t> </a:t>
            </a:r>
            <a:endParaRPr lang="en-US" sz="1100"/>
          </a:p>
          <a:p>
            <a:r>
              <a:rPr lang="en-US" sz="1100" b="1"/>
              <a:t>BRIEFLY COMPARE </a:t>
            </a:r>
            <a:r>
              <a:rPr lang="en-US" sz="1100"/>
              <a:t>and </a:t>
            </a:r>
            <a:r>
              <a:rPr lang="en-US" sz="1100" b="1"/>
              <a:t>CONTRAST</a:t>
            </a:r>
            <a:r>
              <a:rPr lang="en-US" sz="1100"/>
              <a:t> the different types of diagnostic testing.</a:t>
            </a:r>
          </a:p>
          <a:p>
            <a:endParaRPr lang="en-US" sz="11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9" tIns="43804" rIns="87609" bIns="438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3CAFF1BC-C3DF-4149-9609-5C1FC0E18F4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9" tIns="43804" rIns="87609" bIns="438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45F924A3-F7EE-42AA-B3A0-04D708493A65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874713"/>
            <a:r>
              <a:rPr lang="en-US"/>
              <a:t>Participants can use their Materials – Use Case Flowchart for reference.</a:t>
            </a:r>
            <a:endParaRPr lang="en-US" sz="1100" b="1"/>
          </a:p>
          <a:p>
            <a:pPr defTabSz="874713"/>
            <a:endParaRPr lang="en-US" sz="1100" b="1"/>
          </a:p>
          <a:p>
            <a:pPr defTabSz="874713"/>
            <a:r>
              <a:rPr lang="en-US" sz="1100" b="1"/>
              <a:t>REVIEW</a:t>
            </a:r>
            <a:r>
              <a:rPr lang="en-US" sz="1100"/>
              <a:t> Use Case scenarios together.</a:t>
            </a:r>
          </a:p>
          <a:p>
            <a:pPr defTabSz="874713"/>
            <a:r>
              <a:rPr lang="en-US" sz="1100"/>
              <a:t>For each Use Case scenario:</a:t>
            </a:r>
          </a:p>
          <a:p>
            <a:pPr defTabSz="874713"/>
            <a:r>
              <a:rPr lang="en-US" sz="1100" b="1"/>
              <a:t>ASK</a:t>
            </a:r>
            <a:r>
              <a:rPr lang="en-US" sz="1100"/>
              <a:t>: Why?</a:t>
            </a:r>
          </a:p>
          <a:p>
            <a:pPr defTabSz="874713"/>
            <a:r>
              <a:rPr lang="en-US" sz="1100" b="1"/>
              <a:t>ALLOW</a:t>
            </a:r>
            <a:r>
              <a:rPr lang="en-US" sz="1100"/>
              <a:t> participants to </a:t>
            </a:r>
            <a:r>
              <a:rPr lang="en-US" sz="1100" b="1"/>
              <a:t>BRAINSTORM</a:t>
            </a:r>
            <a:r>
              <a:rPr lang="en-US" sz="1100"/>
              <a:t> and </a:t>
            </a:r>
            <a:r>
              <a:rPr lang="en-US" sz="1100" b="1"/>
              <a:t>OFFER</a:t>
            </a:r>
            <a:r>
              <a:rPr lang="en-US" sz="1100"/>
              <a:t> suggestions</a:t>
            </a:r>
          </a:p>
          <a:p>
            <a:pPr defTabSz="874713"/>
            <a:r>
              <a:rPr lang="en-US" sz="1100" b="1"/>
              <a:t>*CLICK*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answers</a:t>
            </a:r>
          </a:p>
          <a:p>
            <a:pPr defTabSz="874713"/>
            <a:r>
              <a:rPr lang="en-US" sz="1100" b="1"/>
              <a:t>PROCEED</a:t>
            </a:r>
            <a:r>
              <a:rPr lang="en-US" sz="1100"/>
              <a:t> one-by-one</a:t>
            </a:r>
          </a:p>
          <a:p>
            <a:pPr defTabSz="874713"/>
            <a:r>
              <a:rPr lang="en-US" sz="1100"/>
              <a:t> </a:t>
            </a:r>
          </a:p>
          <a:p>
            <a:pPr defTabSz="874713"/>
            <a:r>
              <a:rPr lang="en-US" sz="1100" b="1"/>
              <a:t>*CLICK*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Not for Use scenarios.</a:t>
            </a:r>
          </a:p>
          <a:p>
            <a:pPr defTabSz="874713"/>
            <a:r>
              <a:rPr lang="en-US" sz="1100" b="1"/>
              <a:t>REVIEW</a:t>
            </a:r>
            <a:r>
              <a:rPr lang="en-US" sz="1100"/>
              <a:t> Not for Use scenarios together.</a:t>
            </a:r>
          </a:p>
          <a:p>
            <a:pPr defTabSz="874713"/>
            <a:r>
              <a:rPr lang="en-US" sz="1100"/>
              <a:t>For each Not for Use scenario:</a:t>
            </a:r>
          </a:p>
          <a:p>
            <a:pPr defTabSz="874713"/>
            <a:r>
              <a:rPr lang="en-US" sz="1100" b="1"/>
              <a:t>ASK</a:t>
            </a:r>
            <a:r>
              <a:rPr lang="en-US" sz="1100"/>
              <a:t>: Why?</a:t>
            </a:r>
          </a:p>
          <a:p>
            <a:pPr defTabSz="874713"/>
            <a:r>
              <a:rPr lang="en-US" sz="1100" b="1"/>
              <a:t>ALLOW</a:t>
            </a:r>
            <a:r>
              <a:rPr lang="en-US" sz="1100"/>
              <a:t> participants to </a:t>
            </a:r>
            <a:r>
              <a:rPr lang="en-US" sz="1100" b="1"/>
              <a:t>BRAINSTORM</a:t>
            </a:r>
            <a:r>
              <a:rPr lang="en-US" sz="1100"/>
              <a:t> and </a:t>
            </a:r>
            <a:r>
              <a:rPr lang="en-US" sz="1100" b="1"/>
              <a:t>OFFER</a:t>
            </a:r>
            <a:r>
              <a:rPr lang="en-US" sz="1100"/>
              <a:t> suggestions</a:t>
            </a:r>
          </a:p>
          <a:p>
            <a:pPr defTabSz="874713"/>
            <a:r>
              <a:rPr lang="en-US" sz="1100" b="1"/>
              <a:t>*CLICK*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answers</a:t>
            </a:r>
          </a:p>
          <a:p>
            <a:pPr defTabSz="874713"/>
            <a:r>
              <a:rPr lang="en-US" sz="1100" b="1"/>
              <a:t>PROCEED</a:t>
            </a:r>
            <a:r>
              <a:rPr lang="en-US" sz="1100"/>
              <a:t> one-by-one</a:t>
            </a:r>
          </a:p>
          <a:p>
            <a:pPr defTabSz="874713"/>
            <a:r>
              <a:rPr lang="en-US" sz="1100" b="1"/>
              <a:t> </a:t>
            </a:r>
            <a:endParaRPr lang="en-US" sz="1100"/>
          </a:p>
          <a:p>
            <a:pPr defTabSz="874713"/>
            <a:r>
              <a:rPr lang="en-US" sz="1100" b="1"/>
              <a:t>INVITE</a:t>
            </a:r>
            <a:r>
              <a:rPr lang="en-US" sz="1100"/>
              <a:t> responses from women and men equally. </a:t>
            </a: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9" tIns="43804" rIns="87609" bIns="438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3CD7FB4-8DD7-4682-84A0-C0A28B4EB10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pPr defTabSz="874713"/>
            <a:r>
              <a:rPr lang="en-US"/>
              <a:t>Participants can use their Materials – Use Case Flowchart for reference.</a:t>
            </a:r>
            <a:endParaRPr lang="en-US" sz="1100" b="1"/>
          </a:p>
          <a:p>
            <a:pPr defTabSz="874713"/>
            <a:endParaRPr lang="en-US" sz="1100" b="1"/>
          </a:p>
          <a:p>
            <a:pPr defTabSz="874713"/>
            <a:r>
              <a:rPr lang="en-US" sz="1100" b="1"/>
              <a:t>REVIEW</a:t>
            </a:r>
            <a:r>
              <a:rPr lang="en-US" sz="1100"/>
              <a:t> Use Case scenarios together.</a:t>
            </a:r>
          </a:p>
          <a:p>
            <a:pPr defTabSz="874713"/>
            <a:r>
              <a:rPr lang="en-US" sz="1100"/>
              <a:t>For each Use Case scenario:</a:t>
            </a:r>
          </a:p>
          <a:p>
            <a:pPr defTabSz="874713"/>
            <a:r>
              <a:rPr lang="en-US" sz="1100" b="1"/>
              <a:t>ASK</a:t>
            </a:r>
            <a:r>
              <a:rPr lang="en-US" sz="1100"/>
              <a:t>: Why?</a:t>
            </a:r>
          </a:p>
          <a:p>
            <a:pPr defTabSz="874713"/>
            <a:r>
              <a:rPr lang="en-US" sz="1100" b="1"/>
              <a:t>ALLOW</a:t>
            </a:r>
            <a:r>
              <a:rPr lang="en-US" sz="1100"/>
              <a:t> participants to </a:t>
            </a:r>
            <a:r>
              <a:rPr lang="en-US" sz="1100" b="1"/>
              <a:t>BRAINSTORM</a:t>
            </a:r>
            <a:r>
              <a:rPr lang="en-US" sz="1100"/>
              <a:t> and </a:t>
            </a:r>
            <a:r>
              <a:rPr lang="en-US" sz="1100" b="1"/>
              <a:t>OFFER</a:t>
            </a:r>
            <a:r>
              <a:rPr lang="en-US" sz="1100"/>
              <a:t> suggestions</a:t>
            </a:r>
          </a:p>
          <a:p>
            <a:pPr defTabSz="874713"/>
            <a:r>
              <a:rPr lang="en-US" sz="1100" b="1"/>
              <a:t>*CLICK*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answers</a:t>
            </a:r>
          </a:p>
          <a:p>
            <a:pPr defTabSz="874713"/>
            <a:r>
              <a:rPr lang="en-US" sz="1100" b="1"/>
              <a:t>PROCEED</a:t>
            </a:r>
            <a:r>
              <a:rPr lang="en-US" sz="1100"/>
              <a:t> one-by-one</a:t>
            </a:r>
          </a:p>
          <a:p>
            <a:pPr defTabSz="874713"/>
            <a:r>
              <a:rPr lang="en-US" sz="1100"/>
              <a:t> </a:t>
            </a:r>
          </a:p>
          <a:p>
            <a:pPr defTabSz="874713"/>
            <a:r>
              <a:rPr lang="en-US" sz="1100" b="1"/>
              <a:t>*CLICK*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Not for Use scenarios.</a:t>
            </a:r>
          </a:p>
          <a:p>
            <a:pPr defTabSz="874713"/>
            <a:r>
              <a:rPr lang="en-US" sz="1100" b="1"/>
              <a:t>REVIEW</a:t>
            </a:r>
            <a:r>
              <a:rPr lang="en-US" sz="1100"/>
              <a:t> Not for Use scenarios together.</a:t>
            </a:r>
          </a:p>
          <a:p>
            <a:pPr defTabSz="874713"/>
            <a:r>
              <a:rPr lang="en-US" sz="1100"/>
              <a:t>For each Not for Use scenario:</a:t>
            </a:r>
          </a:p>
          <a:p>
            <a:pPr defTabSz="874713"/>
            <a:r>
              <a:rPr lang="en-US" sz="1100" b="1"/>
              <a:t>ASK</a:t>
            </a:r>
            <a:r>
              <a:rPr lang="en-US" sz="1100"/>
              <a:t>: Why?</a:t>
            </a:r>
          </a:p>
          <a:p>
            <a:pPr defTabSz="874713"/>
            <a:r>
              <a:rPr lang="en-US" sz="1100" b="1"/>
              <a:t>ALLOW</a:t>
            </a:r>
            <a:r>
              <a:rPr lang="en-US" sz="1100"/>
              <a:t> participants to </a:t>
            </a:r>
            <a:r>
              <a:rPr lang="en-US" sz="1100" b="1"/>
              <a:t>BRAINSTORM</a:t>
            </a:r>
            <a:r>
              <a:rPr lang="en-US" sz="1100"/>
              <a:t> and </a:t>
            </a:r>
            <a:r>
              <a:rPr lang="en-US" sz="1100" b="1"/>
              <a:t>OFFER</a:t>
            </a:r>
            <a:r>
              <a:rPr lang="en-US" sz="1100"/>
              <a:t> suggestions</a:t>
            </a:r>
          </a:p>
          <a:p>
            <a:pPr defTabSz="874713"/>
            <a:r>
              <a:rPr lang="en-US" sz="1100" b="1"/>
              <a:t>*CLICK*</a:t>
            </a:r>
            <a:r>
              <a:rPr lang="en-US" sz="1100"/>
              <a:t> to </a:t>
            </a:r>
            <a:r>
              <a:rPr lang="en-US" sz="1100" b="1"/>
              <a:t>REVEAL</a:t>
            </a:r>
            <a:r>
              <a:rPr lang="en-US" sz="1100"/>
              <a:t> answers</a:t>
            </a:r>
          </a:p>
          <a:p>
            <a:pPr defTabSz="874713"/>
            <a:r>
              <a:rPr lang="en-US" sz="1100" b="1"/>
              <a:t>PROCEED</a:t>
            </a:r>
            <a:r>
              <a:rPr lang="en-US" sz="1100"/>
              <a:t> one-by-one</a:t>
            </a:r>
          </a:p>
          <a:p>
            <a:pPr defTabSz="874713"/>
            <a:r>
              <a:rPr lang="en-US" sz="1100" b="1"/>
              <a:t> </a:t>
            </a:r>
            <a:endParaRPr lang="en-US" sz="1100"/>
          </a:p>
          <a:p>
            <a:pPr defTabSz="874713"/>
            <a:r>
              <a:rPr lang="en-US" sz="1100" b="1"/>
              <a:t>INVITE</a:t>
            </a:r>
            <a:r>
              <a:rPr lang="en-US" sz="1100"/>
              <a:t> responses from women and men equally. </a:t>
            </a: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609" tIns="43804" rIns="87609" bIns="43804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5D56579-4CBB-43C1-AD21-C5744F850BE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4C63-E0A4-48A1-B13F-A3CD239822FA}" type="datetimeFigureOut">
              <a:rPr lang="en-US" smtClean="0"/>
              <a:t>1/7/21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6689-570C-46E6-9ADD-D3EA24C0E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5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859A3-D722-435F-ADFC-332242D678C6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E1EC3-CCE9-4A02-89E2-6865A8D5A5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3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984EB7-9377-436B-8BE3-8ADA55BC95EB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EAFC8-F648-45C4-BAC0-78929B55F3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89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85775" y="600075"/>
            <a:ext cx="8924925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5" y="1446128"/>
            <a:ext cx="4224488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5" y="2144176"/>
            <a:ext cx="4224488" cy="4150555"/>
          </a:xfrm>
        </p:spPr>
        <p:txBody>
          <a:bodyPr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1138" y="1446128"/>
            <a:ext cx="423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9" y="2144176"/>
            <a:ext cx="4233301" cy="4150555"/>
          </a:xfrm>
        </p:spPr>
        <p:txBody>
          <a:bodyPr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9625" y="687475"/>
            <a:ext cx="8655565" cy="80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51563" y="6294438"/>
            <a:ext cx="23114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Oct.2020 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5775" y="6294438"/>
            <a:ext cx="527685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COVID-19 Antigen Testing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5675" y="6294438"/>
            <a:ext cx="835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2D275-448E-4165-9743-0CEDE7F02A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5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6200"/>
            <a:ext cx="9328150" cy="838200"/>
          </a:xfrm>
        </p:spPr>
        <p:txBody>
          <a:bodyPr>
            <a:normAutofit/>
          </a:bodyPr>
          <a:lstStyle>
            <a:lvl1pPr>
              <a:defRPr sz="3200" b="1">
                <a:latin typeface="Cambria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43000"/>
            <a:ext cx="9410700" cy="5562600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D109A-2A4C-493B-9961-EDFF9EA04E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38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7EF6-380A-41D4-B11E-2CDB648CE39B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FAFF1-3ECE-40C6-80C3-E46D7D8C334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78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ACE4-A3C2-4487-93B2-8E06CC1D81B6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3C22-E135-4DBD-9002-0A2217A0FA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10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B94F9-7965-4494-922B-C653E7E9CAE2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D419A-CA6A-4F11-A987-D99F2DB678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0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5307E-A428-4DB6-A09D-0B93A4A6B9E4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70197-25A0-4A9C-A12D-E1CF8AE7B4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8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05D097-78E6-4142-B245-CB8A9B6CF920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DD8C9-0D03-4362-A8EA-571791CFE3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B66C2-73DD-4B11-95DF-C4DC990A968D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86396-1ADA-4A37-AAB1-A22DFFE367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1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C8770-CB7D-4D48-B1D3-949E7FF41C03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D2F9C-4F6A-4E97-A46C-E3DDC38C71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3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52400"/>
            <a:ext cx="94107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" y="1447801"/>
            <a:ext cx="9410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DB645-1D0D-4DF3-9971-134314D0549B}" type="datetime1">
              <a:rPr lang="en-US" altLang="zh-CN" smtClean="0"/>
              <a:pPr>
                <a:defRPr/>
              </a:pPr>
              <a:t>1/7/21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854D10-868C-41BE-8DF2-96753D799A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33020" y="1101729"/>
            <a:ext cx="9939020" cy="153986"/>
            <a:chOff x="720" y="700"/>
            <a:chExt cx="10980" cy="36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20" y="880"/>
              <a:ext cx="10980" cy="0"/>
            </a:xfrm>
            <a:prstGeom prst="line">
              <a:avLst/>
            </a:prstGeom>
            <a:noFill/>
            <a:ln w="1143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20" y="1060"/>
              <a:ext cx="10980" cy="0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20" y="700"/>
              <a:ext cx="10980" cy="0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83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sr/disease/swineflu/frequently_asked_questions/pandemic/en/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1371600"/>
            <a:ext cx="9906000" cy="5486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en-US" b="1" u="sng" dirty="0"/>
          </a:p>
          <a:p>
            <a:pPr marL="624205" indent="-514350">
              <a:buFont typeface="Arial" pitchFamily="34" charset="0"/>
              <a:buNone/>
              <a:defRPr/>
            </a:pPr>
            <a:r>
              <a:rPr lang="en-US" dirty="0">
                <a:latin typeface="Garamond" panose="02020404030301010803" pitchFamily="18" charset="0"/>
              </a:rPr>
              <a:t>             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2D41F58-C093-4318-A029-255419A81557}" type="slidenum">
              <a:rPr 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123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49A5531-FF4A-4622-BD9B-A495E6D19A99}" type="datetime1">
              <a:rPr lang="en-US">
                <a:solidFill>
                  <a:srgbClr val="898989"/>
                </a:solidFill>
              </a:rPr>
              <a:pPr eaLnBrk="1" hangingPunct="1"/>
              <a:t>1/7/21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180975"/>
            <a:ext cx="184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br>
              <a:rPr lang="en-US" altLang="en-US" sz="1200">
                <a:latin typeface="Arial" pitchFamily="34" charset="0"/>
                <a:cs typeface="Times New Roman" pitchFamily="18" charset="0"/>
              </a:rPr>
            </a:br>
            <a:endParaRPr lang="en-US" altLang="en-US">
              <a:latin typeface="Arial" pitchFamily="34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0" y="2234617"/>
            <a:ext cx="9906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+mj-lt"/>
              </a:rPr>
              <a:t>Module 02</a:t>
            </a:r>
          </a:p>
          <a:p>
            <a:pPr algn="ctr" eaLnBrk="1" hangingPunct="1"/>
            <a:endParaRPr lang="en-US" sz="4400" b="1" dirty="0">
              <a:latin typeface="+mj-lt"/>
            </a:endParaRPr>
          </a:p>
          <a:p>
            <a:pPr algn="ctr" eaLnBrk="1" hangingPunct="1"/>
            <a:r>
              <a:rPr lang="en-US" sz="4400" b="1" dirty="0">
                <a:latin typeface="+mj-lt"/>
              </a:rPr>
              <a:t>COVID-19 OVERVIEW &amp; TESTING STRATEGIES</a:t>
            </a:r>
          </a:p>
        </p:txBody>
      </p:sp>
      <p:pic>
        <p:nvPicPr>
          <p:cNvPr id="8" name="Picture 7" descr="C:\Users\gfund\Desktop\images.jpg">
            <a:extLst>
              <a:ext uri="{FF2B5EF4-FFF2-40B4-BE49-F238E27FC236}">
                <a16:creationId xmlns:a16="http://schemas.microsoft.com/office/drawing/2014/main" id="{F76AA9E7-DDC2-7249-B66A-48AADA0BB5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3" y="352772"/>
            <a:ext cx="1609527" cy="162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6FD400F-7F16-2749-A08F-4951D654D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8659"/>
            <a:ext cx="9906000" cy="15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for Use:</a:t>
            </a:r>
          </a:p>
        </p:txBody>
      </p:sp>
      <p:sp>
        <p:nvSpPr>
          <p:cNvPr id="1946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Antigen Testing Do Not Use Cases</a:t>
            </a:r>
          </a:p>
        </p:txBody>
      </p:sp>
      <p:sp>
        <p:nvSpPr>
          <p:cNvPr id="19461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V.01 – Oct.2020  </a:t>
            </a:r>
          </a:p>
        </p:txBody>
      </p:sp>
      <p:sp>
        <p:nvSpPr>
          <p:cNvPr id="1946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04875E5-BD9C-482C-A55C-1225C747F3D3}" type="slidenum">
              <a:rPr lang="en-US" altLang="en-US">
                <a:solidFill>
                  <a:srgbClr val="898989"/>
                </a:solidFill>
              </a:rPr>
              <a:pPr eaLnBrk="1" hangingPunct="1"/>
              <a:t>10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7" name="Rectangular Callout 10"/>
          <p:cNvSpPr/>
          <p:nvPr/>
        </p:nvSpPr>
        <p:spPr>
          <a:xfrm>
            <a:off x="5205413" y="1754188"/>
            <a:ext cx="2476500" cy="612775"/>
          </a:xfrm>
          <a:prstGeom prst="wedgeRectCallout">
            <a:avLst>
              <a:gd name="adj1" fmla="val -73823"/>
              <a:gd name="adj2" fmla="val 2863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positive results are likely to be “false positive”</a:t>
            </a:r>
          </a:p>
        </p:txBody>
      </p:sp>
      <p:sp>
        <p:nvSpPr>
          <p:cNvPr id="18" name="Rectangular Callout 11"/>
          <p:cNvSpPr/>
          <p:nvPr/>
        </p:nvSpPr>
        <p:spPr>
          <a:xfrm>
            <a:off x="5205413" y="2427288"/>
            <a:ext cx="2476500" cy="612775"/>
          </a:xfrm>
          <a:prstGeom prst="wedgeRectCallout">
            <a:avLst>
              <a:gd name="adj1" fmla="val -75058"/>
              <a:gd name="adj2" fmla="val 1948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HCWs collecting samples are in danger of infection</a:t>
            </a:r>
          </a:p>
        </p:txBody>
      </p:sp>
      <p:sp>
        <p:nvSpPr>
          <p:cNvPr id="19" name="Rectangular Callout 12"/>
          <p:cNvSpPr/>
          <p:nvPr/>
        </p:nvSpPr>
        <p:spPr>
          <a:xfrm>
            <a:off x="5205413" y="3103563"/>
            <a:ext cx="2476500" cy="792162"/>
          </a:xfrm>
          <a:prstGeom prst="wedgeRectCallout">
            <a:avLst>
              <a:gd name="adj1" fmla="val -70833"/>
              <a:gd name="adj2" fmla="val -115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irrespective of the result there is no benefit to the patient</a:t>
            </a:r>
          </a:p>
        </p:txBody>
      </p:sp>
      <p:sp>
        <p:nvSpPr>
          <p:cNvPr id="20" name="Rectangular Callout 13"/>
          <p:cNvSpPr/>
          <p:nvPr/>
        </p:nvSpPr>
        <p:spPr>
          <a:xfrm>
            <a:off x="5205413" y="3959225"/>
            <a:ext cx="2476500" cy="612775"/>
          </a:xfrm>
          <a:prstGeom prst="wedgeRectCallout">
            <a:avLst>
              <a:gd name="adj1" fmla="val -72718"/>
              <a:gd name="adj2" fmla="val -3007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the possibility of a positive result is low </a:t>
            </a:r>
          </a:p>
        </p:txBody>
      </p:sp>
      <p:sp>
        <p:nvSpPr>
          <p:cNvPr id="21" name="Rectangular Callout 14"/>
          <p:cNvSpPr/>
          <p:nvPr/>
        </p:nvSpPr>
        <p:spPr>
          <a:xfrm>
            <a:off x="5205413" y="4656138"/>
            <a:ext cx="2476500" cy="790575"/>
          </a:xfrm>
          <a:prstGeom prst="wedgeRectCallout">
            <a:avLst>
              <a:gd name="adj1" fmla="val -73529"/>
              <a:gd name="adj2" fmla="val -576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having COVID-19 does not mean that the virus is in the blood</a:t>
            </a:r>
          </a:p>
        </p:txBody>
      </p:sp>
      <p:sp>
        <p:nvSpPr>
          <p:cNvPr id="22" name="Content Placeholder 26"/>
          <p:cNvSpPr txBox="1"/>
          <p:nvPr/>
        </p:nvSpPr>
        <p:spPr>
          <a:xfrm>
            <a:off x="630238" y="2216150"/>
            <a:ext cx="4322762" cy="3551288"/>
          </a:xfrm>
          <a:prstGeom prst="rect">
            <a:avLst/>
          </a:prstGeom>
        </p:spPr>
        <p:txBody>
          <a:bodyPr/>
          <a:lstStyle>
            <a:lvl1pPr marL="30607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992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9979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60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105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99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27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9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defRPr/>
            </a:pPr>
            <a:r>
              <a:rPr lang="en-US" dirty="0">
                <a:solidFill>
                  <a:srgbClr val="3D3D3D"/>
                </a:solidFill>
                <a:latin typeface="+mj-lt"/>
              </a:rPr>
              <a:t>Areas with zero or only sporadic cases</a:t>
            </a:r>
          </a:p>
          <a:p>
            <a:pPr>
              <a:buClr>
                <a:srgbClr val="C00000"/>
              </a:buClr>
              <a:defRPr/>
            </a:pPr>
            <a:r>
              <a:rPr lang="en-US" dirty="0">
                <a:solidFill>
                  <a:srgbClr val="3D3D3D"/>
                </a:solidFill>
                <a:latin typeface="+mj-lt"/>
              </a:rPr>
              <a:t>Where appropriate biosafety and infection prevention and control measures are unavailable </a:t>
            </a:r>
          </a:p>
          <a:p>
            <a:pPr>
              <a:buClr>
                <a:srgbClr val="C00000"/>
              </a:buClr>
              <a:defRPr/>
            </a:pPr>
            <a:r>
              <a:rPr lang="en-US" dirty="0">
                <a:solidFill>
                  <a:srgbClr val="3D3D3D"/>
                </a:solidFill>
                <a:latin typeface="+mj-lt"/>
              </a:rPr>
              <a:t>Where patient care does not change based on the result of the test </a:t>
            </a:r>
          </a:p>
          <a:p>
            <a:pPr>
              <a:buClr>
                <a:srgbClr val="C00000"/>
              </a:buClr>
              <a:defRPr/>
            </a:pPr>
            <a:r>
              <a:rPr lang="en-US" dirty="0">
                <a:solidFill>
                  <a:srgbClr val="3D3D3D"/>
                </a:solidFill>
                <a:latin typeface="+mj-lt"/>
              </a:rPr>
              <a:t>For airport or border screening at points of entry (if specificity is &lt;99%)</a:t>
            </a:r>
          </a:p>
          <a:p>
            <a:pPr>
              <a:buClr>
                <a:srgbClr val="C00000"/>
              </a:buClr>
              <a:defRPr/>
            </a:pPr>
            <a:r>
              <a:rPr lang="en-US" dirty="0">
                <a:solidFill>
                  <a:srgbClr val="3D3D3D"/>
                </a:solidFill>
                <a:latin typeface="+mj-lt"/>
              </a:rPr>
              <a:t>In screening prior to blood donation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829"/>
            <a:ext cx="9906000" cy="6361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REVISED STRATEGY FOR COVID TESTING (October 2020)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30200" y="1319514"/>
            <a:ext cx="9410700" cy="55384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759352"/>
            <a:ext cx="9614624" cy="460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1" y="340976"/>
            <a:ext cx="9502775" cy="65481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REVISED ANTIGEN RDT-BASED TESTING SEQUENCE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7361" y="1618482"/>
            <a:ext cx="3425710" cy="691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50" b="1" dirty="0">
                <a:solidFill>
                  <a:schemeClr val="tx1"/>
                </a:solidFill>
              </a:rPr>
              <a:t>Patient meets WHO case definition for </a:t>
            </a:r>
            <a:r>
              <a:rPr lang="en-US" sz="1650" b="1" u="sng" dirty="0">
                <a:solidFill>
                  <a:schemeClr val="tx1"/>
                </a:solidFill>
                <a:highlight>
                  <a:srgbClr val="FFFF00"/>
                </a:highlight>
              </a:rPr>
              <a:t>symptomatic</a:t>
            </a:r>
            <a:r>
              <a:rPr lang="en-US" sz="1650" b="1" dirty="0">
                <a:solidFill>
                  <a:schemeClr val="tx1"/>
                </a:solidFill>
              </a:rPr>
              <a:t> COVID 19</a:t>
            </a:r>
          </a:p>
        </p:txBody>
      </p:sp>
      <p:sp>
        <p:nvSpPr>
          <p:cNvPr id="5" name="Rectangle 4"/>
          <p:cNvSpPr/>
          <p:nvPr/>
        </p:nvSpPr>
        <p:spPr>
          <a:xfrm>
            <a:off x="3790950" y="2681288"/>
            <a:ext cx="1625600" cy="690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Collect sample for RDT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7975" y="3609975"/>
            <a:ext cx="1719263" cy="4778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tx1"/>
                </a:solidFill>
              </a:rPr>
              <a:t>NEGATIVE RDT test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0263" y="3611563"/>
            <a:ext cx="1625600" cy="4778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tx1"/>
                </a:solidFill>
              </a:rPr>
              <a:t>POSITIVE RDT test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217041" y="4486246"/>
            <a:ext cx="3080320" cy="13603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prstClr val="black"/>
            </a:solidFill>
          </a:ln>
        </p:spPr>
        <p:txBody>
          <a:bodyPr lIns="68580" tIns="34290" rIns="68580" bIns="34290"/>
          <a:lstStyle/>
          <a:p>
            <a:pPr algn="ctr">
              <a:lnSpc>
                <a:spcPct val="115000"/>
              </a:lnSpc>
              <a:spcAft>
                <a:spcPts val="750"/>
              </a:spcAft>
              <a:defRPr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HEALTH WORKERS TO </a:t>
            </a:r>
            <a:r>
              <a:rPr lang="en-US" u="sng" dirty="0"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PRACTICE ENHANCED IPC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PRACTICES BUT TREAT AS HIGH-RISK PATIENT.</a:t>
            </a:r>
            <a:endParaRPr lang="en-US" sz="3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5910263" y="4486275"/>
            <a:ext cx="2771775" cy="136048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750"/>
              </a:spcAft>
            </a:pPr>
            <a:r>
              <a:rPr lang="en-US">
                <a:cs typeface="Times New Roman" pitchFamily="18" charset="0"/>
              </a:rPr>
              <a:t>REFER TO COVID TREATMENT UNIT FOR </a:t>
            </a:r>
            <a:r>
              <a:rPr lang="en-US" u="sng">
                <a:cs typeface="Times New Roman" pitchFamily="18" charset="0"/>
              </a:rPr>
              <a:t>IMMEDIATE</a:t>
            </a:r>
            <a:r>
              <a:rPr lang="en-US">
                <a:cs typeface="Times New Roman" pitchFamily="18" charset="0"/>
              </a:rPr>
              <a:t> MANAGEMENT</a:t>
            </a:r>
            <a:endParaRPr lang="en-US" sz="3300"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21512" idx="0"/>
          </p:cNvCxnSpPr>
          <p:nvPr/>
        </p:nvCxnSpPr>
        <p:spPr>
          <a:xfrm flipH="1">
            <a:off x="7296150" y="4087813"/>
            <a:ext cx="12700" cy="398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</p:cNvCxnSpPr>
          <p:nvPr/>
        </p:nvCxnSpPr>
        <p:spPr>
          <a:xfrm flipH="1">
            <a:off x="2379663" y="3027363"/>
            <a:ext cx="1411287" cy="582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7" idx="0"/>
          </p:cNvCxnSpPr>
          <p:nvPr/>
        </p:nvCxnSpPr>
        <p:spPr>
          <a:xfrm>
            <a:off x="5416550" y="3027363"/>
            <a:ext cx="1306513" cy="584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648200" y="2309813"/>
            <a:ext cx="0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8" idx="0"/>
          </p:cNvCxnSpPr>
          <p:nvPr/>
        </p:nvCxnSpPr>
        <p:spPr>
          <a:xfrm>
            <a:off x="1757363" y="4087813"/>
            <a:ext cx="0" cy="398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44913" y="4704778"/>
            <a:ext cx="1692275" cy="92333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A SECOND SAMPLE IS TAKEN FOR CONFIRMATORY PCR TEST </a:t>
            </a:r>
            <a:endParaRPr lang="en-US" sz="1350" dirty="0"/>
          </a:p>
        </p:txBody>
      </p:sp>
      <p:cxnSp>
        <p:nvCxnSpPr>
          <p:cNvPr id="18" name="Straight Arrow Connector 17"/>
          <p:cNvCxnSpPr>
            <a:stCxn id="8" idx="3"/>
            <a:endCxn id="3" idx="1"/>
          </p:cNvCxnSpPr>
          <p:nvPr/>
        </p:nvCxnSpPr>
        <p:spPr>
          <a:xfrm>
            <a:off x="3297361" y="5166443"/>
            <a:ext cx="4475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1512" idx="1"/>
            <a:endCxn id="3" idx="3"/>
          </p:cNvCxnSpPr>
          <p:nvPr/>
        </p:nvCxnSpPr>
        <p:spPr>
          <a:xfrm flipH="1" flipV="1">
            <a:off x="5437188" y="5166443"/>
            <a:ext cx="473075" cy="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08850" y="1619250"/>
            <a:ext cx="1773238" cy="7143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/>
              <a:t>Priority 1 and priority 2 persons may be tested by Ag. RDT </a:t>
            </a:r>
          </a:p>
        </p:txBody>
      </p:sp>
      <p:cxnSp>
        <p:nvCxnSpPr>
          <p:cNvPr id="27" name="Straight Arrow Connector 26"/>
          <p:cNvCxnSpPr>
            <a:stCxn id="20" idx="1"/>
            <a:endCxn id="4" idx="3"/>
          </p:cNvCxnSpPr>
          <p:nvPr/>
        </p:nvCxnSpPr>
        <p:spPr>
          <a:xfrm flipH="1" flipV="1">
            <a:off x="6723063" y="1963738"/>
            <a:ext cx="585787" cy="12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E3E539-84F7-FD4F-BF02-6B86F9482E3B}"/>
              </a:ext>
            </a:extLst>
          </p:cNvPr>
          <p:cNvSpPr txBox="1"/>
          <p:nvPr/>
        </p:nvSpPr>
        <p:spPr>
          <a:xfrm>
            <a:off x="201611" y="6334505"/>
            <a:ext cx="931760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G" b="1" dirty="0">
                <a:solidFill>
                  <a:schemeClr val="bg1"/>
                </a:solidFill>
              </a:rPr>
              <a:t>Note: This will be revised by the MOH and communicated accordingly!!!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0200" y="316603"/>
            <a:ext cx="9328150" cy="838200"/>
          </a:xfrm>
        </p:spPr>
        <p:txBody>
          <a:bodyPr>
            <a:normAutofit/>
          </a:bodyPr>
          <a:lstStyle/>
          <a:p>
            <a:r>
              <a:rPr lang="en-US" sz="3600" dirty="0"/>
              <a:t>COVID-19 Overview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5F36243-D961-40A5-8D60-9B613E152CCC}" type="slidenum">
              <a:rPr lang="en-US" altLang="en-US">
                <a:solidFill>
                  <a:srgbClr val="898989"/>
                </a:solidFill>
              </a:rPr>
              <a:pPr eaLnBrk="1" hangingPunct="1"/>
              <a:t>2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Oct.2020  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6396038"/>
            <a:ext cx="9285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baseline="30000" dirty="0">
                <a:solidFill>
                  <a:schemeClr val="tx2"/>
                </a:solidFill>
                <a:cs typeface="Calibri" pitchFamily="34" charset="0"/>
              </a:rPr>
              <a:t>A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 https://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www.who.int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csr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/disease/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swineflu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frequently_asked_questions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/pandemic/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en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/</a:t>
            </a:r>
            <a:endParaRPr lang="en-US" sz="800" dirty="0">
              <a:solidFill>
                <a:schemeClr val="tx2"/>
              </a:solidFill>
              <a:cs typeface="Calibri" pitchFamily="34" charset="0"/>
              <a:hlinkClick r:id="rId3"/>
            </a:endParaRPr>
          </a:p>
          <a:p>
            <a:r>
              <a:rPr lang="en-US" sz="800" baseline="30000" dirty="0">
                <a:solidFill>
                  <a:schemeClr val="tx2"/>
                </a:solidFill>
                <a:cs typeface="Calibri" pitchFamily="34" charset="0"/>
              </a:rPr>
              <a:t>B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 https://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www.cdc.gov</a:t>
            </a:r>
            <a:r>
              <a:rPr lang="en-US" sz="800" dirty="0">
                <a:solidFill>
                  <a:schemeClr val="tx2"/>
                </a:solidFill>
                <a:cs typeface="Calibri" pitchFamily="34" charset="0"/>
              </a:rPr>
              <a:t>/coronavirus/2019-ncov/</a:t>
            </a:r>
            <a:r>
              <a:rPr lang="en-US" sz="800" dirty="0" err="1">
                <a:solidFill>
                  <a:schemeClr val="tx2"/>
                </a:solidFill>
                <a:cs typeface="Calibri" pitchFamily="34" charset="0"/>
              </a:rPr>
              <a:t>faq.html</a:t>
            </a:r>
            <a:endParaRPr lang="en-US" sz="800" dirty="0">
              <a:solidFill>
                <a:schemeClr val="tx2"/>
              </a:solidFill>
              <a:cs typeface="Calibri" pitchFamily="34" charset="0"/>
            </a:endParaRPr>
          </a:p>
          <a:p>
            <a:r>
              <a:rPr lang="en-US" altLang="en-US" sz="800" dirty="0">
                <a:solidFill>
                  <a:schemeClr val="tx2"/>
                </a:solidFill>
                <a:cs typeface="Calibri" pitchFamily="34" charset="0"/>
              </a:rPr>
              <a:t>Graphic source: </a:t>
            </a:r>
            <a:r>
              <a:rPr lang="en-PH" altLang="en-US" sz="800" dirty="0">
                <a:solidFill>
                  <a:schemeClr val="tx2"/>
                </a:solidFill>
                <a:cs typeface="Calibri" pitchFamily="34" charset="0"/>
              </a:rPr>
              <a:t>Managing epidemics: key facts about major deadly diseases. Geneva: World Health Organization; 2018. License: CC BY-NC-SA 3.0 IGO. 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330200" y="1383030"/>
            <a:ext cx="5142753" cy="5474970"/>
          </a:xfrm>
          <a:prstGeom prst="rect">
            <a:avLst/>
          </a:prstGeom>
          <a:noFill/>
        </p:spPr>
        <p:txBody>
          <a:bodyPr lIns="90000"/>
          <a:lstStyle>
            <a:lvl1pPr marL="30607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2992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9979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42060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602105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99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27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9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latin typeface="+mj-lt"/>
              </a:rPr>
              <a:t>The COVID-19 pandemic is an ongoing </a:t>
            </a:r>
            <a:r>
              <a:rPr lang="en-US" sz="2000" b="1" dirty="0">
                <a:latin typeface="+mj-lt"/>
              </a:rPr>
              <a:t>pandemic</a:t>
            </a:r>
            <a:r>
              <a:rPr lang="en-US" sz="2000" dirty="0">
                <a:latin typeface="+mj-lt"/>
              </a:rPr>
              <a:t> caused by a </a:t>
            </a:r>
            <a:r>
              <a:rPr lang="en-US" sz="2000" b="1" dirty="0">
                <a:latin typeface="+mj-lt"/>
              </a:rPr>
              <a:t>novel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coronavirus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Pandemic = the worldwide spread of a disease 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Epidemic = widespread occurrence of an infectious disease in a community at a particular time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Most countries in the world reported sustained community transmission of SARS-CoV-2</a:t>
            </a:r>
          </a:p>
          <a:p>
            <a:pPr lvl="1">
              <a:defRPr/>
            </a:pPr>
            <a:endParaRPr lang="en-US" sz="1800" dirty="0">
              <a:latin typeface="+mj-lt"/>
            </a:endParaRPr>
          </a:p>
          <a:p>
            <a:pPr>
              <a:defRPr/>
            </a:pPr>
            <a:r>
              <a:rPr lang="en-GB" sz="2000" b="1" dirty="0"/>
              <a:t>In Uganda</a:t>
            </a:r>
            <a:r>
              <a:rPr lang="en-GB" sz="2000" dirty="0"/>
              <a:t>, by </a:t>
            </a:r>
            <a:r>
              <a:rPr lang="en-GB" sz="2000" b="1" dirty="0"/>
              <a:t>14</a:t>
            </a:r>
            <a:r>
              <a:rPr lang="en-GB" sz="2000" b="1" baseline="30000" dirty="0"/>
              <a:t>th</a:t>
            </a:r>
            <a:r>
              <a:rPr lang="en-GB" sz="2000" b="1" dirty="0"/>
              <a:t> December 2020</a:t>
            </a:r>
            <a:r>
              <a:rPr lang="en-GB" sz="2000" dirty="0"/>
              <a:t>, there were </a:t>
            </a:r>
            <a:r>
              <a:rPr lang="en-GB" sz="2000" b="1" dirty="0"/>
              <a:t>28,165 confirmed cases</a:t>
            </a:r>
            <a:r>
              <a:rPr lang="en-GB" sz="2000" dirty="0"/>
              <a:t> of COVID-19, with </a:t>
            </a:r>
            <a:r>
              <a:rPr lang="en-GB" sz="2000" b="1" dirty="0">
                <a:solidFill>
                  <a:srgbClr val="FF0000"/>
                </a:solidFill>
              </a:rPr>
              <a:t>221</a:t>
            </a:r>
            <a:r>
              <a:rPr lang="en-GB" sz="2000" b="1" dirty="0"/>
              <a:t> deaths.</a:t>
            </a:r>
            <a:endParaRPr lang="en-US" sz="1800" dirty="0">
              <a:latin typeface="+mj-lt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796C3F4E-C00B-1C4D-8BE0-C9B1EB9A174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1946" b="2752"/>
          <a:stretch/>
        </p:blipFill>
        <p:spPr bwMode="auto">
          <a:xfrm>
            <a:off x="5578997" y="2037144"/>
            <a:ext cx="4327003" cy="354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0200" y="264886"/>
            <a:ext cx="9328150" cy="838200"/>
          </a:xfrm>
        </p:spPr>
        <p:txBody>
          <a:bodyPr/>
          <a:lstStyle/>
          <a:p>
            <a:r>
              <a:rPr lang="en-US" dirty="0"/>
              <a:t>SARS-COV-2 Transmission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2AA434A-6539-4757-B3B7-C7C0AA0CE42A}" type="slidenum">
              <a:rPr lang="en-US" altLang="en-US">
                <a:solidFill>
                  <a:srgbClr val="898989"/>
                </a:solidFill>
              </a:rPr>
              <a:pPr eaLnBrk="1" hangingPunct="1"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C47B0F-EE25-1C4C-899D-428AD4906EEC}"/>
              </a:ext>
            </a:extLst>
          </p:cNvPr>
          <p:cNvGrpSpPr/>
          <p:nvPr/>
        </p:nvGrpSpPr>
        <p:grpSpPr>
          <a:xfrm>
            <a:off x="2118757" y="5454481"/>
            <a:ext cx="6277098" cy="1196548"/>
            <a:chOff x="1524000" y="3059667"/>
            <a:chExt cx="6934199" cy="13652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3407D6-D0D7-D24A-9C4F-FF6355FB5AB0}"/>
                </a:ext>
              </a:extLst>
            </p:cNvPr>
            <p:cNvGrpSpPr/>
            <p:nvPr/>
          </p:nvGrpSpPr>
          <p:grpSpPr>
            <a:xfrm>
              <a:off x="1900988" y="3059667"/>
              <a:ext cx="6557211" cy="1219201"/>
              <a:chOff x="1900988" y="3082823"/>
              <a:chExt cx="6557211" cy="1303207"/>
            </a:xfrm>
          </p:grpSpPr>
          <p:sp>
            <p:nvSpPr>
              <p:cNvPr id="10" name="Arrow: Right 3">
                <a:extLst>
                  <a:ext uri="{FF2B5EF4-FFF2-40B4-BE49-F238E27FC236}">
                    <a16:creationId xmlns:a16="http://schemas.microsoft.com/office/drawing/2014/main" id="{2D1CECBA-498B-5A44-A401-63485EB623A9}"/>
                  </a:ext>
                </a:extLst>
              </p:cNvPr>
              <p:cNvSpPr/>
              <p:nvPr/>
            </p:nvSpPr>
            <p:spPr>
              <a:xfrm>
                <a:off x="1900988" y="3082823"/>
                <a:ext cx="6557211" cy="1303207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C15234-3CC0-E04D-85BD-5DB3571ECEB8}"/>
                  </a:ext>
                </a:extLst>
              </p:cNvPr>
              <p:cNvSpPr/>
              <p:nvPr/>
            </p:nvSpPr>
            <p:spPr>
              <a:xfrm>
                <a:off x="2209800" y="3410524"/>
                <a:ext cx="3581400" cy="64970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</a:rPr>
                  <a:t>2  3  4  5  6  7  8  9  10  11 12  13  14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B78146-D173-8A4F-A404-517C2C7874C2}"/>
                  </a:ext>
                </a:extLst>
              </p:cNvPr>
              <p:cNvSpPr txBox="1"/>
              <p:nvPr/>
            </p:nvSpPr>
            <p:spPr>
              <a:xfrm>
                <a:off x="5791200" y="3547030"/>
                <a:ext cx="2438400" cy="41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prstClr val="black"/>
                    </a:solidFill>
                  </a:rPr>
                  <a:t>15  16  17  18  19  20  21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2E4F20-1E38-3949-B63A-B891FF150537}"/>
                </a:ext>
              </a:extLst>
            </p:cNvPr>
            <p:cNvSpPr txBox="1"/>
            <p:nvPr/>
          </p:nvSpPr>
          <p:spPr>
            <a:xfrm>
              <a:off x="1524000" y="4038600"/>
              <a:ext cx="4724400" cy="38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prstClr val="black"/>
                  </a:solidFill>
                </a:rPr>
                <a:t>Incubation period range (days)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0D734F4-C60E-014D-9C5E-480711356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500" y="4888761"/>
            <a:ext cx="420832" cy="7249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51559B-379C-E54B-B8D4-154A13CC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61" y="4942345"/>
            <a:ext cx="379393" cy="662983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1BB7F5CD-2230-EC47-9A61-042BC1D2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65" y="5069669"/>
            <a:ext cx="356699" cy="3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13AE26-59EA-D74A-A2C9-A6F0CF57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09" y="4938087"/>
            <a:ext cx="590598" cy="688730"/>
          </a:xfrm>
          <a:prstGeom prst="rect">
            <a:avLst/>
          </a:prstGeom>
        </p:spPr>
      </p:pic>
      <p:sp>
        <p:nvSpPr>
          <p:cNvPr id="20" name="Arrow: Curved Down 10">
            <a:extLst>
              <a:ext uri="{FF2B5EF4-FFF2-40B4-BE49-F238E27FC236}">
                <a16:creationId xmlns:a16="http://schemas.microsoft.com/office/drawing/2014/main" id="{542B0DAD-A90D-3745-B694-FE500CEB2BAE}"/>
              </a:ext>
            </a:extLst>
          </p:cNvPr>
          <p:cNvSpPr/>
          <p:nvPr/>
        </p:nvSpPr>
        <p:spPr>
          <a:xfrm>
            <a:off x="2676554" y="4804598"/>
            <a:ext cx="767290" cy="133490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F4356-11B4-2143-A71C-E6E45199D71E}"/>
              </a:ext>
            </a:extLst>
          </p:cNvPr>
          <p:cNvSpPr txBox="1"/>
          <p:nvPr/>
        </p:nvSpPr>
        <p:spPr>
          <a:xfrm>
            <a:off x="2442801" y="4428128"/>
            <a:ext cx="211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Median: 5-6 days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0F84A91-3463-7A4E-9E33-58868C29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1408113"/>
            <a:ext cx="9575800" cy="52974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>
                <a:latin typeface="+mj-lt"/>
              </a:rPr>
              <a:t>COVID-19 is transmitted through three modes: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Contact transmission</a:t>
            </a:r>
            <a:r>
              <a:rPr lang="en-US" sz="2200" dirty="0">
                <a:latin typeface="+mj-lt"/>
              </a:rPr>
              <a:t> - spread through direct contact with an infection person and/or surface that has been contaminated. 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Droplet transmission</a:t>
            </a:r>
            <a:r>
              <a:rPr lang="en-US" sz="2200" dirty="0">
                <a:latin typeface="+mj-lt"/>
              </a:rPr>
              <a:t> - spread through exposure to virus-containing respiratory droplets generated through breathing, speaking, singing, coughing, sneezing, etc.</a:t>
            </a:r>
          </a:p>
          <a:p>
            <a:pPr marL="666900" lvl="1" indent="-342900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Airborne transmission</a:t>
            </a:r>
            <a:r>
              <a:rPr lang="en-US" sz="2200" dirty="0">
                <a:latin typeface="+mj-lt"/>
              </a:rPr>
              <a:t> - spread through exposure to those virus-containing small respiratory droplets that can remain suspended in the air over long distances and time 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0200" y="264886"/>
            <a:ext cx="9328150" cy="838200"/>
          </a:xfrm>
        </p:spPr>
        <p:txBody>
          <a:bodyPr/>
          <a:lstStyle/>
          <a:p>
            <a:r>
              <a:rPr lang="en-US" dirty="0"/>
              <a:t>SARS-COV-2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7886"/>
            <a:ext cx="9410700" cy="52977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dirty="0">
                <a:latin typeface="+mj-lt"/>
              </a:rPr>
              <a:t>Effective preventive measures against CoV-19 infections include: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Wash hands frequently with water and soap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Sanitize hands with alcohol-based sanitizer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Maintain social distancing of at least 2 meters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Avoid touching eyes, nose, and mouth</a:t>
            </a:r>
          </a:p>
          <a:p>
            <a:pPr lvl="1">
              <a:defRPr/>
            </a:pPr>
            <a:r>
              <a:rPr lang="en-US" sz="2000" dirty="0">
                <a:latin typeface="+mj-lt"/>
                <a:sym typeface="Wingdings" panose="05000000000000000000" pitchFamily="2" charset="2"/>
              </a:rPr>
              <a:t>Wear face mask that covers nose and mouth</a:t>
            </a:r>
          </a:p>
          <a:p>
            <a:pPr lvl="1">
              <a:defRPr/>
            </a:pPr>
            <a:r>
              <a:rPr lang="en-US" sz="2000" dirty="0">
                <a:latin typeface="+mj-lt"/>
              </a:rPr>
              <a:t>If you have fever, cough, and difficulty breathing, seek medical care immediately</a:t>
            </a:r>
          </a:p>
          <a:p>
            <a:pPr lvl="2">
              <a:defRPr/>
            </a:pPr>
            <a:r>
              <a:rPr lang="en-US" dirty="0">
                <a:latin typeface="+mj-lt"/>
              </a:rPr>
              <a:t>Note: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see Module 04 for additional safety and PPE guidelines</a:t>
            </a:r>
            <a:endParaRPr lang="en-US" dirty="0">
              <a:latin typeface="+mj-lt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2AA434A-6539-4757-B3B7-C7C0AA0CE42A}" type="slidenum">
              <a:rPr lang="en-US" altLang="en-US">
                <a:solidFill>
                  <a:srgbClr val="898989"/>
                </a:solidFill>
              </a:rPr>
              <a:pPr eaLnBrk="1" hangingPunct="1"/>
              <a:t>4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Oct.2020  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pic>
        <p:nvPicPr>
          <p:cNvPr id="10" name="Picture 2" descr="C:\Users\DELL\Desktop\Facility-based surveillance\masks.jpg">
            <a:extLst>
              <a:ext uri="{FF2B5EF4-FFF2-40B4-BE49-F238E27FC236}">
                <a16:creationId xmlns:a16="http://schemas.microsoft.com/office/drawing/2014/main" id="{BF3405F1-C164-874D-99FA-93A82763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74" y="4771215"/>
            <a:ext cx="3446154" cy="18703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954BC84B-9E67-0446-82CA-A9CB1426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43" y="4968607"/>
            <a:ext cx="4376262" cy="147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4B93E5-1B75-974A-9FF6-1A4988ED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3" y="4326146"/>
            <a:ext cx="2436555" cy="24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0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5475" y="334963"/>
            <a:ext cx="8655050" cy="808037"/>
          </a:xfrm>
        </p:spPr>
        <p:txBody>
          <a:bodyPr/>
          <a:lstStyle/>
          <a:p>
            <a:r>
              <a:rPr lang="en-US" dirty="0"/>
              <a:t>Benefits of Diagnostic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46" y="1321885"/>
            <a:ext cx="9699171" cy="5399590"/>
          </a:xfrm>
        </p:spPr>
        <p:txBody>
          <a:bodyPr lIns="90000">
            <a:no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latin typeface="+mj-lt"/>
              </a:rPr>
              <a:t>Confirming infection in patients who fulfill the COVID-19 clinical case definition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latin typeface="+mj-lt"/>
              </a:rPr>
              <a:t>Assisting the rapid triage of suspected cases (especially in community settings)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500" dirty="0">
                <a:latin typeface="+mj-lt"/>
              </a:rPr>
              <a:t>Screening for infection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dirty="0">
                <a:latin typeface="+mj-lt"/>
              </a:rPr>
              <a:t>Particularly in asymptomatic contacts of confirmed COVID-19 cases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latin typeface="+mj-lt"/>
              </a:rPr>
              <a:t>Managing contact tracing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en-US" sz="2400" dirty="0">
                <a:latin typeface="+mj-lt"/>
              </a:rPr>
              <a:t>Contributing to the global understanding of this new virus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Determining exposure (current and past) to the virus 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Understanding the true extent of the outbreak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Mapping the pandemic across countries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Monitoring trends 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636F0733-31AC-4C0D-A611-0619230E49F0}" type="slidenum">
              <a:rPr lang="en-US" alt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Oct.2020  </a:t>
            </a: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88925" y="242886"/>
            <a:ext cx="9328150" cy="838200"/>
          </a:xfrm>
        </p:spPr>
        <p:txBody>
          <a:bodyPr/>
          <a:lstStyle/>
          <a:p>
            <a:r>
              <a:rPr lang="en-US" dirty="0"/>
              <a:t>COVID-19 Testing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06" y="1263650"/>
            <a:ext cx="9328150" cy="5275262"/>
          </a:xfrm>
        </p:spPr>
        <p:txBody>
          <a:bodyPr lIns="90000">
            <a:no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Reverse transcription Polymerase Chain Reaction (rt-PCR) 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Laboratory technique combining reverse transcription of RNA into DNA and amplification of specific DNA targets using Polymerase Chain Reaction (PCR)</a:t>
            </a:r>
          </a:p>
          <a:p>
            <a:pPr lvl="2">
              <a:defRPr/>
            </a:pPr>
            <a:r>
              <a:rPr lang="en-US" sz="1800" dirty="0">
                <a:latin typeface="+mj-lt"/>
              </a:rPr>
              <a:t>It is primarily used to measure the amount of a specific RNA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Use </a:t>
            </a:r>
            <a:r>
              <a:rPr lang="en-US" sz="1800" dirty="0" err="1">
                <a:latin typeface="+mj-lt"/>
              </a:rPr>
              <a:t>rt</a:t>
            </a:r>
            <a:r>
              <a:rPr lang="en-US" sz="1800" dirty="0">
                <a:latin typeface="+mj-lt"/>
              </a:rPr>
              <a:t>-PCR to detect the virus’s genetic material and allow for diagnosis of active infection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Antigen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Any substance capable of stimulating an immune response</a:t>
            </a:r>
          </a:p>
          <a:p>
            <a:pPr lvl="2">
              <a:defRPr/>
            </a:pPr>
            <a:r>
              <a:rPr lang="en-US" sz="1800" dirty="0">
                <a:latin typeface="+mj-lt"/>
              </a:rPr>
              <a:t>Where immune system does not recognize the substance and is trying to fight it off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These are specific proteins on the surface of the virus and may be used for screening or diagnosis, depending on the setting and performance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Antibody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Y-shaped protein (immunoglobulin) made by the body’s immune system to recognize and attack foreign substances / in response to a threat, such as a specific virus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Antibodies can take several days or weeks to develop after infection and may stay in the blood for several weeks after recovery</a:t>
            </a:r>
          </a:p>
          <a:p>
            <a:pPr lvl="2">
              <a:defRPr/>
            </a:pPr>
            <a:r>
              <a:rPr lang="en-US" sz="1800" dirty="0">
                <a:latin typeface="+mj-lt"/>
              </a:rPr>
              <a:t>Note: Antibody tests should not be used to diagnose active coronavirus infection</a:t>
            </a:r>
          </a:p>
          <a:p>
            <a:pPr lvl="1">
              <a:defRPr/>
            </a:pPr>
            <a:endParaRPr lang="en-US" sz="1400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EE8D6C0-F05C-4CF5-A568-5F8F7451AC5E}" type="slidenum">
              <a:rPr lang="en-US" alt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Oct.2020  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3513" y="1593850"/>
          <a:ext cx="9578975" cy="4779013"/>
        </p:xfrm>
        <a:graphic>
          <a:graphicData uri="http://schemas.openxmlformats.org/drawingml/2006/table">
            <a:tbl>
              <a:tblPr/>
              <a:tblGrid>
                <a:gridCol w="1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Category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Molecular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Antigen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Antibody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rt-PCR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RDT or POC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RDT or lab-based ELISA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 genetic material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 proteins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antibodies that patient develop in response to infection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3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Based on Polymerase Chain Reaction (PCR) in which millions of copies of a specific section of the viral genome are made thereby amplifying small amounts of viral genetic material to detectible levels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Detects specific proteins on the surface of the virus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Based on the Enzyme Linked Immunosorbent Assay (ELISA) technique in which molecules attach to antibodies or antigens in the sample and produce a detectable signal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Utility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diagnose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active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coronavirus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identify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Performed where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laboratory, near patient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laboratory, near patient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Use Case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Diagnosis, screening, infection clearance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Diagnosis, screening, surveillance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Surveillance &amp; seroprevalence studies only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 Not to Use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determine past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detect acute infection; immunity passports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3513" y="1593850"/>
          <a:ext cx="9578975" cy="4779013"/>
        </p:xfrm>
        <a:graphic>
          <a:graphicData uri="http://schemas.openxmlformats.org/drawingml/2006/table">
            <a:tbl>
              <a:tblPr/>
              <a:tblGrid>
                <a:gridCol w="1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Category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Molecular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Antigen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Antibody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rt-PCR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RDT or POC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RDT or lab-based ELISA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 genetic material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 proteins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antibodies that patient develop in response to infection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3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Based on Polymerase Chain Reaction (PCR) in which millions of copies of a specific section of the viral genome are made thereby amplifying small amounts of viral genetic material to detectible levels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Detects specific proteins on the surface of the virus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Based on the Enzyme Linked Immunosorbent Assay (ELISA) technique in which molecules attach to antibodies or antigens in the sample and produce a detectable signal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Utility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diagnose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active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coronavirus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identify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Performed where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laboratory, near patient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laboratory, near patient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Use Case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Diagnosis, screening, infection clearance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Diagnosis, screening, surveillance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Surveillance &amp; seroprevalence studies only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 Not to Use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determine past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detect acute infection; immunity passports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3513" y="1593850"/>
          <a:ext cx="9578975" cy="4779013"/>
        </p:xfrm>
        <a:graphic>
          <a:graphicData uri="http://schemas.openxmlformats.org/drawingml/2006/table">
            <a:tbl>
              <a:tblPr/>
              <a:tblGrid>
                <a:gridCol w="1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Category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Molecular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Antigen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Antibody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rt-PCR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RDT or POC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RDT or lab-based ELISA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 genetic material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viral proteins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antibodies that patient develop in response to infection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3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Based on Polymerase Chain Reaction (PCR) in which millions of copies of a specific section of the viral genome are made thereby amplifying small amounts of viral genetic material to detectible levels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Detects specific proteins on the surface of the virus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Based on the Enzyme Linked Immunosorbent Assay (ELISA) technique in which molecules attach to antibodies or antigens in the sample and produce a detectable signal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Utility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diagnose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active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coronavirus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identify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Performed where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laboratory, near patient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laboratory, near patient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Use Case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Diagnosis, screening, infection clearance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Diagnosis, screening, surveillance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Surveillance &amp; seroprevalence studies only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How Not to Use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determine past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 detect acute infection; immunity passports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00" name="Title 1"/>
          <p:cNvSpPr>
            <a:spLocks noGrp="1"/>
          </p:cNvSpPr>
          <p:nvPr>
            <p:ph type="title"/>
          </p:nvPr>
        </p:nvSpPr>
        <p:spPr>
          <a:xfrm>
            <a:off x="288925" y="200025"/>
            <a:ext cx="9328150" cy="838200"/>
          </a:xfrm>
        </p:spPr>
        <p:txBody>
          <a:bodyPr/>
          <a:lstStyle/>
          <a:p>
            <a:r>
              <a:rPr lang="en-US" dirty="0"/>
              <a:t>Diagnostic Testing Options</a:t>
            </a:r>
          </a:p>
        </p:txBody>
      </p:sp>
      <p:sp>
        <p:nvSpPr>
          <p:cNvPr id="155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559116F-208D-4549-BF5D-4CC66C0DA317}" type="slidenum">
              <a:rPr lang="en-US" altLang="en-US">
                <a:solidFill>
                  <a:srgbClr val="898989"/>
                </a:solidFill>
              </a:rPr>
              <a:pPr eaLnBrk="1" hangingPunct="1"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5501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Oct.2020  </a:t>
            </a:r>
          </a:p>
        </p:txBody>
      </p:sp>
      <p:sp>
        <p:nvSpPr>
          <p:cNvPr id="15502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3513" y="1593850"/>
          <a:ext cx="9578975" cy="4978085"/>
        </p:xfrm>
        <a:graphic>
          <a:graphicData uri="http://schemas.openxmlformats.org/drawingml/2006/table">
            <a:tbl>
              <a:tblPr/>
              <a:tblGrid>
                <a:gridCol w="117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Category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Molecular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Antigen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Antibody Test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Format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rt-PCR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Rapid Diagnostic Test (RDT) or Device-based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RDT or lab-based ELISA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Detects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viral genetic material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viral proteins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antibodies that patient develop in response to infection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3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How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Based on Polymerase Chain Reaction (PCR) in which millions of copies of a specific section of the viral genome are made thereby amplifying small amounts of viral genetic material to detectible levels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Detects specific proteins on the surface of the virus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Based on the Enzyme Linked Immunosorbent Assay (ELISA) technique in which molecules attach to antibodies or antigens in the sample and produce a detectable signal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itchFamily="34" charset="0"/>
                        <a:cs typeface="Calibri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Utility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To diagnose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active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 coronavirus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To identify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past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Performed where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laboratory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laboratory, near patient (POC)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laboratory, near patient 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Use Case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Diagnosis, screening, infection clearance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Diagnosis, screening, surveillance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57D38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Surveillance &amp; seroprevalence studies only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How Not to Use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To determine past infection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2020"/>
                          </a:solidFill>
                          <a:effectLst/>
                          <a:latin typeface="Calibri Light" pitchFamily="34" charset="0"/>
                          <a:cs typeface="Calibri" pitchFamily="34" charset="0"/>
                        </a:rPr>
                        <a:t>To detect acute infection; immunity passports</a:t>
                      </a: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550" name="Rectangle 14"/>
          <p:cNvSpPr>
            <a:spLocks noChangeArrowheads="1"/>
          </p:cNvSpPr>
          <p:nvPr/>
        </p:nvSpPr>
        <p:spPr bwMode="auto">
          <a:xfrm>
            <a:off x="-4763" y="6629400"/>
            <a:ext cx="5767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2"/>
                </a:solidFill>
                <a:cs typeface="Calibri" pitchFamily="34" charset="0"/>
              </a:rPr>
              <a:t>Adapted from: https://www.fda.gov/consumers/consumer-updates/coronavirus-testing-basics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30200" y="281419"/>
            <a:ext cx="9328150" cy="838200"/>
          </a:xfrm>
        </p:spPr>
        <p:txBody>
          <a:bodyPr/>
          <a:lstStyle/>
          <a:p>
            <a:pPr algn="ctr"/>
            <a:r>
              <a:rPr lang="en-US" sz="3600" dirty="0"/>
              <a:t>Antigen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85874"/>
            <a:ext cx="9410700" cy="5419726"/>
          </a:xfrm>
        </p:spPr>
        <p:txBody>
          <a:bodyPr lIns="90000">
            <a:noAutofit/>
          </a:bodyPr>
          <a:lstStyle/>
          <a:p>
            <a:pPr>
              <a:defRPr/>
            </a:pPr>
            <a:r>
              <a:rPr lang="en-US" sz="2500" dirty="0">
                <a:latin typeface="+mj-lt"/>
              </a:rPr>
              <a:t>COVID-19 Antigen tests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Are simple, easy to perform 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Give a rapid result (10-30 min)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Decrease delays in diagnosis (through decentralized testing)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Allow for expanded testing, as they can be used in community settings, outreaches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Are usually less sensitive compared to molecular tests</a:t>
            </a:r>
            <a:r>
              <a:rPr lang="en-US" sz="1800" baseline="30000" dirty="0">
                <a:latin typeface="+mj-lt"/>
              </a:rPr>
              <a:t>1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Are cheaper (acquisition costs, training testers, no need of complex infrastructure)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Are good in detection of early SARS-CoV-2 infection</a:t>
            </a:r>
          </a:p>
          <a:p>
            <a:pPr>
              <a:defRPr/>
            </a:pPr>
            <a:r>
              <a:rPr lang="en-US" sz="2500" dirty="0">
                <a:latin typeface="+mj-lt"/>
              </a:rPr>
              <a:t>Types of Antigen tests available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POC device-based </a:t>
            </a:r>
          </a:p>
          <a:p>
            <a:pPr lvl="1">
              <a:defRPr/>
            </a:pPr>
            <a:r>
              <a:rPr lang="en-US" sz="1800" dirty="0">
                <a:latin typeface="+mj-lt"/>
              </a:rPr>
              <a:t>RDT (visual-read Rapid Diagnostic Test)</a:t>
            </a:r>
          </a:p>
          <a:p>
            <a:pPr>
              <a:defRPr/>
            </a:pPr>
            <a:r>
              <a:rPr lang="en-US" sz="2500" dirty="0">
                <a:latin typeface="+mj-lt"/>
              </a:rPr>
              <a:t>COVID-19 Antigen testing should be conducted by trained and competent personnel in strict accordance with the manufacturer’s instructions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36DAB09-23F1-4273-A06E-F480840CE0A0}" type="slidenum">
              <a:rPr lang="en-US" altLang="en-US">
                <a:solidFill>
                  <a:srgbClr val="898989"/>
                </a:solidFill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14351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Oct.2020  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56350"/>
            <a:ext cx="28749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0" y="6642100"/>
            <a:ext cx="8191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800" baseline="30000">
                <a:solidFill>
                  <a:schemeClr val="tx2"/>
                </a:solidFill>
                <a:cs typeface="Calibri" pitchFamily="34" charset="0"/>
              </a:rPr>
              <a:t>1</a:t>
            </a:r>
            <a:r>
              <a:rPr lang="en-US" sz="800">
                <a:solidFill>
                  <a:schemeClr val="tx2"/>
                </a:solidFill>
                <a:cs typeface="Calibri" pitchFamily="34" charset="0"/>
              </a:rPr>
              <a:t>There are Antigen test that are highly sensitive and specific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for: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"/>
          </p:nvPr>
        </p:nvSpPr>
        <p:spPr>
          <a:xfrm>
            <a:off x="630238" y="2144713"/>
            <a:ext cx="4413250" cy="4149725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latin typeface="+mj-lt"/>
              </a:rPr>
              <a:t>Triage, Diagnosis, and Differential-diagnosis of symptomatic individuals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When widespread community impact &amp; Over-burdened health systems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At-risk individuals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Suspected outbreaks (schools, care-homes, workplaces, etc.)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Remote settings / where molecular testing (NAATs/rt-PCR) not available 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Monitoring among essential workers, healthcare workers 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Detection in health facilities and testing centres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Asymptomatic individuals in contact with COVID-19 positive individuals</a:t>
            </a: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485775" y="677045"/>
            <a:ext cx="9385232" cy="807915"/>
          </a:xfrm>
        </p:spPr>
        <p:txBody>
          <a:bodyPr/>
          <a:lstStyle/>
          <a:p>
            <a:r>
              <a:rPr lang="en-US" dirty="0"/>
              <a:t>Antigen Testing Use Cases</a:t>
            </a:r>
          </a:p>
        </p:txBody>
      </p:sp>
      <p:sp>
        <p:nvSpPr>
          <p:cNvPr id="18437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V.01 – Oct.2020  </a:t>
            </a:r>
          </a:p>
        </p:txBody>
      </p:sp>
      <p:sp>
        <p:nvSpPr>
          <p:cNvPr id="18438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898989"/>
                </a:solidFill>
              </a:rPr>
              <a:t>Covid-19 Antigen Testing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705FE30-5BE5-4425-8468-D47FA74195CB}" type="slidenum">
              <a:rPr lang="en-US" alt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7" name="Rectangular Callout 16"/>
          <p:cNvSpPr/>
          <p:nvPr/>
        </p:nvSpPr>
        <p:spPr>
          <a:xfrm>
            <a:off x="5514975" y="5989638"/>
            <a:ext cx="2476500" cy="792162"/>
          </a:xfrm>
          <a:prstGeom prst="wedgeRectCallout">
            <a:avLst>
              <a:gd name="adj1" fmla="val -74024"/>
              <a:gd name="adj2" fmla="val -3838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asymptomatic cases have high viral loads, easily detected with Ag-tests</a:t>
            </a:r>
          </a:p>
        </p:txBody>
      </p:sp>
      <p:sp>
        <p:nvSpPr>
          <p:cNvPr id="28" name="Rectangular Callout 17"/>
          <p:cNvSpPr/>
          <p:nvPr/>
        </p:nvSpPr>
        <p:spPr>
          <a:xfrm>
            <a:off x="5514975" y="4271963"/>
            <a:ext cx="2476500" cy="431800"/>
          </a:xfrm>
          <a:prstGeom prst="wedgeRectCallout">
            <a:avLst>
              <a:gd name="adj1" fmla="val -72702"/>
              <a:gd name="adj2" fmla="val -2612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of quick, portable testing</a:t>
            </a:r>
          </a:p>
        </p:txBody>
      </p:sp>
      <p:sp>
        <p:nvSpPr>
          <p:cNvPr id="29" name="Rectangular Callout 18"/>
          <p:cNvSpPr/>
          <p:nvPr/>
        </p:nvSpPr>
        <p:spPr>
          <a:xfrm>
            <a:off x="5514975" y="5476875"/>
            <a:ext cx="2476500" cy="431800"/>
          </a:xfrm>
          <a:prstGeom prst="wedgeRectCallout">
            <a:avLst>
              <a:gd name="adj1" fmla="val -73117"/>
              <a:gd name="adj2" fmla="val -5466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to protect all patients </a:t>
            </a:r>
          </a:p>
        </p:txBody>
      </p:sp>
      <p:sp>
        <p:nvSpPr>
          <p:cNvPr id="30" name="Rectangular Callout 19"/>
          <p:cNvSpPr/>
          <p:nvPr/>
        </p:nvSpPr>
        <p:spPr>
          <a:xfrm>
            <a:off x="5514975" y="4784725"/>
            <a:ext cx="2476500" cy="612775"/>
          </a:xfrm>
          <a:prstGeom prst="wedgeRectCallout">
            <a:avLst>
              <a:gd name="adj1" fmla="val -71820"/>
              <a:gd name="adj2" fmla="val -3330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of high risk of exposure and transmitting to others</a:t>
            </a:r>
          </a:p>
        </p:txBody>
      </p:sp>
      <p:sp>
        <p:nvSpPr>
          <p:cNvPr id="31" name="Rectangular Callout 20"/>
          <p:cNvSpPr/>
          <p:nvPr/>
        </p:nvSpPr>
        <p:spPr>
          <a:xfrm>
            <a:off x="5514975" y="3760788"/>
            <a:ext cx="2476500" cy="431800"/>
          </a:xfrm>
          <a:prstGeom prst="wedgeRectCallout">
            <a:avLst>
              <a:gd name="adj1" fmla="val -72603"/>
              <a:gd name="adj2" fmla="val -1578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to aid contact tracing</a:t>
            </a:r>
          </a:p>
        </p:txBody>
      </p:sp>
      <p:sp>
        <p:nvSpPr>
          <p:cNvPr id="32" name="Rectangular Callout 21"/>
          <p:cNvSpPr/>
          <p:nvPr/>
        </p:nvSpPr>
        <p:spPr>
          <a:xfrm>
            <a:off x="5514975" y="1682750"/>
            <a:ext cx="2476500" cy="612775"/>
          </a:xfrm>
          <a:prstGeom prst="wedgeRectCallout">
            <a:avLst>
              <a:gd name="adj1" fmla="val -70033"/>
              <a:gd name="adj2" fmla="val 372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symptoms indicate potential to transmit</a:t>
            </a:r>
          </a:p>
        </p:txBody>
      </p:sp>
      <p:sp>
        <p:nvSpPr>
          <p:cNvPr id="33" name="Rectangular Callout 24"/>
          <p:cNvSpPr/>
          <p:nvPr/>
        </p:nvSpPr>
        <p:spPr>
          <a:xfrm>
            <a:off x="5514975" y="3068638"/>
            <a:ext cx="2476500" cy="611187"/>
          </a:xfrm>
          <a:prstGeom prst="wedgeRectCallout">
            <a:avLst>
              <a:gd name="adj1" fmla="val -127150"/>
              <a:gd name="adj2" fmla="val -126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catching, treating quickly can save lives, with/without symptoms</a:t>
            </a:r>
          </a:p>
        </p:txBody>
      </p:sp>
      <p:sp>
        <p:nvSpPr>
          <p:cNvPr id="34" name="Rectangular Callout 25"/>
          <p:cNvSpPr/>
          <p:nvPr/>
        </p:nvSpPr>
        <p:spPr>
          <a:xfrm>
            <a:off x="5514975" y="2374900"/>
            <a:ext cx="2476500" cy="612775"/>
          </a:xfrm>
          <a:prstGeom prst="wedgeRectCallout">
            <a:avLst>
              <a:gd name="adj1" fmla="val -68597"/>
              <a:gd name="adj2" fmla="val 2769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2"/>
                </a:solidFill>
              </a:rPr>
              <a:t>Why</a:t>
            </a:r>
            <a:r>
              <a:rPr lang="en-US" sz="1100" dirty="0">
                <a:solidFill>
                  <a:schemeClr val="tx2"/>
                </a:solidFill>
              </a:rPr>
              <a:t>: because rapid diagnosis means more care for more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</TotalTime>
  <Words>2162</Words>
  <Application>Microsoft Macintosh PowerPoint</Application>
  <PresentationFormat>A4 Paper (210x297 mm)</PresentationFormat>
  <Paragraphs>331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Courier New</vt:lpstr>
      <vt:lpstr>Garamond</vt:lpstr>
      <vt:lpstr>Wingdings</vt:lpstr>
      <vt:lpstr>Wingdings 2</vt:lpstr>
      <vt:lpstr>Default Theme</vt:lpstr>
      <vt:lpstr>PowerPoint Presentation</vt:lpstr>
      <vt:lpstr>COVID-19 Overview</vt:lpstr>
      <vt:lpstr>SARS-COV-2 Transmission</vt:lpstr>
      <vt:lpstr>SARS-COV-2 Prevention</vt:lpstr>
      <vt:lpstr>Benefits of Diagnostic Testing</vt:lpstr>
      <vt:lpstr>COVID-19 Testing strategies</vt:lpstr>
      <vt:lpstr>Diagnostic Testing Options</vt:lpstr>
      <vt:lpstr>Antigen Testing</vt:lpstr>
      <vt:lpstr>Antigen Testing Use Cases</vt:lpstr>
      <vt:lpstr>Antigen Testing Do Not Use Cases</vt:lpstr>
      <vt:lpstr>REVISED STRATEGY FOR COVID TESTING (October 2020)</vt:lpstr>
      <vt:lpstr>REVISED ANTIGEN RDT-BASED TESTING SEQUENCE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Ken Jost</dc:creator>
  <cp:lastModifiedBy>Alex Ogwal</cp:lastModifiedBy>
  <cp:revision>1173</cp:revision>
  <cp:lastPrinted>2019-02-19T10:40:07Z</cp:lastPrinted>
  <dcterms:created xsi:type="dcterms:W3CDTF">1999-04-17T23:47:08Z</dcterms:created>
  <dcterms:modified xsi:type="dcterms:W3CDTF">2021-01-07T17:02:55Z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