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3" r:id="rId1"/>
  </p:sldMasterIdLst>
  <p:notesMasterIdLst>
    <p:notesMasterId r:id="rId17"/>
  </p:notesMasterIdLst>
  <p:handoutMasterIdLst>
    <p:handoutMasterId r:id="rId18"/>
  </p:handoutMasterIdLst>
  <p:sldIdLst>
    <p:sldId id="642" r:id="rId2"/>
    <p:sldId id="438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640" r:id="rId16"/>
  </p:sldIdLst>
  <p:sldSz cx="9144000" cy="6858000" type="screen4x3"/>
  <p:notesSz cx="6867525" cy="9991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m Lalani" initials="AL" lastIdx="1" clrIdx="0">
    <p:extLst>
      <p:ext uri="{19B8F6BF-5375-455C-9EA6-DF929625EA0E}">
        <p15:presenceInfo xmlns:p15="http://schemas.microsoft.com/office/powerpoint/2012/main" userId="S::alalani@clintonhealthaccess.org::e4fac656-2b9e-4e69-8d8e-d06e298a7b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5"/>
    <p:restoredTop sz="93403"/>
  </p:normalViewPr>
  <p:slideViewPr>
    <p:cSldViewPr snapToGrid="0">
      <p:cViewPr varScale="1">
        <p:scale>
          <a:sx n="107" d="100"/>
          <a:sy n="107" d="100"/>
        </p:scale>
        <p:origin x="11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B55B7-BBA6-4730-8ED8-DCB3E7644A2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C59EA8-D1C9-41A0-BA91-555EA5BBE353}">
      <dgm:prSet phldrT="[Text]" custT="1"/>
      <dgm:spPr>
        <a:solidFill>
          <a:schemeClr val="accent6">
            <a:lumMod val="75000"/>
          </a:schemeClr>
        </a:solidFill>
      </dgm:spPr>
      <dgm:t>
        <a:bodyPr lIns="14400"/>
        <a:lstStyle/>
        <a:p>
          <a:r>
            <a:rPr lang="en-US" sz="1050" b="0" dirty="0">
              <a:latin typeface="Calibri" panose="020F0502020204030204" pitchFamily="34" charset="0"/>
              <a:cs typeface="Calibri" panose="020F0502020204030204" pitchFamily="34" charset="0"/>
            </a:rPr>
            <a:t>Performing stock count</a:t>
          </a:r>
        </a:p>
      </dgm:t>
    </dgm:pt>
    <dgm:pt modelId="{311E7570-4B9C-401D-B143-B19636EF1BC3}" type="parTrans" cxnId="{A4ECAD2F-0F34-4CF7-8F03-D9EADF343F4A}">
      <dgm:prSet/>
      <dgm:spPr/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333723-0DB2-4AF5-839E-879A609CD285}" type="sibTrans" cxnId="{A4ECAD2F-0F34-4CF7-8F03-D9EADF343F4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3D39FE-6E1F-4807-A57B-AF0BBA88046A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050" b="0" dirty="0">
              <a:latin typeface="Calibri" panose="020F0502020204030204" pitchFamily="34" charset="0"/>
              <a:cs typeface="Calibri" panose="020F0502020204030204" pitchFamily="34" charset="0"/>
            </a:rPr>
            <a:t>Maintaining proper inventory records</a:t>
          </a:r>
        </a:p>
      </dgm:t>
    </dgm:pt>
    <dgm:pt modelId="{71901E1E-5125-4AD2-BC08-85CFCF24FEB5}" type="parTrans" cxnId="{727D04FB-80C2-4DED-85F0-2A474BCC7376}">
      <dgm:prSet/>
      <dgm:spPr/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1DCE4A-7BB9-48BF-9C7C-226820AA766C}" type="sibTrans" cxnId="{727D04FB-80C2-4DED-85F0-2A474BCC737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730BBF-9A47-4ED2-B5F8-9DBA8D75AA7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05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Determining when to re-order</a:t>
          </a:r>
        </a:p>
      </dgm:t>
    </dgm:pt>
    <dgm:pt modelId="{00BA8DE9-1E64-480B-9A8D-225CB1A338A0}" type="parTrans" cxnId="{345B9204-051F-43E8-9A24-7691ED298AE6}">
      <dgm:prSet/>
      <dgm:spPr/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06A5CF-5D56-4762-B316-6367492B6120}" type="sibTrans" cxnId="{345B9204-051F-43E8-9A24-7691ED298AE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710363-255B-48D6-8DBA-730DDF6CA425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05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Determining how much to order </a:t>
          </a:r>
        </a:p>
      </dgm:t>
    </dgm:pt>
    <dgm:pt modelId="{73D08B4B-5658-45A9-9773-AE672FDA5A62}" type="parTrans" cxnId="{1C90DDA1-2A6E-4915-B07B-1D7A9525501F}">
      <dgm:prSet/>
      <dgm:spPr/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AAF447-860F-4FDB-A765-19B0114F3713}" type="sibTrans" cxnId="{1C90DDA1-2A6E-4915-B07B-1D7A9525501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sz="1050" b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C86467-19BE-4BC9-8870-BBA4E005FFD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50" b="0" dirty="0">
              <a:latin typeface="Calibri" panose="020F0502020204030204" pitchFamily="34" charset="0"/>
              <a:cs typeface="Calibri" panose="020F0502020204030204" pitchFamily="34" charset="0"/>
            </a:rPr>
            <a:t>Placing orders properly</a:t>
          </a:r>
        </a:p>
      </dgm:t>
    </dgm:pt>
    <dgm:pt modelId="{8208729F-8C71-4FCC-ADE0-53159617CD5C}" type="parTrans" cxnId="{442AC918-B8DC-4F86-B08B-E5C46C36F895}">
      <dgm:prSet/>
      <dgm:spPr/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6819C-D897-4283-BBE0-BEE91E473FF2}" type="sibTrans" cxnId="{442AC918-B8DC-4F86-B08B-E5C46C36F89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F0D28A-122E-46CE-A3A6-104BF7BAB9C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050" b="0" dirty="0">
              <a:latin typeface="Calibri" panose="020F0502020204030204" pitchFamily="34" charset="0"/>
              <a:cs typeface="Calibri" panose="020F0502020204030204" pitchFamily="34" charset="0"/>
            </a:rPr>
            <a:t>Inspecting delivery of new orders</a:t>
          </a:r>
        </a:p>
      </dgm:t>
    </dgm:pt>
    <dgm:pt modelId="{09AAD02B-8C60-4A75-AC3A-F4013F6D3B83}" type="parTrans" cxnId="{8C3E1AA7-2103-44BB-A4E1-02C01A97B150}">
      <dgm:prSet/>
      <dgm:spPr/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ED201C-5478-49E7-90C0-6572C203B5C7}" type="sibTrans" cxnId="{8C3E1AA7-2103-44BB-A4E1-02C01A97B15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5B14BA-77CC-4040-8DAD-36C4FB3E8E6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05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proper storage of stock</a:t>
          </a:r>
        </a:p>
      </dgm:t>
    </dgm:pt>
    <dgm:pt modelId="{8238E5FF-591D-49CB-8099-C569DEC9B6A2}" type="parTrans" cxnId="{E3891F41-8B63-4A13-B677-E16302010832}">
      <dgm:prSet/>
      <dgm:spPr/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67278F-2D76-42A6-8C02-97750F32C6F2}" type="sibTrans" cxnId="{E3891F41-8B63-4A13-B677-E1630201083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sz="105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EF416B-06C5-4602-AB13-CF1388420135}" type="pres">
      <dgm:prSet presAssocID="{CE3B55B7-BBA6-4730-8ED8-DCB3E7644A28}" presName="cycle" presStyleCnt="0">
        <dgm:presLayoutVars>
          <dgm:dir/>
          <dgm:resizeHandles val="exact"/>
        </dgm:presLayoutVars>
      </dgm:prSet>
      <dgm:spPr/>
    </dgm:pt>
    <dgm:pt modelId="{A9934C4C-2669-42FD-AF4C-DCAA38BA6DA8}" type="pres">
      <dgm:prSet presAssocID="{A6C59EA8-D1C9-41A0-BA91-555EA5BBE353}" presName="node" presStyleLbl="node1" presStyleIdx="0" presStyleCnt="7">
        <dgm:presLayoutVars>
          <dgm:bulletEnabled val="1"/>
        </dgm:presLayoutVars>
      </dgm:prSet>
      <dgm:spPr/>
    </dgm:pt>
    <dgm:pt modelId="{C67796DB-31A7-46C0-980D-824F79617666}" type="pres">
      <dgm:prSet presAssocID="{F5333723-0DB2-4AF5-839E-879A609CD285}" presName="sibTrans" presStyleLbl="sibTrans2D1" presStyleIdx="0" presStyleCnt="7"/>
      <dgm:spPr/>
    </dgm:pt>
    <dgm:pt modelId="{023CAE6F-956F-4698-84ED-158ACD45A060}" type="pres">
      <dgm:prSet presAssocID="{F5333723-0DB2-4AF5-839E-879A609CD285}" presName="connectorText" presStyleLbl="sibTrans2D1" presStyleIdx="0" presStyleCnt="7"/>
      <dgm:spPr/>
    </dgm:pt>
    <dgm:pt modelId="{4F4A1E5E-5349-4F52-8F4E-AA90BCCBFE3A}" type="pres">
      <dgm:prSet presAssocID="{0C3D39FE-6E1F-4807-A57B-AF0BBA88046A}" presName="node" presStyleLbl="node1" presStyleIdx="1" presStyleCnt="7">
        <dgm:presLayoutVars>
          <dgm:bulletEnabled val="1"/>
        </dgm:presLayoutVars>
      </dgm:prSet>
      <dgm:spPr/>
    </dgm:pt>
    <dgm:pt modelId="{DA367A95-AA52-409A-B720-9047333050EA}" type="pres">
      <dgm:prSet presAssocID="{7D1DCE4A-7BB9-48BF-9C7C-226820AA766C}" presName="sibTrans" presStyleLbl="sibTrans2D1" presStyleIdx="1" presStyleCnt="7"/>
      <dgm:spPr/>
    </dgm:pt>
    <dgm:pt modelId="{33F8B04B-E9B5-4725-8095-297B2BA02FC3}" type="pres">
      <dgm:prSet presAssocID="{7D1DCE4A-7BB9-48BF-9C7C-226820AA766C}" presName="connectorText" presStyleLbl="sibTrans2D1" presStyleIdx="1" presStyleCnt="7"/>
      <dgm:spPr/>
    </dgm:pt>
    <dgm:pt modelId="{45E3D066-0DBD-4116-95F9-24499F6884AC}" type="pres">
      <dgm:prSet presAssocID="{4B730BBF-9A47-4ED2-B5F8-9DBA8D75AA77}" presName="node" presStyleLbl="node1" presStyleIdx="2" presStyleCnt="7">
        <dgm:presLayoutVars>
          <dgm:bulletEnabled val="1"/>
        </dgm:presLayoutVars>
      </dgm:prSet>
      <dgm:spPr/>
    </dgm:pt>
    <dgm:pt modelId="{7B6323E2-822E-44B2-9459-E79CD1FBB18C}" type="pres">
      <dgm:prSet presAssocID="{3C06A5CF-5D56-4762-B316-6367492B6120}" presName="sibTrans" presStyleLbl="sibTrans2D1" presStyleIdx="2" presStyleCnt="7"/>
      <dgm:spPr/>
    </dgm:pt>
    <dgm:pt modelId="{C9168273-1CB6-4A4E-A0C3-3420175D9DD2}" type="pres">
      <dgm:prSet presAssocID="{3C06A5CF-5D56-4762-B316-6367492B6120}" presName="connectorText" presStyleLbl="sibTrans2D1" presStyleIdx="2" presStyleCnt="7"/>
      <dgm:spPr/>
    </dgm:pt>
    <dgm:pt modelId="{C8A403AF-2C85-4F17-9CDC-EA1F48D3D3D0}" type="pres">
      <dgm:prSet presAssocID="{2E710363-255B-48D6-8DBA-730DDF6CA425}" presName="node" presStyleLbl="node1" presStyleIdx="3" presStyleCnt="7">
        <dgm:presLayoutVars>
          <dgm:bulletEnabled val="1"/>
        </dgm:presLayoutVars>
      </dgm:prSet>
      <dgm:spPr/>
    </dgm:pt>
    <dgm:pt modelId="{40D94E28-3CBF-4BFE-9B02-2C16C353466E}" type="pres">
      <dgm:prSet presAssocID="{D1AAF447-860F-4FDB-A765-19B0114F3713}" presName="sibTrans" presStyleLbl="sibTrans2D1" presStyleIdx="3" presStyleCnt="7"/>
      <dgm:spPr/>
    </dgm:pt>
    <dgm:pt modelId="{80BB4C5C-90DA-4CEA-BE3A-8B99753A7872}" type="pres">
      <dgm:prSet presAssocID="{D1AAF447-860F-4FDB-A765-19B0114F3713}" presName="connectorText" presStyleLbl="sibTrans2D1" presStyleIdx="3" presStyleCnt="7"/>
      <dgm:spPr/>
    </dgm:pt>
    <dgm:pt modelId="{191A33CC-23FC-4033-84D4-23B5FD46D910}" type="pres">
      <dgm:prSet presAssocID="{CEC86467-19BE-4BC9-8870-BBA4E005FFD1}" presName="node" presStyleLbl="node1" presStyleIdx="4" presStyleCnt="7">
        <dgm:presLayoutVars>
          <dgm:bulletEnabled val="1"/>
        </dgm:presLayoutVars>
      </dgm:prSet>
      <dgm:spPr/>
    </dgm:pt>
    <dgm:pt modelId="{BCCDA29F-88D0-4140-8826-D90DF27CE7DE}" type="pres">
      <dgm:prSet presAssocID="{7926819C-D897-4283-BBE0-BEE91E473FF2}" presName="sibTrans" presStyleLbl="sibTrans2D1" presStyleIdx="4" presStyleCnt="7"/>
      <dgm:spPr/>
    </dgm:pt>
    <dgm:pt modelId="{05037755-A2B2-496B-9E29-7A00CC6E0B7D}" type="pres">
      <dgm:prSet presAssocID="{7926819C-D897-4283-BBE0-BEE91E473FF2}" presName="connectorText" presStyleLbl="sibTrans2D1" presStyleIdx="4" presStyleCnt="7"/>
      <dgm:spPr/>
    </dgm:pt>
    <dgm:pt modelId="{63B23378-AA8A-49E9-B159-AC70DF38ABC2}" type="pres">
      <dgm:prSet presAssocID="{4DF0D28A-122E-46CE-A3A6-104BF7BAB9CA}" presName="node" presStyleLbl="node1" presStyleIdx="5" presStyleCnt="7">
        <dgm:presLayoutVars>
          <dgm:bulletEnabled val="1"/>
        </dgm:presLayoutVars>
      </dgm:prSet>
      <dgm:spPr/>
    </dgm:pt>
    <dgm:pt modelId="{BB61FE8F-90E2-4675-BE0C-697FAA20F371}" type="pres">
      <dgm:prSet presAssocID="{C1ED201C-5478-49E7-90C0-6572C203B5C7}" presName="sibTrans" presStyleLbl="sibTrans2D1" presStyleIdx="5" presStyleCnt="7"/>
      <dgm:spPr/>
    </dgm:pt>
    <dgm:pt modelId="{7416F667-CC0F-4784-91DF-6077771FEC48}" type="pres">
      <dgm:prSet presAssocID="{C1ED201C-5478-49E7-90C0-6572C203B5C7}" presName="connectorText" presStyleLbl="sibTrans2D1" presStyleIdx="5" presStyleCnt="7"/>
      <dgm:spPr/>
    </dgm:pt>
    <dgm:pt modelId="{D79FE974-E6FF-4773-9536-527ED5DE3DC3}" type="pres">
      <dgm:prSet presAssocID="{535B14BA-77CC-4040-8DAD-36C4FB3E8E62}" presName="node" presStyleLbl="node1" presStyleIdx="6" presStyleCnt="7">
        <dgm:presLayoutVars>
          <dgm:bulletEnabled val="1"/>
        </dgm:presLayoutVars>
      </dgm:prSet>
      <dgm:spPr/>
    </dgm:pt>
    <dgm:pt modelId="{45A538FA-AA5E-4968-9CFE-749C06627844}" type="pres">
      <dgm:prSet presAssocID="{2067278F-2D76-42A6-8C02-97750F32C6F2}" presName="sibTrans" presStyleLbl="sibTrans2D1" presStyleIdx="6" presStyleCnt="7"/>
      <dgm:spPr/>
    </dgm:pt>
    <dgm:pt modelId="{5767FDC0-2E22-4BA1-9B9F-1799E7073CF8}" type="pres">
      <dgm:prSet presAssocID="{2067278F-2D76-42A6-8C02-97750F32C6F2}" presName="connectorText" presStyleLbl="sibTrans2D1" presStyleIdx="6" presStyleCnt="7"/>
      <dgm:spPr/>
    </dgm:pt>
  </dgm:ptLst>
  <dgm:cxnLst>
    <dgm:cxn modelId="{345B9204-051F-43E8-9A24-7691ED298AE6}" srcId="{CE3B55B7-BBA6-4730-8ED8-DCB3E7644A28}" destId="{4B730BBF-9A47-4ED2-B5F8-9DBA8D75AA77}" srcOrd="2" destOrd="0" parTransId="{00BA8DE9-1E64-480B-9A8D-225CB1A338A0}" sibTransId="{3C06A5CF-5D56-4762-B316-6367492B6120}"/>
    <dgm:cxn modelId="{64C69C11-56CE-45AB-A4F4-3977EBA13236}" type="presOf" srcId="{2067278F-2D76-42A6-8C02-97750F32C6F2}" destId="{45A538FA-AA5E-4968-9CFE-749C06627844}" srcOrd="0" destOrd="0" presId="urn:microsoft.com/office/officeart/2005/8/layout/cycle2"/>
    <dgm:cxn modelId="{0714DD12-8791-4C3C-931F-E830FEC2AB6D}" type="presOf" srcId="{CEC86467-19BE-4BC9-8870-BBA4E005FFD1}" destId="{191A33CC-23FC-4033-84D4-23B5FD46D910}" srcOrd="0" destOrd="0" presId="urn:microsoft.com/office/officeart/2005/8/layout/cycle2"/>
    <dgm:cxn modelId="{D4465B13-CBC9-4A4A-AA66-5BA12C66CAB5}" type="presOf" srcId="{7D1DCE4A-7BB9-48BF-9C7C-226820AA766C}" destId="{DA367A95-AA52-409A-B720-9047333050EA}" srcOrd="0" destOrd="0" presId="urn:microsoft.com/office/officeart/2005/8/layout/cycle2"/>
    <dgm:cxn modelId="{442AC918-B8DC-4F86-B08B-E5C46C36F895}" srcId="{CE3B55B7-BBA6-4730-8ED8-DCB3E7644A28}" destId="{CEC86467-19BE-4BC9-8870-BBA4E005FFD1}" srcOrd="4" destOrd="0" parTransId="{8208729F-8C71-4FCC-ADE0-53159617CD5C}" sibTransId="{7926819C-D897-4283-BBE0-BEE91E473FF2}"/>
    <dgm:cxn modelId="{06106C1F-6582-44E4-8634-D981B3EC5D67}" type="presOf" srcId="{3C06A5CF-5D56-4762-B316-6367492B6120}" destId="{7B6323E2-822E-44B2-9459-E79CD1FBB18C}" srcOrd="0" destOrd="0" presId="urn:microsoft.com/office/officeart/2005/8/layout/cycle2"/>
    <dgm:cxn modelId="{1A557C20-85FB-49E6-8344-B8BEFEB08817}" type="presOf" srcId="{4B730BBF-9A47-4ED2-B5F8-9DBA8D75AA77}" destId="{45E3D066-0DBD-4116-95F9-24499F6884AC}" srcOrd="0" destOrd="0" presId="urn:microsoft.com/office/officeart/2005/8/layout/cycle2"/>
    <dgm:cxn modelId="{7987F42B-167E-4E3C-9AB2-1CC69FE79576}" type="presOf" srcId="{D1AAF447-860F-4FDB-A765-19B0114F3713}" destId="{40D94E28-3CBF-4BFE-9B02-2C16C353466E}" srcOrd="0" destOrd="0" presId="urn:microsoft.com/office/officeart/2005/8/layout/cycle2"/>
    <dgm:cxn modelId="{A4ECAD2F-0F34-4CF7-8F03-D9EADF343F4A}" srcId="{CE3B55B7-BBA6-4730-8ED8-DCB3E7644A28}" destId="{A6C59EA8-D1C9-41A0-BA91-555EA5BBE353}" srcOrd="0" destOrd="0" parTransId="{311E7570-4B9C-401D-B143-B19636EF1BC3}" sibTransId="{F5333723-0DB2-4AF5-839E-879A609CD285}"/>
    <dgm:cxn modelId="{7ABD7238-230E-4F17-AA26-4CEA9627488D}" type="presOf" srcId="{A6C59EA8-D1C9-41A0-BA91-555EA5BBE353}" destId="{A9934C4C-2669-42FD-AF4C-DCAA38BA6DA8}" srcOrd="0" destOrd="0" presId="urn:microsoft.com/office/officeart/2005/8/layout/cycle2"/>
    <dgm:cxn modelId="{E3891F41-8B63-4A13-B677-E16302010832}" srcId="{CE3B55B7-BBA6-4730-8ED8-DCB3E7644A28}" destId="{535B14BA-77CC-4040-8DAD-36C4FB3E8E62}" srcOrd="6" destOrd="0" parTransId="{8238E5FF-591D-49CB-8099-C569DEC9B6A2}" sibTransId="{2067278F-2D76-42A6-8C02-97750F32C6F2}"/>
    <dgm:cxn modelId="{09A78651-3CC1-44B7-B615-813A79A76623}" type="presOf" srcId="{2067278F-2D76-42A6-8C02-97750F32C6F2}" destId="{5767FDC0-2E22-4BA1-9B9F-1799E7073CF8}" srcOrd="1" destOrd="0" presId="urn:microsoft.com/office/officeart/2005/8/layout/cycle2"/>
    <dgm:cxn modelId="{37736556-EAE6-44C9-B4A4-9F1C5F3D6A26}" type="presOf" srcId="{CE3B55B7-BBA6-4730-8ED8-DCB3E7644A28}" destId="{22EF416B-06C5-4602-AB13-CF1388420135}" srcOrd="0" destOrd="0" presId="urn:microsoft.com/office/officeart/2005/8/layout/cycle2"/>
    <dgm:cxn modelId="{ABDAE358-D5AA-4186-8551-0E7DD12074F3}" type="presOf" srcId="{4DF0D28A-122E-46CE-A3A6-104BF7BAB9CA}" destId="{63B23378-AA8A-49E9-B159-AC70DF38ABC2}" srcOrd="0" destOrd="0" presId="urn:microsoft.com/office/officeart/2005/8/layout/cycle2"/>
    <dgm:cxn modelId="{73EC4F5F-6F61-4BD2-8F8D-51D8106757B5}" type="presOf" srcId="{2E710363-255B-48D6-8DBA-730DDF6CA425}" destId="{C8A403AF-2C85-4F17-9CDC-EA1F48D3D3D0}" srcOrd="0" destOrd="0" presId="urn:microsoft.com/office/officeart/2005/8/layout/cycle2"/>
    <dgm:cxn modelId="{492EED63-89E7-4839-A63A-2B626F65F054}" type="presOf" srcId="{7926819C-D897-4283-BBE0-BEE91E473FF2}" destId="{BCCDA29F-88D0-4140-8826-D90DF27CE7DE}" srcOrd="0" destOrd="0" presId="urn:microsoft.com/office/officeart/2005/8/layout/cycle2"/>
    <dgm:cxn modelId="{2D3C1D6E-A613-472E-B51A-539D0F036767}" type="presOf" srcId="{C1ED201C-5478-49E7-90C0-6572C203B5C7}" destId="{7416F667-CC0F-4784-91DF-6077771FEC48}" srcOrd="1" destOrd="0" presId="urn:microsoft.com/office/officeart/2005/8/layout/cycle2"/>
    <dgm:cxn modelId="{FDF77E7B-7290-484F-B9BF-804FB207CE2A}" type="presOf" srcId="{7D1DCE4A-7BB9-48BF-9C7C-226820AA766C}" destId="{33F8B04B-E9B5-4725-8095-297B2BA02FC3}" srcOrd="1" destOrd="0" presId="urn:microsoft.com/office/officeart/2005/8/layout/cycle2"/>
    <dgm:cxn modelId="{F237A88A-7C60-4ABB-BEE7-72535072EC71}" type="presOf" srcId="{7926819C-D897-4283-BBE0-BEE91E473FF2}" destId="{05037755-A2B2-496B-9E29-7A00CC6E0B7D}" srcOrd="1" destOrd="0" presId="urn:microsoft.com/office/officeart/2005/8/layout/cycle2"/>
    <dgm:cxn modelId="{1C90DDA1-2A6E-4915-B07B-1D7A9525501F}" srcId="{CE3B55B7-BBA6-4730-8ED8-DCB3E7644A28}" destId="{2E710363-255B-48D6-8DBA-730DDF6CA425}" srcOrd="3" destOrd="0" parTransId="{73D08B4B-5658-45A9-9773-AE672FDA5A62}" sibTransId="{D1AAF447-860F-4FDB-A765-19B0114F3713}"/>
    <dgm:cxn modelId="{AB4EDEA3-364A-4088-BF41-2E622727B850}" type="presOf" srcId="{535B14BA-77CC-4040-8DAD-36C4FB3E8E62}" destId="{D79FE974-E6FF-4773-9536-527ED5DE3DC3}" srcOrd="0" destOrd="0" presId="urn:microsoft.com/office/officeart/2005/8/layout/cycle2"/>
    <dgm:cxn modelId="{7C724FA4-C75D-40A7-9349-BB4A982FBBD0}" type="presOf" srcId="{3C06A5CF-5D56-4762-B316-6367492B6120}" destId="{C9168273-1CB6-4A4E-A0C3-3420175D9DD2}" srcOrd="1" destOrd="0" presId="urn:microsoft.com/office/officeart/2005/8/layout/cycle2"/>
    <dgm:cxn modelId="{AE8F3CA5-958C-418F-9C2F-A93FBE3B7A44}" type="presOf" srcId="{0C3D39FE-6E1F-4807-A57B-AF0BBA88046A}" destId="{4F4A1E5E-5349-4F52-8F4E-AA90BCCBFE3A}" srcOrd="0" destOrd="0" presId="urn:microsoft.com/office/officeart/2005/8/layout/cycle2"/>
    <dgm:cxn modelId="{8C3E1AA7-2103-44BB-A4E1-02C01A97B150}" srcId="{CE3B55B7-BBA6-4730-8ED8-DCB3E7644A28}" destId="{4DF0D28A-122E-46CE-A3A6-104BF7BAB9CA}" srcOrd="5" destOrd="0" parTransId="{09AAD02B-8C60-4A75-AC3A-F4013F6D3B83}" sibTransId="{C1ED201C-5478-49E7-90C0-6572C203B5C7}"/>
    <dgm:cxn modelId="{FDFB1DB6-EC72-4CEE-A034-DB3683CB1996}" type="presOf" srcId="{D1AAF447-860F-4FDB-A765-19B0114F3713}" destId="{80BB4C5C-90DA-4CEA-BE3A-8B99753A7872}" srcOrd="1" destOrd="0" presId="urn:microsoft.com/office/officeart/2005/8/layout/cycle2"/>
    <dgm:cxn modelId="{6F92CDCC-5AE1-449C-9700-46F10B72D42D}" type="presOf" srcId="{C1ED201C-5478-49E7-90C0-6572C203B5C7}" destId="{BB61FE8F-90E2-4675-BE0C-697FAA20F371}" srcOrd="0" destOrd="0" presId="urn:microsoft.com/office/officeart/2005/8/layout/cycle2"/>
    <dgm:cxn modelId="{497BC2F2-FF19-4891-BD1C-DCA7A475BACD}" type="presOf" srcId="{F5333723-0DB2-4AF5-839E-879A609CD285}" destId="{023CAE6F-956F-4698-84ED-158ACD45A060}" srcOrd="1" destOrd="0" presId="urn:microsoft.com/office/officeart/2005/8/layout/cycle2"/>
    <dgm:cxn modelId="{74EE40F5-1C95-4A68-B492-B833BAB73EF1}" type="presOf" srcId="{F5333723-0DB2-4AF5-839E-879A609CD285}" destId="{C67796DB-31A7-46C0-980D-824F79617666}" srcOrd="0" destOrd="0" presId="urn:microsoft.com/office/officeart/2005/8/layout/cycle2"/>
    <dgm:cxn modelId="{727D04FB-80C2-4DED-85F0-2A474BCC7376}" srcId="{CE3B55B7-BBA6-4730-8ED8-DCB3E7644A28}" destId="{0C3D39FE-6E1F-4807-A57B-AF0BBA88046A}" srcOrd="1" destOrd="0" parTransId="{71901E1E-5125-4AD2-BC08-85CFCF24FEB5}" sibTransId="{7D1DCE4A-7BB9-48BF-9C7C-226820AA766C}"/>
    <dgm:cxn modelId="{D0B254D3-7A21-41A6-B370-1169F60FE08E}" type="presParOf" srcId="{22EF416B-06C5-4602-AB13-CF1388420135}" destId="{A9934C4C-2669-42FD-AF4C-DCAA38BA6DA8}" srcOrd="0" destOrd="0" presId="urn:microsoft.com/office/officeart/2005/8/layout/cycle2"/>
    <dgm:cxn modelId="{39A99900-F4BE-43F7-9545-37C895695191}" type="presParOf" srcId="{22EF416B-06C5-4602-AB13-CF1388420135}" destId="{C67796DB-31A7-46C0-980D-824F79617666}" srcOrd="1" destOrd="0" presId="urn:microsoft.com/office/officeart/2005/8/layout/cycle2"/>
    <dgm:cxn modelId="{C95160EE-FA3D-4919-8A3A-FE8141E1FAAC}" type="presParOf" srcId="{C67796DB-31A7-46C0-980D-824F79617666}" destId="{023CAE6F-956F-4698-84ED-158ACD45A060}" srcOrd="0" destOrd="0" presId="urn:microsoft.com/office/officeart/2005/8/layout/cycle2"/>
    <dgm:cxn modelId="{13638F0C-E769-456E-8858-49A8A715AC12}" type="presParOf" srcId="{22EF416B-06C5-4602-AB13-CF1388420135}" destId="{4F4A1E5E-5349-4F52-8F4E-AA90BCCBFE3A}" srcOrd="2" destOrd="0" presId="urn:microsoft.com/office/officeart/2005/8/layout/cycle2"/>
    <dgm:cxn modelId="{9E22773B-B00C-47C0-AA76-EF8A89373AD8}" type="presParOf" srcId="{22EF416B-06C5-4602-AB13-CF1388420135}" destId="{DA367A95-AA52-409A-B720-9047333050EA}" srcOrd="3" destOrd="0" presId="urn:microsoft.com/office/officeart/2005/8/layout/cycle2"/>
    <dgm:cxn modelId="{750B9861-C6D9-4A32-8A5F-5556071ACAA2}" type="presParOf" srcId="{DA367A95-AA52-409A-B720-9047333050EA}" destId="{33F8B04B-E9B5-4725-8095-297B2BA02FC3}" srcOrd="0" destOrd="0" presId="urn:microsoft.com/office/officeart/2005/8/layout/cycle2"/>
    <dgm:cxn modelId="{CE15944F-C4CF-409A-9713-A055BB4AB4E3}" type="presParOf" srcId="{22EF416B-06C5-4602-AB13-CF1388420135}" destId="{45E3D066-0DBD-4116-95F9-24499F6884AC}" srcOrd="4" destOrd="0" presId="urn:microsoft.com/office/officeart/2005/8/layout/cycle2"/>
    <dgm:cxn modelId="{EB139FD3-4370-4CD9-BA9B-CA087C365DFE}" type="presParOf" srcId="{22EF416B-06C5-4602-AB13-CF1388420135}" destId="{7B6323E2-822E-44B2-9459-E79CD1FBB18C}" srcOrd="5" destOrd="0" presId="urn:microsoft.com/office/officeart/2005/8/layout/cycle2"/>
    <dgm:cxn modelId="{784775FB-45AC-4797-89C0-C7B718659D52}" type="presParOf" srcId="{7B6323E2-822E-44B2-9459-E79CD1FBB18C}" destId="{C9168273-1CB6-4A4E-A0C3-3420175D9DD2}" srcOrd="0" destOrd="0" presId="urn:microsoft.com/office/officeart/2005/8/layout/cycle2"/>
    <dgm:cxn modelId="{AAB50B0D-F8DE-4D0F-8A4D-AFC57693CBD6}" type="presParOf" srcId="{22EF416B-06C5-4602-AB13-CF1388420135}" destId="{C8A403AF-2C85-4F17-9CDC-EA1F48D3D3D0}" srcOrd="6" destOrd="0" presId="urn:microsoft.com/office/officeart/2005/8/layout/cycle2"/>
    <dgm:cxn modelId="{853D3C15-E3A4-4AD8-B8A1-4E2EE2F2BE40}" type="presParOf" srcId="{22EF416B-06C5-4602-AB13-CF1388420135}" destId="{40D94E28-3CBF-4BFE-9B02-2C16C353466E}" srcOrd="7" destOrd="0" presId="urn:microsoft.com/office/officeart/2005/8/layout/cycle2"/>
    <dgm:cxn modelId="{2EE5ABC0-B230-4442-8A8F-162E3587DCEE}" type="presParOf" srcId="{40D94E28-3CBF-4BFE-9B02-2C16C353466E}" destId="{80BB4C5C-90DA-4CEA-BE3A-8B99753A7872}" srcOrd="0" destOrd="0" presId="urn:microsoft.com/office/officeart/2005/8/layout/cycle2"/>
    <dgm:cxn modelId="{EE1FFFE2-4E77-405F-9E57-B247B25674EA}" type="presParOf" srcId="{22EF416B-06C5-4602-AB13-CF1388420135}" destId="{191A33CC-23FC-4033-84D4-23B5FD46D910}" srcOrd="8" destOrd="0" presId="urn:microsoft.com/office/officeart/2005/8/layout/cycle2"/>
    <dgm:cxn modelId="{8F2200C0-685D-4678-880A-9178902A343F}" type="presParOf" srcId="{22EF416B-06C5-4602-AB13-CF1388420135}" destId="{BCCDA29F-88D0-4140-8826-D90DF27CE7DE}" srcOrd="9" destOrd="0" presId="urn:microsoft.com/office/officeart/2005/8/layout/cycle2"/>
    <dgm:cxn modelId="{E9B9F921-E026-4CFF-824A-044C0F338B89}" type="presParOf" srcId="{BCCDA29F-88D0-4140-8826-D90DF27CE7DE}" destId="{05037755-A2B2-496B-9E29-7A00CC6E0B7D}" srcOrd="0" destOrd="0" presId="urn:microsoft.com/office/officeart/2005/8/layout/cycle2"/>
    <dgm:cxn modelId="{871C926C-3365-4D7A-9520-1251C8F398C8}" type="presParOf" srcId="{22EF416B-06C5-4602-AB13-CF1388420135}" destId="{63B23378-AA8A-49E9-B159-AC70DF38ABC2}" srcOrd="10" destOrd="0" presId="urn:microsoft.com/office/officeart/2005/8/layout/cycle2"/>
    <dgm:cxn modelId="{DFF919F2-7E7E-4BAE-8EEE-5CF47FB8D595}" type="presParOf" srcId="{22EF416B-06C5-4602-AB13-CF1388420135}" destId="{BB61FE8F-90E2-4675-BE0C-697FAA20F371}" srcOrd="11" destOrd="0" presId="urn:microsoft.com/office/officeart/2005/8/layout/cycle2"/>
    <dgm:cxn modelId="{5EBA451E-9076-41C9-8B6B-A6DA5A35933C}" type="presParOf" srcId="{BB61FE8F-90E2-4675-BE0C-697FAA20F371}" destId="{7416F667-CC0F-4784-91DF-6077771FEC48}" srcOrd="0" destOrd="0" presId="urn:microsoft.com/office/officeart/2005/8/layout/cycle2"/>
    <dgm:cxn modelId="{A790B676-1665-4E1B-8DF1-F97CD57086FA}" type="presParOf" srcId="{22EF416B-06C5-4602-AB13-CF1388420135}" destId="{D79FE974-E6FF-4773-9536-527ED5DE3DC3}" srcOrd="12" destOrd="0" presId="urn:microsoft.com/office/officeart/2005/8/layout/cycle2"/>
    <dgm:cxn modelId="{74C40AF6-7C2F-4BE9-812B-F01A22413F96}" type="presParOf" srcId="{22EF416B-06C5-4602-AB13-CF1388420135}" destId="{45A538FA-AA5E-4968-9CFE-749C06627844}" srcOrd="13" destOrd="0" presId="urn:microsoft.com/office/officeart/2005/8/layout/cycle2"/>
    <dgm:cxn modelId="{B660D421-914F-4B3E-93F3-40F8D31ADD09}" type="presParOf" srcId="{45A538FA-AA5E-4968-9CFE-749C06627844}" destId="{5767FDC0-2E22-4BA1-9B9F-1799E7073C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34C4C-2669-42FD-AF4C-DCAA38BA6DA8}">
      <dsp:nvSpPr>
        <dsp:cNvPr id="0" name=""/>
        <dsp:cNvSpPr/>
      </dsp:nvSpPr>
      <dsp:spPr>
        <a:xfrm>
          <a:off x="2337067" y="1262"/>
          <a:ext cx="1040866" cy="104086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Calibri" panose="020F0502020204030204" pitchFamily="34" charset="0"/>
              <a:cs typeface="Calibri" panose="020F0502020204030204" pitchFamily="34" charset="0"/>
            </a:rPr>
            <a:t>Performing stock count</a:t>
          </a:r>
        </a:p>
      </dsp:txBody>
      <dsp:txXfrm>
        <a:off x="2489498" y="153693"/>
        <a:ext cx="736004" cy="736004"/>
      </dsp:txXfrm>
    </dsp:sp>
    <dsp:sp modelId="{C67796DB-31A7-46C0-980D-824F79617666}">
      <dsp:nvSpPr>
        <dsp:cNvPr id="0" name=""/>
        <dsp:cNvSpPr/>
      </dsp:nvSpPr>
      <dsp:spPr>
        <a:xfrm rot="1542857">
          <a:off x="3416458" y="682064"/>
          <a:ext cx="277569" cy="35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20581" y="734257"/>
        <a:ext cx="194298" cy="210776"/>
      </dsp:txXfrm>
    </dsp:sp>
    <dsp:sp modelId="{4F4A1E5E-5349-4F52-8F4E-AA90BCCBFE3A}">
      <dsp:nvSpPr>
        <dsp:cNvPr id="0" name=""/>
        <dsp:cNvSpPr/>
      </dsp:nvSpPr>
      <dsp:spPr>
        <a:xfrm>
          <a:off x="3746707" y="680109"/>
          <a:ext cx="1040866" cy="104086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Calibri" panose="020F0502020204030204" pitchFamily="34" charset="0"/>
              <a:cs typeface="Calibri" panose="020F0502020204030204" pitchFamily="34" charset="0"/>
            </a:rPr>
            <a:t>Maintaining proper inventory records</a:t>
          </a:r>
        </a:p>
      </dsp:txBody>
      <dsp:txXfrm>
        <a:off x="3899138" y="832540"/>
        <a:ext cx="736004" cy="736004"/>
      </dsp:txXfrm>
    </dsp:sp>
    <dsp:sp modelId="{DA367A95-AA52-409A-B720-9047333050EA}">
      <dsp:nvSpPr>
        <dsp:cNvPr id="0" name=""/>
        <dsp:cNvSpPr/>
      </dsp:nvSpPr>
      <dsp:spPr>
        <a:xfrm rot="4628571">
          <a:off x="4300684" y="1779915"/>
          <a:ext cx="277569" cy="35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33055" y="1809581"/>
        <a:ext cx="194298" cy="210776"/>
      </dsp:txXfrm>
    </dsp:sp>
    <dsp:sp modelId="{45E3D066-0DBD-4116-95F9-24499F6884AC}">
      <dsp:nvSpPr>
        <dsp:cNvPr id="0" name=""/>
        <dsp:cNvSpPr/>
      </dsp:nvSpPr>
      <dsp:spPr>
        <a:xfrm>
          <a:off x="4094859" y="2205465"/>
          <a:ext cx="1040866" cy="104086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Determining when to re-order</a:t>
          </a:r>
        </a:p>
      </dsp:txBody>
      <dsp:txXfrm>
        <a:off x="4247290" y="2357896"/>
        <a:ext cx="736004" cy="736004"/>
      </dsp:txXfrm>
    </dsp:sp>
    <dsp:sp modelId="{7B6323E2-822E-44B2-9459-E79CD1FBB18C}">
      <dsp:nvSpPr>
        <dsp:cNvPr id="0" name=""/>
        <dsp:cNvSpPr/>
      </dsp:nvSpPr>
      <dsp:spPr>
        <a:xfrm rot="7714286">
          <a:off x="3993655" y="3155730"/>
          <a:ext cx="277569" cy="35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4061250" y="3193436"/>
        <a:ext cx="194298" cy="210776"/>
      </dsp:txXfrm>
    </dsp:sp>
    <dsp:sp modelId="{C8A403AF-2C85-4F17-9CDC-EA1F48D3D3D0}">
      <dsp:nvSpPr>
        <dsp:cNvPr id="0" name=""/>
        <dsp:cNvSpPr/>
      </dsp:nvSpPr>
      <dsp:spPr>
        <a:xfrm>
          <a:off x="3119358" y="3428705"/>
          <a:ext cx="1040866" cy="104086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Determining how much to order </a:t>
          </a:r>
        </a:p>
      </dsp:txBody>
      <dsp:txXfrm>
        <a:off x="3271789" y="3581136"/>
        <a:ext cx="736004" cy="736004"/>
      </dsp:txXfrm>
    </dsp:sp>
    <dsp:sp modelId="{40D94E28-3CBF-4BFE-9B02-2C16C353466E}">
      <dsp:nvSpPr>
        <dsp:cNvPr id="0" name=""/>
        <dsp:cNvSpPr/>
      </dsp:nvSpPr>
      <dsp:spPr>
        <a:xfrm rot="10800000">
          <a:off x="2726571" y="3773492"/>
          <a:ext cx="277569" cy="35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0" kern="120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809842" y="3843750"/>
        <a:ext cx="194298" cy="210776"/>
      </dsp:txXfrm>
    </dsp:sp>
    <dsp:sp modelId="{191A33CC-23FC-4033-84D4-23B5FD46D910}">
      <dsp:nvSpPr>
        <dsp:cNvPr id="0" name=""/>
        <dsp:cNvSpPr/>
      </dsp:nvSpPr>
      <dsp:spPr>
        <a:xfrm>
          <a:off x="1554775" y="3428705"/>
          <a:ext cx="1040866" cy="104086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Calibri" panose="020F0502020204030204" pitchFamily="34" charset="0"/>
              <a:cs typeface="Calibri" panose="020F0502020204030204" pitchFamily="34" charset="0"/>
            </a:rPr>
            <a:t>Placing orders properly</a:t>
          </a:r>
        </a:p>
      </dsp:txBody>
      <dsp:txXfrm>
        <a:off x="1707206" y="3581136"/>
        <a:ext cx="736004" cy="736004"/>
      </dsp:txXfrm>
    </dsp:sp>
    <dsp:sp modelId="{BCCDA29F-88D0-4140-8826-D90DF27CE7DE}">
      <dsp:nvSpPr>
        <dsp:cNvPr id="0" name=""/>
        <dsp:cNvSpPr/>
      </dsp:nvSpPr>
      <dsp:spPr>
        <a:xfrm rot="13885714">
          <a:off x="1453571" y="3168014"/>
          <a:ext cx="277569" cy="35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1166" y="3270824"/>
        <a:ext cx="194298" cy="210776"/>
      </dsp:txXfrm>
    </dsp:sp>
    <dsp:sp modelId="{63B23378-AA8A-49E9-B159-AC70DF38ABC2}">
      <dsp:nvSpPr>
        <dsp:cNvPr id="0" name=""/>
        <dsp:cNvSpPr/>
      </dsp:nvSpPr>
      <dsp:spPr>
        <a:xfrm>
          <a:off x="579274" y="2205465"/>
          <a:ext cx="1040866" cy="104086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Calibri" panose="020F0502020204030204" pitchFamily="34" charset="0"/>
              <a:cs typeface="Calibri" panose="020F0502020204030204" pitchFamily="34" charset="0"/>
            </a:rPr>
            <a:t>Inspecting delivery of new orders</a:t>
          </a:r>
        </a:p>
      </dsp:txBody>
      <dsp:txXfrm>
        <a:off x="731705" y="2357896"/>
        <a:ext cx="736004" cy="736004"/>
      </dsp:txXfrm>
    </dsp:sp>
    <dsp:sp modelId="{BB61FE8F-90E2-4675-BE0C-697FAA20F371}">
      <dsp:nvSpPr>
        <dsp:cNvPr id="0" name=""/>
        <dsp:cNvSpPr/>
      </dsp:nvSpPr>
      <dsp:spPr>
        <a:xfrm rot="16971429">
          <a:off x="1133251" y="1795233"/>
          <a:ext cx="277569" cy="35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65622" y="1906083"/>
        <a:ext cx="194298" cy="210776"/>
      </dsp:txXfrm>
    </dsp:sp>
    <dsp:sp modelId="{D79FE974-E6FF-4773-9536-527ED5DE3DC3}">
      <dsp:nvSpPr>
        <dsp:cNvPr id="0" name=""/>
        <dsp:cNvSpPr/>
      </dsp:nvSpPr>
      <dsp:spPr>
        <a:xfrm>
          <a:off x="927426" y="680109"/>
          <a:ext cx="1040866" cy="104086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proper storage of stock</a:t>
          </a:r>
        </a:p>
      </dsp:txBody>
      <dsp:txXfrm>
        <a:off x="1079857" y="832540"/>
        <a:ext cx="736004" cy="736004"/>
      </dsp:txXfrm>
    </dsp:sp>
    <dsp:sp modelId="{45A538FA-AA5E-4968-9CFE-749C06627844}">
      <dsp:nvSpPr>
        <dsp:cNvPr id="0" name=""/>
        <dsp:cNvSpPr/>
      </dsp:nvSpPr>
      <dsp:spPr>
        <a:xfrm rot="20057143">
          <a:off x="2006817" y="688881"/>
          <a:ext cx="277569" cy="351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10940" y="777204"/>
        <a:ext cx="194298" cy="210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B661E43-9A5C-094E-A505-B896E97F30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322E396-0892-4641-8C11-48DC73E747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CF57D41-BC8A-044D-90EE-675BB6151B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63BE9D4-F342-1B4D-8D8F-BF4C88E05F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2227040-9DB8-C141-8E92-7764ABA2F2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BB1284B-5A52-7046-9E8E-19530549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BE13408-BFB2-8A4D-ABCA-5BF2CB961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D070A3E-AEC5-F64E-B789-0D9A8D281C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D3E1208-CA63-0149-ADDB-C8D5AE46F0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588A180-7528-5C41-940D-B3DF416B15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92F8774-C9DB-314C-A222-B3254609F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909E9AE-8B36-A047-8EFE-0DFDC41221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07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21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13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22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44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84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6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35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E119-8993-5C47-BBFC-2EEA7F8D3F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437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ECACD-07A6-8A4C-9358-555A1BCB671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997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E2D09-303D-7B4C-A88C-F6D8018F5FA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23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 &amp; A">
    <p:bg>
      <p:bgPr>
        <a:solidFill>
          <a:srgbClr val="5ED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QUESTION TIME"/>
          <p:cNvSpPr>
            <a:spLocks noGrp="1"/>
          </p:cNvSpPr>
          <p:nvPr>
            <p:ph type="body" sz="quarter" idx="13"/>
          </p:nvPr>
        </p:nvSpPr>
        <p:spPr>
          <a:xfrm>
            <a:off x="714375" y="4546600"/>
            <a:ext cx="7715250" cy="850900"/>
          </a:xfrm>
          <a:prstGeom prst="rect">
            <a:avLst/>
          </a:prstGeom>
          <a:ln w="25400"/>
        </p:spPr>
        <p:txBody>
          <a:bodyPr lIns="38100" tIns="38100" rIns="38100" bIns="38100" numCol="1" spcCol="38100" anchor="ctr">
            <a:noAutofit/>
          </a:bodyPr>
          <a:lstStyle>
            <a:lvl1pPr algn="ctr" defTabSz="242888">
              <a:lnSpc>
                <a:spcPct val="100000"/>
              </a:lnSpc>
              <a:spcBef>
                <a:spcPts val="0"/>
              </a:spcBef>
              <a:defRPr sz="3375" cap="all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312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195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9F62A-CF68-8D4E-8479-2A936D3CE67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673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C7D3F-A889-2A4C-86AD-3BE003A47D6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765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2E6AF-AC8C-734F-985B-D5C48B647F8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03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7713-EEEB-9749-9D1C-2A2E283E85C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86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1BE45-CA7D-544A-BD78-05EE370B04B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3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DE049-2E8C-7942-A5F6-98E3E0498A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83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8964B-3055-764F-BC35-A5B7D0519F0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243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" y="14478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B47BF7-7DC1-0048-BEA5-BB481D0970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30480" y="1101729"/>
            <a:ext cx="9174480" cy="153986"/>
            <a:chOff x="720" y="700"/>
            <a:chExt cx="10980" cy="36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20" y="880"/>
              <a:ext cx="10980" cy="0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20" y="1060"/>
              <a:ext cx="10980" cy="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20" y="700"/>
              <a:ext cx="10980" cy="0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7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/>
          </a:p>
          <a:p>
            <a:pPr marL="624078" indent="-514350">
              <a:buNone/>
            </a:pPr>
            <a:r>
              <a:rPr lang="en-US" dirty="0">
                <a:latin typeface="Garamond" panose="02020404030301010803" pitchFamily="18" charset="0"/>
              </a:rPr>
              <a:t>             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D385-5FE8-4564-857A-572735BC383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fld id="{90B7F74E-C2BB-4016-BDD2-CA987E6307D3}" type="datetime1">
              <a:rPr lang="en-US" smtClean="0"/>
              <a:t>1/6/21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FF132-EE1C-6A4A-95F2-0A872677C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83AB8-38AF-8C46-BF67-A39C573C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AD516-EDE0-BE48-89AF-E8E40022043A}"/>
              </a:ext>
            </a:extLst>
          </p:cNvPr>
          <p:cNvSpPr txBox="1"/>
          <p:nvPr/>
        </p:nvSpPr>
        <p:spPr>
          <a:xfrm>
            <a:off x="451563" y="2327768"/>
            <a:ext cx="8500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Module 07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4000" b="1" dirty="0">
                <a:latin typeface="+mj-lt"/>
              </a:rPr>
              <a:t>DIAGNOSTICS AND SUPPLY INVENTORY MANAGEMENT</a:t>
            </a:r>
          </a:p>
        </p:txBody>
      </p:sp>
      <p:pic>
        <p:nvPicPr>
          <p:cNvPr id="10" name="Picture 9" descr="C:\Users\gfund\Desktop\images.jpg">
            <a:extLst>
              <a:ext uri="{FF2B5EF4-FFF2-40B4-BE49-F238E27FC236}">
                <a16:creationId xmlns:a16="http://schemas.microsoft.com/office/drawing/2014/main" id="{A780ECDC-5348-784D-93D6-C6EFD147F7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7200"/>
            <a:ext cx="1609527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DB2A39A-D5C7-B742-86D1-FA2BA8631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8415"/>
            <a:ext cx="9144000" cy="154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80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4A2A49-8097-E248-A399-7B4D3E8221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6" y="1688494"/>
            <a:ext cx="5200648" cy="4644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1919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How to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31916"/>
            <a:ext cx="8686800" cy="5173683"/>
          </a:xfrm>
        </p:spPr>
        <p:txBody>
          <a:bodyPr/>
          <a:lstStyle/>
          <a:p>
            <a:pPr lvl="0"/>
            <a:r>
              <a:rPr lang="en-US" sz="2400" dirty="0">
                <a:latin typeface="+mj-lt"/>
              </a:rPr>
              <a:t>Establish a list of supplies to be ordered</a:t>
            </a:r>
            <a:endParaRPr lang="en-ZA" sz="2400" dirty="0">
              <a:latin typeface="+mj-lt"/>
            </a:endParaRPr>
          </a:p>
          <a:p>
            <a:pPr lvl="0"/>
            <a:r>
              <a:rPr lang="en-US" sz="2400" dirty="0">
                <a:latin typeface="+mj-lt"/>
              </a:rPr>
              <a:t>Complete a purchase order, and have it approved according to the clinical facility’s procedure </a:t>
            </a:r>
          </a:p>
          <a:p>
            <a:pPr lvl="0"/>
            <a:r>
              <a:rPr lang="en-US" sz="2400" dirty="0">
                <a:latin typeface="+mj-lt"/>
              </a:rPr>
              <a:t>Forward the purchase order to the procurement officer for processing and ordering</a:t>
            </a:r>
          </a:p>
          <a:p>
            <a:pPr lvl="0"/>
            <a:endParaRPr lang="en-US" sz="2400" dirty="0">
              <a:latin typeface="+mj-lt"/>
            </a:endParaRPr>
          </a:p>
          <a:p>
            <a:pPr lvl="0"/>
            <a:r>
              <a:rPr lang="en-US" sz="2400" dirty="0">
                <a:latin typeface="+mj-lt"/>
              </a:rPr>
              <a:t>The supplies are added to the current inventory and stored according to manufacturer’s instructions</a:t>
            </a:r>
            <a:endParaRPr lang="en-ZA" sz="2400" dirty="0">
              <a:latin typeface="+mj-lt"/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8CC643-0861-7246-9BF3-B1BF27022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74088" r="51772" b="2706"/>
          <a:stretch/>
        </p:blipFill>
        <p:spPr>
          <a:xfrm>
            <a:off x="5470358" y="5129213"/>
            <a:ext cx="873293" cy="1077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2D0EF0-11B9-474E-A386-F16ED7E18783}"/>
              </a:ext>
            </a:extLst>
          </p:cNvPr>
          <p:cNvSpPr txBox="1"/>
          <p:nvPr/>
        </p:nvSpPr>
        <p:spPr>
          <a:xfrm>
            <a:off x="0" y="6610261"/>
            <a:ext cx="4930837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>
              <a:defRPr sz="850" baseline="30000"/>
            </a:lvl1pPr>
          </a:lstStyle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a </a:t>
            </a:r>
            <a:r>
              <a:rPr lang="en-US" sz="800" baseline="0" dirty="0"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The mechanism for ordering supplies may need to be adapted to account for central procurement and distribution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F44CCB-244E-9F49-AF48-045C3BDAB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76252" r="51772" b="2706"/>
          <a:stretch/>
        </p:blipFill>
        <p:spPr>
          <a:xfrm>
            <a:off x="5214938" y="5229725"/>
            <a:ext cx="1128713" cy="9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8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4A2A49-8097-E248-A399-7B4D3E8221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6" y="1688494"/>
            <a:ext cx="5200648" cy="4644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Upon Receipt of New Orders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88494"/>
            <a:ext cx="8686800" cy="5017106"/>
          </a:xfrm>
        </p:spPr>
        <p:txBody>
          <a:bodyPr/>
          <a:lstStyle/>
          <a:p>
            <a:pPr lvl="0"/>
            <a:r>
              <a:rPr lang="en-US" altLang="en-US" sz="2000" dirty="0">
                <a:latin typeface="+mj-lt"/>
              </a:rPr>
              <a:t>Inspect delivery of new orders</a:t>
            </a:r>
            <a:r>
              <a:rPr lang="en-US" sz="2000" dirty="0">
                <a:latin typeface="+mj-lt"/>
              </a:rPr>
              <a:t>:</a:t>
            </a:r>
          </a:p>
          <a:p>
            <a:pPr lvl="1"/>
            <a:r>
              <a:rPr lang="en-US" sz="2000" dirty="0">
                <a:latin typeface="+mj-lt"/>
              </a:rPr>
              <a:t>Verify contents of order received with requisition (for accuracy)</a:t>
            </a:r>
          </a:p>
          <a:p>
            <a:pPr lvl="1"/>
            <a:r>
              <a:rPr lang="en-US" sz="2000" dirty="0">
                <a:latin typeface="+mj-lt"/>
              </a:rPr>
              <a:t>Check integrity of received supplies</a:t>
            </a:r>
          </a:p>
          <a:p>
            <a:pPr lvl="2"/>
            <a:r>
              <a:rPr lang="en-US" sz="2000" dirty="0">
                <a:latin typeface="+mj-lt"/>
              </a:rPr>
              <a:t>Note any damaged or compromised materials </a:t>
            </a:r>
          </a:p>
          <a:p>
            <a:r>
              <a:rPr lang="en-US" sz="2000" dirty="0">
                <a:latin typeface="+mj-lt"/>
              </a:rPr>
              <a:t>Update (or create) inventory records:</a:t>
            </a:r>
          </a:p>
          <a:p>
            <a:pPr lvl="1"/>
            <a:r>
              <a:rPr lang="en-US" sz="2000" dirty="0">
                <a:latin typeface="+mj-lt"/>
              </a:rPr>
              <a:t>Date each item received</a:t>
            </a:r>
          </a:p>
          <a:p>
            <a:pPr lvl="1"/>
            <a:r>
              <a:rPr lang="en-US" sz="2000" dirty="0">
                <a:latin typeface="+mj-lt"/>
              </a:rPr>
              <a:t>Expiration date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8CC643-0861-7246-9BF3-B1BF27022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47451" r="74055" b="29603"/>
          <a:stretch/>
        </p:blipFill>
        <p:spPr>
          <a:xfrm>
            <a:off x="4200526" y="3892076"/>
            <a:ext cx="984388" cy="1065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2D0EF0-11B9-474E-A386-F16ED7E18783}"/>
              </a:ext>
            </a:extLst>
          </p:cNvPr>
          <p:cNvSpPr txBox="1"/>
          <p:nvPr/>
        </p:nvSpPr>
        <p:spPr>
          <a:xfrm>
            <a:off x="0" y="6610261"/>
            <a:ext cx="8180124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>
              <a:defRPr sz="850" baseline="30000"/>
            </a:lvl1pPr>
          </a:lstStyle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a </a:t>
            </a:r>
            <a:r>
              <a:rPr lang="en-US" sz="800" baseline="0" dirty="0">
                <a:latin typeface="Calibri" panose="020F0502020204030204" pitchFamily="34" charset="0"/>
                <a:cs typeface="Calibri" panose="020F0502020204030204" pitchFamily="34" charset="0"/>
                <a:sym typeface="Avenir Roman"/>
              </a:rPr>
              <a:t>The mechanism for receiving supplies may need to be adapted to account for central procurement and distribution. E.g. Inform supervisory or central level on any problems with stock received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FF0BDD-411D-BE4F-AAD4-998DC396F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" y="5022657"/>
            <a:ext cx="2351446" cy="160682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9E49507-9318-BA44-863B-D834002D0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1" r="53553" b="14380"/>
          <a:stretch/>
        </p:blipFill>
        <p:spPr>
          <a:xfrm>
            <a:off x="2719825" y="5094301"/>
            <a:ext cx="1562431" cy="146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Oval 4">
            <a:extLst>
              <a:ext uri="{FF2B5EF4-FFF2-40B4-BE49-F238E27FC236}">
                <a16:creationId xmlns:a16="http://schemas.microsoft.com/office/drawing/2014/main" id="{08D10897-0D97-0043-8E45-90C974B8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402" y="5844448"/>
            <a:ext cx="1860545" cy="555638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445F28-5D88-7F42-88FA-619FD231F1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47451" r="70514" b="30060"/>
          <a:stretch/>
        </p:blipFill>
        <p:spPr>
          <a:xfrm>
            <a:off x="4200525" y="3892076"/>
            <a:ext cx="1168524" cy="104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5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4A2A49-8097-E248-A399-7B4D3E8221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6" y="1688494"/>
            <a:ext cx="5200648" cy="4644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437"/>
            <a:ext cx="8610600" cy="838200"/>
          </a:xfrm>
        </p:spPr>
        <p:txBody>
          <a:bodyPr/>
          <a:lstStyle/>
          <a:p>
            <a:r>
              <a:rPr lang="en-US" altLang="en-US" dirty="0"/>
              <a:t>Ensure Proper Storage of Inventory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0042"/>
            <a:ext cx="8686800" cy="5185558"/>
          </a:xfrm>
        </p:spPr>
        <p:txBody>
          <a:bodyPr/>
          <a:lstStyle/>
          <a:p>
            <a:r>
              <a:rPr lang="en-US" altLang="en-US" sz="2400" dirty="0">
                <a:latin typeface="+mj-lt"/>
              </a:rPr>
              <a:t>Place items on shelves, storing new shipment </a:t>
            </a:r>
            <a:r>
              <a:rPr lang="en-US" altLang="en-US" sz="2400" b="1" dirty="0">
                <a:latin typeface="+mj-lt"/>
              </a:rPr>
              <a:t>behind</a:t>
            </a:r>
            <a:r>
              <a:rPr lang="en-US" altLang="en-US" sz="2400" dirty="0">
                <a:latin typeface="+mj-lt"/>
              </a:rPr>
              <a:t> existing shipment</a:t>
            </a:r>
          </a:p>
          <a:p>
            <a:r>
              <a:rPr lang="en-US" altLang="en-US" sz="2400" dirty="0">
                <a:latin typeface="+mj-lt"/>
              </a:rPr>
              <a:t>Store according to manufacturer’s instructions (usually </a:t>
            </a:r>
            <a:r>
              <a:rPr lang="en-US" sz="2400" dirty="0">
                <a:latin typeface="+mj-lt"/>
              </a:rPr>
              <a:t>2-30°C</a:t>
            </a:r>
            <a:r>
              <a:rPr lang="en-US" altLang="en-US" sz="2400" dirty="0">
                <a:latin typeface="+mj-lt"/>
              </a:rPr>
              <a:t>)</a:t>
            </a:r>
          </a:p>
          <a:p>
            <a:r>
              <a:rPr lang="en-US" altLang="en-US" sz="2400" dirty="0">
                <a:latin typeface="+mj-lt"/>
              </a:rPr>
              <a:t>Record the temperature</a:t>
            </a:r>
          </a:p>
          <a:p>
            <a:r>
              <a:rPr lang="en-US" altLang="en-US" sz="2400" dirty="0">
                <a:latin typeface="+mj-lt"/>
              </a:rPr>
              <a:t>Store away from direct sunlight</a:t>
            </a:r>
          </a:p>
          <a:p>
            <a:r>
              <a:rPr lang="en-US" altLang="en-US" sz="2400" dirty="0">
                <a:latin typeface="+mj-lt"/>
              </a:rPr>
              <a:t>Keep the storeroom clean, organized, and locked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8CC643-0861-7246-9BF3-B1BF27022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3542" r="64566" b="61596"/>
          <a:stretch/>
        </p:blipFill>
        <p:spPr>
          <a:xfrm>
            <a:off x="4657725" y="2317180"/>
            <a:ext cx="1020582" cy="11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3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1912"/>
            <a:ext cx="8686800" cy="5363688"/>
          </a:xfrm>
        </p:spPr>
        <p:txBody>
          <a:bodyPr/>
          <a:lstStyle/>
          <a:p>
            <a:pPr lvl="0"/>
            <a:r>
              <a:rPr lang="en-US" sz="2400" dirty="0">
                <a:latin typeface="+mj-lt"/>
              </a:rPr>
              <a:t>Label all supplies and reagents with date received and the date first opened</a:t>
            </a:r>
          </a:p>
          <a:p>
            <a:pPr lvl="0"/>
            <a:r>
              <a:rPr lang="en-US" sz="2400" dirty="0">
                <a:latin typeface="+mj-lt"/>
              </a:rPr>
              <a:t>Decide on stock levels based on current knowledge of supply availability and frequency of re-supply</a:t>
            </a:r>
          </a:p>
          <a:p>
            <a:pPr lvl="0"/>
            <a:r>
              <a:rPr lang="en-US" sz="2400" dirty="0">
                <a:latin typeface="+mj-lt"/>
              </a:rPr>
              <a:t>Rotate stock using “First Expired, First Out” (FEFO) principles</a:t>
            </a:r>
          </a:p>
          <a:p>
            <a:pPr lvl="1"/>
            <a:r>
              <a:rPr lang="en-US" sz="2400" dirty="0">
                <a:latin typeface="+mj-lt"/>
              </a:rPr>
              <a:t>This ensures that out-of-date reagents are not used</a:t>
            </a:r>
          </a:p>
          <a:p>
            <a:pPr lvl="1"/>
            <a:r>
              <a:rPr lang="en-US" sz="2400" dirty="0">
                <a:latin typeface="+mj-lt"/>
              </a:rPr>
              <a:t>If there are expired reagents, they should be separated, marked </a:t>
            </a:r>
            <a:r>
              <a:rPr lang="en-US" sz="2400" i="1" dirty="0">
                <a:latin typeface="+mj-lt"/>
              </a:rPr>
              <a:t>“Expired – Do not use”</a:t>
            </a:r>
            <a:r>
              <a:rPr lang="en-US" sz="2400" dirty="0">
                <a:latin typeface="+mj-lt"/>
              </a:rPr>
              <a:t>, and then discarded according to manufacturer’s instructions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333121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4D385-5FE8-4564-857A-572735BC38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7F74E-C2BB-4016-BDD2-CA987E6307D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FF132-EE1C-6A4A-95F2-0A872677C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83AB8-38AF-8C46-BF67-A39C573C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5868"/>
            <a:ext cx="85344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15206" y="479868"/>
            <a:ext cx="2305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LOGISTICS CYCLE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70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38F359-1DC1-1B47-B945-BE43E788A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21299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EA3B4-4C70-D744-8058-D9F9451F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340457"/>
            <a:ext cx="7989752" cy="80791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Supplies &amp; Materials Checklist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E2553F-4763-144A-B02A-1BC70E613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45" y="1396565"/>
            <a:ext cx="4152013" cy="532491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200" b="1" u="sng" dirty="0">
                <a:latin typeface="+mj-lt"/>
              </a:rPr>
              <a:t>Sample collection &amp; transport</a:t>
            </a:r>
            <a:r>
              <a:rPr lang="en-US" sz="2200" dirty="0">
                <a:latin typeface="+mj-lt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+mj-lt"/>
              </a:rPr>
              <a:t>New (unopened) sterile swab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+mj-lt"/>
              </a:rPr>
              <a:t>PPE (gloves, gown, goggles, face mask N95)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+mj-lt"/>
              </a:rPr>
              <a:t>Pen for marking or labeling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+mj-lt"/>
              </a:rPr>
              <a:t>Specimen triple packaging supplies, where needed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+mj-lt"/>
              </a:rPr>
              <a:t>Appropriate transport media where indicated</a:t>
            </a:r>
          </a:p>
          <a:p>
            <a:pPr lvl="1">
              <a:lnSpc>
                <a:spcPct val="150000"/>
              </a:lnSpc>
            </a:pPr>
            <a:endParaRPr lang="en-US" sz="1800" dirty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en-US" sz="1800" dirty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en-US" sz="1800" dirty="0">
              <a:latin typeface="+mj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B22F6-FFC3-8E47-B0AE-4128CA2B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DADB9-96AE-6B48-BB0D-131D262E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E7885-1AD4-1A43-9FC2-FC9D0C0C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A03AEC-3F60-4643-A596-C85C4C282C22}"/>
              </a:ext>
            </a:extLst>
          </p:cNvPr>
          <p:cNvSpPr txBox="1">
            <a:spLocks/>
          </p:cNvSpPr>
          <p:nvPr/>
        </p:nvSpPr>
        <p:spPr>
          <a:xfrm>
            <a:off x="4520148" y="1396566"/>
            <a:ext cx="4552207" cy="5324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>
                <a:latin typeface="+mj-lt"/>
              </a:rPr>
              <a:t>COVID-19 Antigen testing:</a:t>
            </a:r>
          </a:p>
          <a:p>
            <a:pPr lvl="1"/>
            <a:r>
              <a:rPr lang="en-US" sz="2000" dirty="0">
                <a:latin typeface="+mj-lt"/>
              </a:rPr>
              <a:t>COVID-19 test kit</a:t>
            </a:r>
          </a:p>
          <a:p>
            <a:pPr lvl="1"/>
            <a:r>
              <a:rPr lang="en-US" sz="2000" dirty="0">
                <a:latin typeface="+mj-lt"/>
              </a:rPr>
              <a:t>Alcohol, bleach, bottle, tissues, measuring device to make solution</a:t>
            </a:r>
          </a:p>
          <a:p>
            <a:pPr lvl="1"/>
            <a:r>
              <a:rPr lang="en-US" sz="2000" dirty="0">
                <a:latin typeface="+mj-lt"/>
              </a:rPr>
              <a:t>Soap for hand washing</a:t>
            </a:r>
          </a:p>
          <a:p>
            <a:pPr lvl="1"/>
            <a:r>
              <a:rPr lang="en-US" sz="2000" dirty="0">
                <a:latin typeface="+mj-lt"/>
              </a:rPr>
              <a:t>Leak-proof bag for containing or moving labeled biohazard waste</a:t>
            </a:r>
          </a:p>
          <a:p>
            <a:pPr lvl="1"/>
            <a:r>
              <a:rPr lang="en-US" sz="2000" dirty="0">
                <a:latin typeface="+mj-lt"/>
              </a:rPr>
              <a:t>Waste container</a:t>
            </a:r>
          </a:p>
          <a:p>
            <a:pPr lvl="1"/>
            <a:r>
              <a:rPr lang="en-US" sz="2000" dirty="0">
                <a:latin typeface="+mj-lt"/>
              </a:rPr>
              <a:t>Pen for marking or labeling</a:t>
            </a:r>
          </a:p>
          <a:p>
            <a:pPr lvl="1"/>
            <a:r>
              <a:rPr lang="en-US" sz="2000" dirty="0">
                <a:latin typeface="+mj-lt"/>
              </a:rPr>
              <a:t>PPE (gloves, gown, goggles)</a:t>
            </a:r>
          </a:p>
          <a:p>
            <a:pPr lvl="1"/>
            <a:r>
              <a:rPr lang="en-US" sz="2000" dirty="0">
                <a:latin typeface="+mj-lt"/>
              </a:rPr>
              <a:t>Timer</a:t>
            </a:r>
          </a:p>
          <a:p>
            <a:pPr lvl="1"/>
            <a:r>
              <a:rPr lang="en-US" sz="2000" dirty="0">
                <a:latin typeface="+mj-lt"/>
              </a:rPr>
              <a:t>Positive and Negative controls</a:t>
            </a:r>
          </a:p>
          <a:p>
            <a:pPr lvl="1"/>
            <a:r>
              <a:rPr lang="en-US" sz="2000" dirty="0">
                <a:latin typeface="+mj-lt"/>
              </a:rPr>
              <a:t>COVID-19 Antigen Test Logbook </a:t>
            </a:r>
          </a:p>
          <a:p>
            <a:pPr lvl="1"/>
            <a:r>
              <a:rPr lang="en-US" sz="2000" dirty="0">
                <a:latin typeface="+mj-lt"/>
              </a:rPr>
              <a:t>Standard Operating Procedures</a:t>
            </a:r>
          </a:p>
          <a:p>
            <a:pPr lvl="1"/>
            <a:r>
              <a:rPr lang="en-US" sz="2000" dirty="0">
                <a:latin typeface="+mj-lt"/>
              </a:rPr>
              <a:t>Thermometer </a:t>
            </a:r>
          </a:p>
        </p:txBody>
      </p:sp>
    </p:spTree>
    <p:extLst>
      <p:ext uri="{BB962C8B-B14F-4D97-AF65-F5344CB8AC3E}">
        <p14:creationId xmlns:p14="http://schemas.microsoft.com/office/powerpoint/2010/main" val="319985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02" y="282032"/>
            <a:ext cx="8610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COVID-19 ANTIGEN TEST 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46" y="1274534"/>
            <a:ext cx="8238707" cy="725839"/>
          </a:xfrm>
        </p:spPr>
        <p:txBody>
          <a:bodyPr/>
          <a:lstStyle/>
          <a:p>
            <a:r>
              <a:rPr lang="en-US" dirty="0">
                <a:latin typeface="+mj-lt"/>
              </a:rPr>
              <a:t>Typical COVID-19 Antigen test kits consists of: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6B0BFC-701D-9343-BEC9-03B3C5A45905}"/>
              </a:ext>
            </a:extLst>
          </p:cNvPr>
          <p:cNvSpPr txBox="1">
            <a:spLocks/>
          </p:cNvSpPr>
          <p:nvPr/>
        </p:nvSpPr>
        <p:spPr>
          <a:xfrm>
            <a:off x="1287178" y="1948844"/>
            <a:ext cx="3184475" cy="453484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RDT-visual read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D41BA-7AE9-0D41-91A4-196926C06B3D}"/>
              </a:ext>
            </a:extLst>
          </p:cNvPr>
          <p:cNvSpPr txBox="1">
            <a:spLocks/>
          </p:cNvSpPr>
          <p:nvPr/>
        </p:nvSpPr>
        <p:spPr>
          <a:xfrm>
            <a:off x="4792445" y="1948844"/>
            <a:ext cx="2850194" cy="453484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Device-Based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FE20A-08A2-704E-B08F-3B19E055012F}"/>
              </a:ext>
            </a:extLst>
          </p:cNvPr>
          <p:cNvSpPr/>
          <p:nvPr/>
        </p:nvSpPr>
        <p:spPr>
          <a:xfrm>
            <a:off x="952544" y="2308978"/>
            <a:ext cx="33174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lvl="1" indent="-3079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Test (individually wrapped in foil pouch with desiccant)</a:t>
            </a:r>
          </a:p>
          <a:p>
            <a:pPr marL="320675" lvl="1" indent="-3079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Extraction buffer tube</a:t>
            </a:r>
          </a:p>
          <a:p>
            <a:pPr marL="320675" lvl="1" indent="-3079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Nozzle cap</a:t>
            </a:r>
          </a:p>
          <a:p>
            <a:pPr marL="320675" lvl="1" indent="-3079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Sterile swab</a:t>
            </a:r>
          </a:p>
          <a:p>
            <a:pPr marL="320675" lvl="1" indent="-3079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Paper stand</a:t>
            </a:r>
          </a:p>
          <a:p>
            <a:pPr marL="320675" lvl="1" indent="-3079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Instructions for use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C34A22-2824-AA4E-88E0-C51DCDA4B57E}"/>
              </a:ext>
            </a:extLst>
          </p:cNvPr>
          <p:cNvSpPr/>
          <p:nvPr/>
        </p:nvSpPr>
        <p:spPr>
          <a:xfrm>
            <a:off x="4494502" y="2308978"/>
            <a:ext cx="3317404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lvl="1" indent="-3079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Test strip (individually wrapped in foil pouch with desiccant)</a:t>
            </a:r>
          </a:p>
          <a:p>
            <a:pPr marL="320675" lvl="1" indent="-3079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Extraction Vial</a:t>
            </a:r>
          </a:p>
          <a:p>
            <a:pPr marL="320675" lvl="1" indent="-3079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Dropper Lid</a:t>
            </a:r>
          </a:p>
          <a:p>
            <a:pPr marL="320675" lvl="1" indent="-307975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en-US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Instructions for use</a:t>
            </a:r>
          </a:p>
        </p:txBody>
      </p:sp>
    </p:spTree>
    <p:extLst>
      <p:ext uri="{BB962C8B-B14F-4D97-AF65-F5344CB8AC3E}">
        <p14:creationId xmlns:p14="http://schemas.microsoft.com/office/powerpoint/2010/main" val="127236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8990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Stock Management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96290"/>
            <a:ext cx="8686800" cy="4860059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+mj-lt"/>
              </a:rPr>
              <a:t>Stock Management is:</a:t>
            </a:r>
          </a:p>
          <a:p>
            <a:pPr lvl="1"/>
            <a:r>
              <a:rPr lang="en-US" sz="2000" dirty="0">
                <a:latin typeface="+mj-lt"/>
              </a:rPr>
              <a:t>The practice of ordering, storing, tracking, and controlling (antigen testing) inventory</a:t>
            </a:r>
            <a:endParaRPr lang="en-US" altLang="en-US" sz="2000" dirty="0">
              <a:latin typeface="+mj-lt"/>
            </a:endParaRPr>
          </a:p>
          <a:p>
            <a:r>
              <a:rPr lang="en-US" altLang="en-US" sz="2400" dirty="0">
                <a:latin typeface="+mj-lt"/>
              </a:rPr>
              <a:t>Benefits of proper Stock Management:</a:t>
            </a:r>
          </a:p>
          <a:p>
            <a:pPr lvl="1"/>
            <a:r>
              <a:rPr lang="en-US" altLang="en-US" sz="2000" dirty="0">
                <a:latin typeface="+mj-lt"/>
              </a:rPr>
              <a:t>Ensures availability of materials and kits, when needed</a:t>
            </a:r>
          </a:p>
          <a:p>
            <a:pPr lvl="1"/>
            <a:r>
              <a:rPr lang="en-US" altLang="en-US" sz="2000" dirty="0">
                <a:latin typeface="+mj-lt"/>
              </a:rPr>
              <a:t>Avoids the use of expired kits </a:t>
            </a:r>
            <a:r>
              <a:rPr lang="en-US" altLang="en-US" sz="2000" dirty="0">
                <a:latin typeface="+mj-lt"/>
                <a:sym typeface="Wingdings" pitchFamily="2" charset="2"/>
              </a:rPr>
              <a:t> m</a:t>
            </a:r>
            <a:r>
              <a:rPr lang="en-US" altLang="en-US" sz="2000" dirty="0">
                <a:latin typeface="+mj-lt"/>
              </a:rPr>
              <a:t>inimizes wastage and uses time wisely</a:t>
            </a:r>
          </a:p>
          <a:p>
            <a:pPr lvl="1"/>
            <a:r>
              <a:rPr lang="en-US" altLang="en-US" sz="2000" dirty="0">
                <a:latin typeface="+mj-lt"/>
              </a:rPr>
              <a:t>Leads to uninterrupted testing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Note: </a:t>
            </a:r>
          </a:p>
          <a:p>
            <a:pPr lvl="1"/>
            <a:r>
              <a:rPr lang="en-US" sz="2000" dirty="0">
                <a:latin typeface="+mj-lt"/>
              </a:rPr>
              <a:t>Stock Management refers to management of testing-related items that will </a:t>
            </a:r>
            <a:r>
              <a:rPr lang="en-US" sz="2000" b="1" dirty="0">
                <a:latin typeface="+mj-lt"/>
              </a:rPr>
              <a:t>run out</a:t>
            </a:r>
            <a:r>
              <a:rPr lang="en-US" sz="2000" dirty="0">
                <a:latin typeface="+mj-lt"/>
              </a:rPr>
              <a:t> or </a:t>
            </a:r>
            <a:r>
              <a:rPr lang="en-US" sz="2000" b="1" dirty="0">
                <a:latin typeface="+mj-lt"/>
              </a:rPr>
              <a:t>be used up </a:t>
            </a:r>
            <a:r>
              <a:rPr lang="en-US" sz="2000" dirty="0">
                <a:latin typeface="+mj-lt"/>
              </a:rPr>
              <a:t>during the testing process. </a:t>
            </a:r>
          </a:p>
          <a:p>
            <a:pPr lvl="1"/>
            <a:r>
              <a:rPr lang="en-US" sz="2000" dirty="0">
                <a:latin typeface="+mj-lt"/>
              </a:rPr>
              <a:t>Additional considerations should be taken to ensure correct management, storage, and maintenance of long-term assets, like POC-device instruments and phone access.</a:t>
            </a:r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390155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6755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Stock Management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84" y="1647956"/>
            <a:ext cx="7674631" cy="4105392"/>
          </a:xfrm>
        </p:spPr>
        <p:txBody>
          <a:bodyPr/>
          <a:lstStyle/>
          <a:p>
            <a:r>
              <a:rPr lang="en-US" altLang="en-US" sz="2000" dirty="0">
                <a:latin typeface="+mj-lt"/>
              </a:rPr>
              <a:t>Stock Management </a:t>
            </a:r>
            <a:r>
              <a:rPr lang="en-US" sz="2000" dirty="0">
                <a:latin typeface="+mj-lt"/>
              </a:rPr>
              <a:t>involves knowing:</a:t>
            </a:r>
          </a:p>
          <a:p>
            <a:pPr lvl="1"/>
            <a:r>
              <a:rPr lang="en-US" altLang="en-US" sz="2000" dirty="0">
                <a:latin typeface="+mj-lt"/>
              </a:rPr>
              <a:t>What the specifications of supplies and kits are</a:t>
            </a:r>
            <a:r>
              <a:rPr lang="en-US" altLang="en-US" sz="2000" baseline="30000" dirty="0">
                <a:latin typeface="+mj-lt"/>
              </a:rPr>
              <a:t>a</a:t>
            </a:r>
            <a:endParaRPr lang="en-US" altLang="en-US" sz="2000" dirty="0">
              <a:latin typeface="+mj-lt"/>
            </a:endParaRPr>
          </a:p>
          <a:p>
            <a:pPr lvl="1"/>
            <a:r>
              <a:rPr lang="en-US" altLang="en-US" sz="2000" dirty="0">
                <a:latin typeface="+mj-lt"/>
              </a:rPr>
              <a:t>What and how many supplies/consumables you have</a:t>
            </a:r>
          </a:p>
          <a:p>
            <a:pPr lvl="1"/>
            <a:r>
              <a:rPr lang="en-US" altLang="en-US" sz="2000" dirty="0">
                <a:latin typeface="+mj-lt"/>
              </a:rPr>
              <a:t>When and how to order </a:t>
            </a:r>
          </a:p>
          <a:p>
            <a:pPr lvl="1"/>
            <a:r>
              <a:rPr lang="en-US" altLang="en-US" sz="2000" dirty="0">
                <a:latin typeface="+mj-lt"/>
              </a:rPr>
              <a:t>What and how much stock was ordered (and when)</a:t>
            </a:r>
          </a:p>
          <a:p>
            <a:pPr lvl="1"/>
            <a:r>
              <a:rPr lang="en-US" altLang="en-US" sz="2000" dirty="0">
                <a:latin typeface="+mj-lt"/>
              </a:rPr>
              <a:t>Where to store stock </a:t>
            </a:r>
          </a:p>
          <a:p>
            <a:pPr lvl="1"/>
            <a:r>
              <a:rPr lang="en-US" altLang="en-US" sz="2000" dirty="0">
                <a:latin typeface="+mj-lt"/>
              </a:rPr>
              <a:t>When and how much fresh stock was received, and by whom</a:t>
            </a:r>
            <a:endParaRPr lang="en-US" sz="2000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D693F-80B3-694C-958E-352E1ABDE32D}"/>
              </a:ext>
            </a:extLst>
          </p:cNvPr>
          <p:cNvSpPr txBox="1"/>
          <p:nvPr/>
        </p:nvSpPr>
        <p:spPr>
          <a:xfrm>
            <a:off x="11922" y="6594519"/>
            <a:ext cx="7904408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Only use tests approved in your country. Ensure that country requirements for sample collection swabs, disinfectants and PPE are followed. Only obtain supplies from reputable suppliers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298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4846-7E30-4408-B4D7-4A39A375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198437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Stock Management Cycle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08CE5-D518-450F-9360-13881836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03791-0618-4EF1-92D5-15302F2BE62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Oct.2020 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37CDE-CCED-480A-AD97-238814F08EA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/>
              <a:t>COVID-19 Antigen Testing</a:t>
            </a:r>
            <a:endParaRPr lang="en-US" dirty="0"/>
          </a:p>
        </p:txBody>
      </p:sp>
      <p:graphicFrame>
        <p:nvGraphicFramePr>
          <p:cNvPr id="10" name="Content Placeholder 1">
            <a:extLst>
              <a:ext uri="{FF2B5EF4-FFF2-40B4-BE49-F238E27FC236}">
                <a16:creationId xmlns:a16="http://schemas.microsoft.com/office/drawing/2014/main" id="{C470B393-4751-4F16-93E9-FDB6E02226B5}"/>
              </a:ext>
            </a:extLst>
          </p:cNvPr>
          <p:cNvGraphicFramePr>
            <a:graphicFrameLocks/>
          </p:cNvGraphicFramePr>
          <p:nvPr/>
        </p:nvGraphicFramePr>
        <p:xfrm>
          <a:off x="1714499" y="1699691"/>
          <a:ext cx="5715001" cy="447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917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53F75-4EC8-8C4A-8D40-FB58166346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6" y="1688494"/>
            <a:ext cx="5200648" cy="4644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Stock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88494"/>
            <a:ext cx="8686800" cy="5017106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Stock Count is:</a:t>
            </a:r>
          </a:p>
          <a:p>
            <a:pPr lvl="1"/>
            <a:r>
              <a:rPr lang="en-US" altLang="en-US" sz="2000" dirty="0">
                <a:latin typeface="+mj-lt"/>
                <a:sym typeface="Avenir Medium"/>
              </a:rPr>
              <a:t>Physically counting each item in the stock</a:t>
            </a:r>
          </a:p>
          <a:p>
            <a:r>
              <a:rPr lang="en-US" sz="2000" dirty="0">
                <a:latin typeface="+mj-lt"/>
              </a:rPr>
              <a:t>Stock Count is performed:</a:t>
            </a:r>
          </a:p>
          <a:p>
            <a:pPr lvl="1"/>
            <a:r>
              <a:rPr lang="en-US" altLang="en-US" sz="2000" dirty="0">
                <a:latin typeface="+mj-lt"/>
                <a:sym typeface="Avenir Medium"/>
              </a:rPr>
              <a:t>(Recommended) at the beginning of each week or month, depending on the established Standard Operating Procedures (SOPs)</a:t>
            </a:r>
          </a:p>
          <a:p>
            <a:pPr lvl="1"/>
            <a:r>
              <a:rPr lang="en-US" altLang="en-US" sz="2000" dirty="0">
                <a:latin typeface="+mj-lt"/>
                <a:sym typeface="Avenir Medium"/>
              </a:rPr>
              <a:t>By a designated person in the healthcare facility</a:t>
            </a:r>
          </a:p>
          <a:p>
            <a:r>
              <a:rPr lang="en-US" altLang="en-US" sz="2000" dirty="0">
                <a:latin typeface="+mj-lt"/>
                <a:sym typeface="Avenir Medium"/>
              </a:rPr>
              <a:t>Stock Count is important because:</a:t>
            </a:r>
          </a:p>
          <a:p>
            <a:pPr lvl="1"/>
            <a:r>
              <a:rPr lang="en-US" altLang="en-US" sz="2000" dirty="0">
                <a:latin typeface="+mj-lt"/>
              </a:rPr>
              <a:t>All items must be accounted for</a:t>
            </a:r>
          </a:p>
          <a:p>
            <a:pPr lvl="1"/>
            <a:r>
              <a:rPr lang="en-US" altLang="en-US" sz="2000" dirty="0">
                <a:latin typeface="+mj-lt"/>
              </a:rPr>
              <a:t>Everything that comes in and goes out must be recorded</a:t>
            </a:r>
            <a:endParaRPr lang="en-US" sz="2000" dirty="0">
              <a:latin typeface="+mj-lt"/>
              <a:ea typeface="Avenir"/>
              <a:cs typeface="Avenir"/>
              <a:sym typeface="Avenir Roman"/>
            </a:endParaRPr>
          </a:p>
          <a:p>
            <a:pPr lvl="1"/>
            <a:endParaRPr lang="en-US" altLang="en-US" dirty="0">
              <a:sym typeface="Avenir Medium"/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8CC643-0861-7246-9BF3-B1BF27022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4" r="37237" b="76555"/>
          <a:stretch/>
        </p:blipFill>
        <p:spPr>
          <a:xfrm>
            <a:off x="6060030" y="1688494"/>
            <a:ext cx="1039350" cy="10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9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4A2A49-8097-E248-A399-7B4D3E8221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6" y="1688494"/>
            <a:ext cx="5200648" cy="4644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97" y="304800"/>
            <a:ext cx="8610600" cy="838200"/>
          </a:xfrm>
        </p:spPr>
        <p:txBody>
          <a:bodyPr/>
          <a:lstStyle/>
          <a:p>
            <a:r>
              <a:rPr lang="en-US" altLang="en-US" dirty="0"/>
              <a:t>Maintaining Proper Inventory Records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88494"/>
            <a:ext cx="8686800" cy="5017106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Inventory Records are important because: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latin typeface="+mj-lt"/>
              </a:rPr>
              <a:t>They are the written register of what is on-hand at the healthcare facility</a:t>
            </a:r>
          </a:p>
          <a:p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Stock Cards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latin typeface="+mj-lt"/>
                <a:sym typeface="Avenir Medium"/>
              </a:rPr>
              <a:t>Simple, heavy weight cards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latin typeface="+mj-lt"/>
                <a:sym typeface="Avenir Medium"/>
              </a:rPr>
              <a:t>Kept for each item in stock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latin typeface="+mj-lt"/>
                <a:sym typeface="Avenir Medium"/>
              </a:rPr>
              <a:t>To be filled out by site staff using their own normal stock cards as part of routine in the health facility</a:t>
            </a:r>
          </a:p>
          <a:p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Stock Book or Register 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latin typeface="+mj-lt"/>
                <a:sym typeface="Avenir Medium"/>
              </a:rPr>
              <a:t>Contains listing of all items in the store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latin typeface="+mj-lt"/>
                <a:sym typeface="Avenir Medium"/>
              </a:rPr>
              <a:t>Update weekly after physical count from information on the stock cards</a:t>
            </a:r>
          </a:p>
          <a:p>
            <a:endParaRPr lang="en-US" altLang="en-US" dirty="0">
              <a:solidFill>
                <a:schemeClr val="tx1"/>
              </a:solidFill>
              <a:sym typeface="Avenir Medium"/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8CC643-0861-7246-9BF3-B1BF27022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7" t="14098" r="8935" b="61598"/>
          <a:stretch/>
        </p:blipFill>
        <p:spPr>
          <a:xfrm>
            <a:off x="7443788" y="2343150"/>
            <a:ext cx="1127156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9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4A2A49-8097-E248-A399-7B4D3E8221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6" y="1688494"/>
            <a:ext cx="5200648" cy="4644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9630"/>
            <a:ext cx="8610600" cy="838200"/>
          </a:xfrm>
        </p:spPr>
        <p:txBody>
          <a:bodyPr/>
          <a:lstStyle/>
          <a:p>
            <a:pPr algn="ctr"/>
            <a:r>
              <a:rPr lang="en-US" dirty="0"/>
              <a:t>When to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08166"/>
            <a:ext cx="8686800" cy="519743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Analyze the needs of the facility by making a list of the all the required reagents and supplies: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A detailed description of each item used for sample collection and testing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The package count or number of units in which the item is supplied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Approximate usage per month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The priority or importance-level for testing 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For example: Is it used every day or only once a month?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The length of time required to receive a delivery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For example: Will the order take a day, week, or month to arrive?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Storage space and conditions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For example: Will a bulk order use too much storage space? Does it require refrigeration?</a:t>
            </a:r>
          </a:p>
          <a:p>
            <a:pPr lvl="2"/>
            <a:endParaRPr lang="en-US" altLang="en-US" dirty="0">
              <a:solidFill>
                <a:schemeClr val="tx1"/>
              </a:solidFill>
              <a:latin typeface="+mj-lt"/>
              <a:sym typeface="Avenir Medium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The facility must place orders when the stocks </a:t>
            </a:r>
            <a:r>
              <a:rPr lang="en-US" altLang="en-US" b="1" dirty="0">
                <a:solidFill>
                  <a:schemeClr val="tx1"/>
                </a:solidFill>
                <a:latin typeface="+mj-lt"/>
                <a:sym typeface="Avenir Medium"/>
              </a:rPr>
              <a:t>are low</a:t>
            </a:r>
            <a:r>
              <a:rPr lang="en-US" altLang="en-US" dirty="0">
                <a:solidFill>
                  <a:schemeClr val="tx1"/>
                </a:solidFill>
                <a:latin typeface="+mj-lt"/>
                <a:sym typeface="Avenir Medium"/>
              </a:rPr>
              <a:t>, not when stock has run out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8CC643-0861-7246-9BF3-B1BF27022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7" t="48555" r="3134" b="31766"/>
          <a:stretch/>
        </p:blipFill>
        <p:spPr>
          <a:xfrm>
            <a:off x="7811907" y="3943350"/>
            <a:ext cx="1060630" cy="913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FA1095-6FF8-024B-B4B1-97093C5F1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0" t="48555" r="3134" b="29838"/>
          <a:stretch/>
        </p:blipFill>
        <p:spPr>
          <a:xfrm>
            <a:off x="7971692" y="3938935"/>
            <a:ext cx="900845" cy="10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207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13876</TotalTime>
  <Words>1051</Words>
  <Application>Microsoft Macintosh PowerPoint</Application>
  <PresentationFormat>On-screen Show (4:3)</PresentationFormat>
  <Paragraphs>180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Light</vt:lpstr>
      <vt:lpstr>Calibri</vt:lpstr>
      <vt:lpstr>Cambria</vt:lpstr>
      <vt:lpstr>Garamond</vt:lpstr>
      <vt:lpstr>Wingdings 2</vt:lpstr>
      <vt:lpstr>Default Theme</vt:lpstr>
      <vt:lpstr>PowerPoint Presentation</vt:lpstr>
      <vt:lpstr>Supplies &amp; Materials Checklist</vt:lpstr>
      <vt:lpstr>COVID-19 ANTIGEN TEST KITS</vt:lpstr>
      <vt:lpstr>Stock Management Introduction</vt:lpstr>
      <vt:lpstr>Stock Management Steps</vt:lpstr>
      <vt:lpstr>Stock Management Cycle</vt:lpstr>
      <vt:lpstr>Stock Count</vt:lpstr>
      <vt:lpstr>Maintaining Proper Inventory Records</vt:lpstr>
      <vt:lpstr>When to order</vt:lpstr>
      <vt:lpstr>How to order</vt:lpstr>
      <vt:lpstr>Upon Receipt of New Orders</vt:lpstr>
      <vt:lpstr>Ensure Proper Storage of Inventory</vt:lpstr>
      <vt:lpstr>Managing stock</vt:lpstr>
      <vt:lpstr>PowerPoint Presentation</vt:lpstr>
      <vt:lpstr>PowerPoint Presentation</vt:lpstr>
    </vt:vector>
  </TitlesOfParts>
  <Company>William J. Clinton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Packaging, Storage and Transportation</dc:title>
  <dc:creator>Rosezoil</dc:creator>
  <cp:lastModifiedBy>Alex Ogwal</cp:lastModifiedBy>
  <cp:revision>433</cp:revision>
  <dcterms:created xsi:type="dcterms:W3CDTF">2011-08-17T21:27:45Z</dcterms:created>
  <dcterms:modified xsi:type="dcterms:W3CDTF">2021-01-06T23:39:05Z</dcterms:modified>
</cp:coreProperties>
</file>