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3" r:id="rId1"/>
  </p:sldMasterIdLst>
  <p:notesMasterIdLst>
    <p:notesMasterId r:id="rId28"/>
  </p:notesMasterIdLst>
  <p:sldIdLst>
    <p:sldId id="257" r:id="rId2"/>
    <p:sldId id="558" r:id="rId3"/>
    <p:sldId id="315" r:id="rId4"/>
    <p:sldId id="567" r:id="rId5"/>
    <p:sldId id="316" r:id="rId6"/>
    <p:sldId id="282" r:id="rId7"/>
    <p:sldId id="292" r:id="rId8"/>
    <p:sldId id="303" r:id="rId9"/>
    <p:sldId id="304" r:id="rId10"/>
    <p:sldId id="312" r:id="rId11"/>
    <p:sldId id="288" r:id="rId12"/>
    <p:sldId id="313" r:id="rId13"/>
    <p:sldId id="291" r:id="rId14"/>
    <p:sldId id="293" r:id="rId15"/>
    <p:sldId id="314" r:id="rId16"/>
    <p:sldId id="295" r:id="rId17"/>
    <p:sldId id="289" r:id="rId18"/>
    <p:sldId id="286" r:id="rId19"/>
    <p:sldId id="298" r:id="rId20"/>
    <p:sldId id="276" r:id="rId21"/>
    <p:sldId id="299" r:id="rId22"/>
    <p:sldId id="300" r:id="rId23"/>
    <p:sldId id="301" r:id="rId24"/>
    <p:sldId id="297" r:id="rId25"/>
    <p:sldId id="302" r:id="rId26"/>
    <p:sldId id="28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6"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093" autoAdjust="0"/>
    <p:restoredTop sz="92804" autoAdjust="0"/>
  </p:normalViewPr>
  <p:slideViewPr>
    <p:cSldViewPr snapToGrid="0">
      <p:cViewPr varScale="1">
        <p:scale>
          <a:sx n="76" d="100"/>
          <a:sy n="76" d="100"/>
        </p:scale>
        <p:origin x="208" y="8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AE548-078E-47BE-9280-B45055DF6383}" type="datetimeFigureOut">
              <a:rPr lang="en-US" smtClean="0"/>
              <a:t>1/7/21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BBF41-D04D-438C-85F8-C78D5237DDD9}" type="slidenum">
              <a:rPr lang="en-US" smtClean="0"/>
              <a:t>‹#›</a:t>
            </a:fld>
            <a:endParaRPr lang="en-US"/>
          </a:p>
        </p:txBody>
      </p:sp>
    </p:spTree>
    <p:extLst>
      <p:ext uri="{BB962C8B-B14F-4D97-AF65-F5344CB8AC3E}">
        <p14:creationId xmlns:p14="http://schemas.microsoft.com/office/powerpoint/2010/main" val="3085158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What is public health surveillance? Textbooks and public health classes will tell you that it’s’ the continuous, systematic collection, analysis and interpretation of health-related data needed for the planning, implementation, and evaluation of public health practice. ‘</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But that’s a very jargon-heavy definition! It’s complete, but it’s one that very few people will appreciate the first time they hear it. So how can we boil it down to its key components? Let’s look at it phrase by phrase.</a:t>
            </a:r>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pPr marL="0" marR="0" lvl="0" indent="0" algn="l" defTabSz="914400" rtl="0" eaLnBrk="1" fontAlgn="auto" latinLnBrk="0" hangingPunct="1">
              <a:lnSpc>
                <a:spcPct val="100000"/>
              </a:lnSpc>
              <a:spcBef>
                <a:spcPts val="0"/>
              </a:spcBef>
              <a:spcAft>
                <a:spcPts val="0"/>
              </a:spcAft>
              <a:buClrTx/>
              <a:buSzTx/>
              <a:buFontTx/>
              <a:buNone/>
              <a:defRPr/>
            </a:pPr>
            <a:r>
              <a:rPr lang="en-US" dirty="0"/>
              <a:t>[CLICK] First, the collection and analysis of health-related data. If we were using plain English, that would just mean ‘Looking for cases of disease!’</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[CLICK] Second, what is meant by ‘systematic’? It just means ‘in a planned way’. That means we aren’t just looking randomly, but that we have a plan for how we look, so that we can make sure that we know the meaning of what we find.</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[CLICK] What does ‘continuous’ mean? It means we do it continuously. That’s what makes surveillance different from a survey! We are looking for cases of disease in a planned and continuous way, instead of looking once and reporting on what we find. That’s a survey.</a:t>
            </a:r>
          </a:p>
          <a:p>
            <a:pPr marL="0" marR="0" lvl="0" indent="0" algn="l" defTabSz="914400" rtl="0" eaLnBrk="1" fontAlgn="auto" latinLnBrk="0" hangingPunct="1">
              <a:lnSpc>
                <a:spcPct val="100000"/>
              </a:lnSpc>
              <a:spcBef>
                <a:spcPts val="0"/>
              </a:spcBef>
              <a:spcAft>
                <a:spcPts val="0"/>
              </a:spcAft>
              <a:buClrTx/>
              <a:buSzTx/>
              <a:buFontTx/>
              <a:buNone/>
              <a:defRPr/>
            </a:pPr>
            <a:r>
              <a:rPr lang="en-US" dirty="0"/>
              <a:t>[CLICK] The rest of this is honestly just jargon. It can best be summarized by saying ‘and using the data to do something that makes a difference!’. This last part is really key. There’s no point in collecting surveillance data if we are going to keep it to ourselves, or not use it to make public health better, right?</a:t>
            </a:r>
          </a:p>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t>2</a:t>
            </a:fld>
            <a:endParaRPr lang="en-US"/>
          </a:p>
        </p:txBody>
      </p:sp>
    </p:spTree>
    <p:extLst>
      <p:ext uri="{BB962C8B-B14F-4D97-AF65-F5344CB8AC3E}">
        <p14:creationId xmlns:p14="http://schemas.microsoft.com/office/powerpoint/2010/main" val="71570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Surveillance is the backbone of all activities in public health. If you</a:t>
            </a:r>
            <a:r>
              <a:rPr lang="en-US" baseline="0" dirty="0"/>
              <a:t> don’t know what’s happening, how much of it is happening, where it’s happening, and to whom it’s happening, how can you expect to do anything about it? It should be obvious that what follows is that the surveillance has to be of good quality. (Go through examples on slide)</a:t>
            </a:r>
            <a:endParaRPr lang="en-US" dirty="0"/>
          </a:p>
        </p:txBody>
      </p:sp>
      <p:sp>
        <p:nvSpPr>
          <p:cNvPr id="4" name="Slide Number Placeholder 3"/>
          <p:cNvSpPr>
            <a:spLocks noGrp="1"/>
          </p:cNvSpPr>
          <p:nvPr>
            <p:ph type="sldNum" sz="quarter" idx="10"/>
          </p:nvPr>
        </p:nvSpPr>
        <p:spPr/>
        <p:txBody>
          <a:bodyPr/>
          <a:lstStyle/>
          <a:p>
            <a:fld id="{8130B830-6BDC-495D-B360-8FD7CF09B1F8}" type="slidenum">
              <a:rPr lang="en-US" smtClean="0"/>
              <a:t>4</a:t>
            </a:fld>
            <a:endParaRPr lang="en-US"/>
          </a:p>
        </p:txBody>
      </p:sp>
    </p:spTree>
    <p:extLst>
      <p:ext uri="{BB962C8B-B14F-4D97-AF65-F5344CB8AC3E}">
        <p14:creationId xmlns:p14="http://schemas.microsoft.com/office/powerpoint/2010/main" val="381670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main reasons to do this (read slide)</a:t>
            </a:r>
          </a:p>
        </p:txBody>
      </p:sp>
      <p:sp>
        <p:nvSpPr>
          <p:cNvPr id="4" name="Slide Number Placeholder 3"/>
          <p:cNvSpPr>
            <a:spLocks noGrp="1"/>
          </p:cNvSpPr>
          <p:nvPr>
            <p:ph type="sldNum" sz="quarter" idx="5"/>
          </p:nvPr>
        </p:nvSpPr>
        <p:spPr/>
        <p:txBody>
          <a:bodyPr/>
          <a:lstStyle/>
          <a:p>
            <a:fld id="{E3EBBF41-D04D-438C-85F8-C78D5237DDD9}" type="slidenum">
              <a:rPr lang="en-US" smtClean="0"/>
              <a:t>6</a:t>
            </a:fld>
            <a:endParaRPr lang="en-US"/>
          </a:p>
        </p:txBody>
      </p:sp>
    </p:spTree>
    <p:extLst>
      <p:ext uri="{BB962C8B-B14F-4D97-AF65-F5344CB8AC3E}">
        <p14:creationId xmlns:p14="http://schemas.microsoft.com/office/powerpoint/2010/main" val="3492186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this, we are asking districts to do THREE main tasks: (read each)</a:t>
            </a:r>
          </a:p>
          <a:p>
            <a:r>
              <a:rPr lang="en-US" dirty="0"/>
              <a:t>[CLICK] Support for smaller facilities will be discussed in the next lecture</a:t>
            </a:r>
          </a:p>
        </p:txBody>
      </p:sp>
      <p:sp>
        <p:nvSpPr>
          <p:cNvPr id="4" name="Slide Number Placeholder 3"/>
          <p:cNvSpPr>
            <a:spLocks noGrp="1"/>
          </p:cNvSpPr>
          <p:nvPr>
            <p:ph type="sldNum" sz="quarter" idx="5"/>
          </p:nvPr>
        </p:nvSpPr>
        <p:spPr/>
        <p:txBody>
          <a:bodyPr/>
          <a:lstStyle/>
          <a:p>
            <a:fld id="{E3EBBF41-D04D-438C-85F8-C78D5237DDD9}" type="slidenum">
              <a:rPr lang="en-US" smtClean="0"/>
              <a:t>7</a:t>
            </a:fld>
            <a:endParaRPr lang="en-US"/>
          </a:p>
        </p:txBody>
      </p:sp>
    </p:spTree>
    <p:extLst>
      <p:ext uri="{BB962C8B-B14F-4D97-AF65-F5344CB8AC3E}">
        <p14:creationId xmlns:p14="http://schemas.microsoft.com/office/powerpoint/2010/main" val="4251891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staff and structure. Then use ‘appear’ function to review the responsibilities of the staff</a:t>
            </a:r>
          </a:p>
        </p:txBody>
      </p:sp>
      <p:sp>
        <p:nvSpPr>
          <p:cNvPr id="4" name="Slide Number Placeholder 3"/>
          <p:cNvSpPr>
            <a:spLocks noGrp="1"/>
          </p:cNvSpPr>
          <p:nvPr>
            <p:ph type="sldNum" sz="quarter" idx="5"/>
          </p:nvPr>
        </p:nvSpPr>
        <p:spPr/>
        <p:txBody>
          <a:bodyPr/>
          <a:lstStyle/>
          <a:p>
            <a:fld id="{E3EBBF41-D04D-438C-85F8-C78D5237DDD9}" type="slidenum">
              <a:rPr lang="en-US" smtClean="0"/>
              <a:t>9</a:t>
            </a:fld>
            <a:endParaRPr lang="en-US"/>
          </a:p>
        </p:txBody>
      </p:sp>
    </p:spTree>
    <p:extLst>
      <p:ext uri="{BB962C8B-B14F-4D97-AF65-F5344CB8AC3E}">
        <p14:creationId xmlns:p14="http://schemas.microsoft.com/office/powerpoint/2010/main" val="239892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mentioned that one of the activities of the medical superintendent is to convene hospital surveillance committee meetings. But what are these committees? </a:t>
            </a:r>
          </a:p>
        </p:txBody>
      </p:sp>
      <p:sp>
        <p:nvSpPr>
          <p:cNvPr id="4" name="Slide Number Placeholder 3"/>
          <p:cNvSpPr>
            <a:spLocks noGrp="1"/>
          </p:cNvSpPr>
          <p:nvPr>
            <p:ph type="sldNum" sz="quarter" idx="5"/>
          </p:nvPr>
        </p:nvSpPr>
        <p:spPr/>
        <p:txBody>
          <a:bodyPr/>
          <a:lstStyle/>
          <a:p>
            <a:fld id="{E3EBBF41-D04D-438C-85F8-C78D5237DDD9}" type="slidenum">
              <a:rPr lang="en-US" smtClean="0"/>
              <a:t>10</a:t>
            </a:fld>
            <a:endParaRPr lang="en-US"/>
          </a:p>
        </p:txBody>
      </p:sp>
    </p:spTree>
    <p:extLst>
      <p:ext uri="{BB962C8B-B14F-4D97-AF65-F5344CB8AC3E}">
        <p14:creationId xmlns:p14="http://schemas.microsoft.com/office/powerpoint/2010/main" val="240866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the community case definition and sensitize people to it!!!</a:t>
            </a:r>
          </a:p>
        </p:txBody>
      </p:sp>
      <p:sp>
        <p:nvSpPr>
          <p:cNvPr id="4" name="Slide Number Placeholder 3"/>
          <p:cNvSpPr>
            <a:spLocks noGrp="1"/>
          </p:cNvSpPr>
          <p:nvPr>
            <p:ph type="sldNum" sz="quarter" idx="5"/>
          </p:nvPr>
        </p:nvSpPr>
        <p:spPr/>
        <p:txBody>
          <a:bodyPr/>
          <a:lstStyle/>
          <a:p>
            <a:fld id="{E3EBBF41-D04D-438C-85F8-C78D5237DDD9}" type="slidenum">
              <a:rPr lang="en-US" smtClean="0"/>
              <a:t>18</a:t>
            </a:fld>
            <a:endParaRPr lang="en-US"/>
          </a:p>
        </p:txBody>
      </p:sp>
    </p:spTree>
    <p:extLst>
      <p:ext uri="{BB962C8B-B14F-4D97-AF65-F5344CB8AC3E}">
        <p14:creationId xmlns:p14="http://schemas.microsoft.com/office/powerpoint/2010/main" val="330075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Triage</a:t>
            </a:r>
          </a:p>
          <a:p>
            <a:pPr lvl="0"/>
            <a:r>
              <a:rPr lang="en-US" dirty="0"/>
              <a:t>If they fit suspected case def, then give a mask, isolate, HCW evaluates for severe symptoms. If yes, give O2 and take sample, if not, just take sample.</a:t>
            </a:r>
          </a:p>
          <a:p>
            <a:endParaRPr lang="en-US" dirty="0"/>
          </a:p>
        </p:txBody>
      </p:sp>
      <p:sp>
        <p:nvSpPr>
          <p:cNvPr id="4" name="Slide Number Placeholder 3"/>
          <p:cNvSpPr>
            <a:spLocks noGrp="1"/>
          </p:cNvSpPr>
          <p:nvPr>
            <p:ph type="sldNum" sz="quarter" idx="5"/>
          </p:nvPr>
        </p:nvSpPr>
        <p:spPr/>
        <p:txBody>
          <a:bodyPr/>
          <a:lstStyle/>
          <a:p>
            <a:fld id="{1CE15CE3-BC7C-4C62-A73A-111760820890}"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87783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4A68F38-71A6-4FAB-A1D8-707B4DC0B5A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294064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A68F38-71A6-4FAB-A1D8-707B4DC0B5A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352264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4A68F38-71A6-4FAB-A1D8-707B4DC0B5A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3797551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Tw Cen MT Condensed" panose="020B0606020104020203" pitchFamily="34" charset="0"/>
                <a:cs typeface="Arial" panose="020B0604020202020204" pitchFamily="34" charset="0"/>
              </a:defRPr>
            </a:lvl1pPr>
          </a:lstStyle>
          <a:p>
            <a:r>
              <a:rPr lang="en-US"/>
              <a:t>Click to edit Master title style</a:t>
            </a:r>
            <a:endParaRPr lang="en-US" dirty="0"/>
          </a:p>
        </p:txBody>
      </p:sp>
      <p:pic>
        <p:nvPicPr>
          <p:cNvPr id="9" name="Picture 18">
            <a:extLst>
              <a:ext uri="{FF2B5EF4-FFF2-40B4-BE49-F238E27FC236}">
                <a16:creationId xmlns:a16="http://schemas.microsoft.com/office/drawing/2014/main" id="{ECDBBD86-CFF9-45FD-8389-0478D86834D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68869" y="6189913"/>
            <a:ext cx="1506805" cy="55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286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610600" cy="838200"/>
          </a:xfrm>
        </p:spPr>
        <p:txBody>
          <a:bodyPr>
            <a:normAutofit/>
          </a:bodyPr>
          <a:lstStyle>
            <a:lvl1pPr>
              <a:defRPr sz="3200" b="1">
                <a:latin typeface="Cambria" pitchFamily="18" charset="0"/>
              </a:defRPr>
            </a:lvl1pPr>
          </a:lstStyle>
          <a:p>
            <a:r>
              <a:rPr lang="en-GB"/>
              <a:t>Click to edit Master title style</a:t>
            </a:r>
            <a:endParaRPr lang="en-US" dirty="0"/>
          </a:p>
        </p:txBody>
      </p:sp>
      <p:sp>
        <p:nvSpPr>
          <p:cNvPr id="3" name="Content Placeholder 2"/>
          <p:cNvSpPr>
            <a:spLocks noGrp="1"/>
          </p:cNvSpPr>
          <p:nvPr>
            <p:ph idx="1"/>
          </p:nvPr>
        </p:nvSpPr>
        <p:spPr>
          <a:xfrm>
            <a:off x="304800" y="1143000"/>
            <a:ext cx="8686800" cy="5562600"/>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a:latin typeface="Cambria" pitchFamily="18" charset="0"/>
              </a:defRPr>
            </a:lvl4pPr>
            <a:lvl5pPr>
              <a:defRPr>
                <a:latin typeface="Cambria" pitchFamily="18"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348689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4A68F38-71A6-4FAB-A1D8-707B4DC0B5A9}" type="datetimeFigureOut">
              <a:rPr lang="en-US" smtClean="0"/>
              <a:t>1/7/21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328813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4A68F38-71A6-4FAB-A1D8-707B4DC0B5A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405559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4A68F38-71A6-4FAB-A1D8-707B4DC0B5A9}" type="datetimeFigureOut">
              <a:rPr lang="en-US" smtClean="0"/>
              <a:t>1/7/21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272402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4A68F38-71A6-4FAB-A1D8-707B4DC0B5A9}" type="datetimeFigureOut">
              <a:rPr lang="en-US" smtClean="0"/>
              <a:t>1/7/21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354791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68F38-71A6-4FAB-A1D8-707B4DC0B5A9}" type="datetimeFigureOut">
              <a:rPr lang="en-US" smtClean="0"/>
              <a:t>1/7/21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2070374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A68F38-71A6-4FAB-A1D8-707B4DC0B5A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187880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4A68F38-71A6-4FAB-A1D8-707B4DC0B5A9}" type="datetimeFigureOut">
              <a:rPr lang="en-US" smtClean="0"/>
              <a:t>1/7/21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5981E-701E-402E-9BC9-D4F838420AA4}" type="slidenum">
              <a:rPr lang="en-US" smtClean="0"/>
              <a:t>‹#›</a:t>
            </a:fld>
            <a:endParaRPr lang="en-US"/>
          </a:p>
        </p:txBody>
      </p:sp>
    </p:spTree>
    <p:extLst>
      <p:ext uri="{BB962C8B-B14F-4D97-AF65-F5344CB8AC3E}">
        <p14:creationId xmlns:p14="http://schemas.microsoft.com/office/powerpoint/2010/main" val="289516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8382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13360" y="1447800"/>
            <a:ext cx="8686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68F38-71A6-4FAB-A1D8-707B4DC0B5A9}" type="datetimeFigureOut">
              <a:rPr lang="en-US" smtClean="0"/>
              <a:t>1/7/21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5981E-701E-402E-9BC9-D4F838420AA4}" type="slidenum">
              <a:rPr lang="en-US" smtClean="0"/>
              <a:t>‹#›</a:t>
            </a:fld>
            <a:endParaRPr lang="en-US"/>
          </a:p>
        </p:txBody>
      </p:sp>
      <p:grpSp>
        <p:nvGrpSpPr>
          <p:cNvPr id="7" name="Group 7"/>
          <p:cNvGrpSpPr>
            <a:grpSpLocks/>
          </p:cNvGrpSpPr>
          <p:nvPr/>
        </p:nvGrpSpPr>
        <p:grpSpPr bwMode="auto">
          <a:xfrm>
            <a:off x="-30480" y="1101729"/>
            <a:ext cx="9174480" cy="153986"/>
            <a:chOff x="720" y="700"/>
            <a:chExt cx="10980" cy="360"/>
          </a:xfrm>
        </p:grpSpPr>
        <p:sp>
          <p:nvSpPr>
            <p:cNvPr id="8" name="Line 8"/>
            <p:cNvSpPr>
              <a:spLocks noChangeShapeType="1"/>
            </p:cNvSpPr>
            <p:nvPr/>
          </p:nvSpPr>
          <p:spPr bwMode="auto">
            <a:xfrm>
              <a:off x="720" y="880"/>
              <a:ext cx="10980" cy="0"/>
            </a:xfrm>
            <a:prstGeom prst="line">
              <a:avLst/>
            </a:prstGeom>
            <a:noFill/>
            <a:ln w="114300">
              <a:solidFill>
                <a:srgbClr val="FFFF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Line 9"/>
            <p:cNvSpPr>
              <a:spLocks noChangeShapeType="1"/>
            </p:cNvSpPr>
            <p:nvPr/>
          </p:nvSpPr>
          <p:spPr bwMode="auto">
            <a:xfrm>
              <a:off x="720" y="1060"/>
              <a:ext cx="10980" cy="0"/>
            </a:xfrm>
            <a:prstGeom prst="line">
              <a:avLst/>
            </a:prstGeom>
            <a:noFill/>
            <a:ln w="114300">
              <a:solidFill>
                <a:srgbClr val="FF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Line 10"/>
            <p:cNvSpPr>
              <a:spLocks noChangeShapeType="1"/>
            </p:cNvSpPr>
            <p:nvPr/>
          </p:nvSpPr>
          <p:spPr bwMode="auto">
            <a:xfrm>
              <a:off x="720" y="700"/>
              <a:ext cx="10980" cy="0"/>
            </a:xfrm>
            <a:prstGeom prst="line">
              <a:avLst/>
            </a:prstGeom>
            <a:noFill/>
            <a:ln w="114300">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40943656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gfund\Desktop\images.jpg">
            <a:extLst>
              <a:ext uri="{FF2B5EF4-FFF2-40B4-BE49-F238E27FC236}">
                <a16:creationId xmlns:a16="http://schemas.microsoft.com/office/drawing/2014/main" id="{AEE356BC-8BE4-F043-BE15-76EF8A3EC3C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57200"/>
            <a:ext cx="1609527" cy="1628428"/>
          </a:xfrm>
          <a:prstGeom prst="rect">
            <a:avLst/>
          </a:prstGeom>
          <a:noFill/>
          <a:ln>
            <a:noFill/>
          </a:ln>
        </p:spPr>
      </p:pic>
      <p:sp>
        <p:nvSpPr>
          <p:cNvPr id="12" name="TextBox 11">
            <a:extLst>
              <a:ext uri="{FF2B5EF4-FFF2-40B4-BE49-F238E27FC236}">
                <a16:creationId xmlns:a16="http://schemas.microsoft.com/office/drawing/2014/main" id="{8076586C-46CF-E848-BCA7-160D750550D4}"/>
              </a:ext>
            </a:extLst>
          </p:cNvPr>
          <p:cNvSpPr txBox="1"/>
          <p:nvPr/>
        </p:nvSpPr>
        <p:spPr>
          <a:xfrm>
            <a:off x="0" y="2474591"/>
            <a:ext cx="9144000" cy="1938992"/>
          </a:xfrm>
          <a:prstGeom prst="rect">
            <a:avLst/>
          </a:prstGeom>
          <a:noFill/>
        </p:spPr>
        <p:txBody>
          <a:bodyPr wrap="square" rtlCol="0">
            <a:spAutoFit/>
          </a:bodyPr>
          <a:lstStyle/>
          <a:p>
            <a:pPr algn="ctr"/>
            <a:r>
              <a:rPr lang="en-US" sz="4000" b="1">
                <a:solidFill>
                  <a:srgbClr val="FF0000"/>
                </a:solidFill>
                <a:latin typeface="+mj-lt"/>
              </a:rPr>
              <a:t>Module 03</a:t>
            </a:r>
            <a:endParaRPr lang="en-US" sz="4000" b="1" dirty="0">
              <a:solidFill>
                <a:srgbClr val="FF0000"/>
              </a:solidFill>
              <a:latin typeface="+mj-lt"/>
            </a:endParaRPr>
          </a:p>
          <a:p>
            <a:pPr algn="ctr"/>
            <a:endParaRPr lang="en-US" sz="4000" b="1" dirty="0">
              <a:solidFill>
                <a:srgbClr val="FF0000"/>
              </a:solidFill>
              <a:latin typeface="+mj-lt"/>
            </a:endParaRPr>
          </a:p>
          <a:p>
            <a:pPr algn="ctr"/>
            <a:r>
              <a:rPr lang="en-US" sz="4000" b="1" dirty="0">
                <a:latin typeface="+mj-lt"/>
              </a:rPr>
              <a:t>COVID-19 </a:t>
            </a:r>
            <a:r>
              <a:rPr lang="en-US" altLang="en-US" sz="4000" b="1" dirty="0">
                <a:latin typeface="+mj-lt"/>
              </a:rPr>
              <a:t>FACILITY-BASED </a:t>
            </a:r>
            <a:r>
              <a:rPr lang="en-US" sz="4000" b="1" dirty="0">
                <a:latin typeface="+mj-lt"/>
              </a:rPr>
              <a:t>SURVEILLANCE</a:t>
            </a:r>
          </a:p>
        </p:txBody>
      </p:sp>
      <p:pic>
        <p:nvPicPr>
          <p:cNvPr id="4" name="Picture 2">
            <a:extLst>
              <a:ext uri="{FF2B5EF4-FFF2-40B4-BE49-F238E27FC236}">
                <a16:creationId xmlns:a16="http://schemas.microsoft.com/office/drawing/2014/main" id="{6F937815-7EF6-5844-9AE6-E599826BC6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98415"/>
            <a:ext cx="9144000" cy="154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11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9181-9DE8-48F9-A304-A89848AB2F73}"/>
              </a:ext>
            </a:extLst>
          </p:cNvPr>
          <p:cNvSpPr>
            <a:spLocks noGrp="1"/>
          </p:cNvSpPr>
          <p:nvPr>
            <p:ph type="title"/>
          </p:nvPr>
        </p:nvSpPr>
        <p:spPr/>
        <p:txBody>
          <a:bodyPr/>
          <a:lstStyle/>
          <a:p>
            <a:r>
              <a:rPr lang="en-US" dirty="0"/>
              <a:t>Structure of Staff Responsible</a:t>
            </a:r>
          </a:p>
        </p:txBody>
      </p:sp>
      <p:sp>
        <p:nvSpPr>
          <p:cNvPr id="4" name="Rectangle: Rounded Corners 3">
            <a:extLst>
              <a:ext uri="{FF2B5EF4-FFF2-40B4-BE49-F238E27FC236}">
                <a16:creationId xmlns:a16="http://schemas.microsoft.com/office/drawing/2014/main" id="{C03EAFC6-F931-42B9-8CF9-A2AA8AEE740F}"/>
              </a:ext>
            </a:extLst>
          </p:cNvPr>
          <p:cNvSpPr/>
          <p:nvPr/>
        </p:nvSpPr>
        <p:spPr>
          <a:xfrm>
            <a:off x="3265711" y="1881606"/>
            <a:ext cx="2632668" cy="1052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Medical superintendent (lead)</a:t>
            </a:r>
          </a:p>
        </p:txBody>
      </p:sp>
      <p:sp>
        <p:nvSpPr>
          <p:cNvPr id="5" name="Rectangle: Rounded Corners 4">
            <a:extLst>
              <a:ext uri="{FF2B5EF4-FFF2-40B4-BE49-F238E27FC236}">
                <a16:creationId xmlns:a16="http://schemas.microsoft.com/office/drawing/2014/main" id="{8A1B47CE-98E9-45B7-BA82-9F8B64F7405F}"/>
              </a:ext>
            </a:extLst>
          </p:cNvPr>
          <p:cNvSpPr/>
          <p:nvPr/>
        </p:nvSpPr>
        <p:spPr>
          <a:xfrm>
            <a:off x="628650" y="3910089"/>
            <a:ext cx="2074353" cy="11341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Hospital Surveillance Focal Person (operational lead)</a:t>
            </a:r>
          </a:p>
        </p:txBody>
      </p:sp>
      <p:sp>
        <p:nvSpPr>
          <p:cNvPr id="6" name="Rectangle: Rounded Corners 5">
            <a:extLst>
              <a:ext uri="{FF2B5EF4-FFF2-40B4-BE49-F238E27FC236}">
                <a16:creationId xmlns:a16="http://schemas.microsoft.com/office/drawing/2014/main" id="{5607713D-64AE-4346-B619-470FDA2FF02F}"/>
              </a:ext>
            </a:extLst>
          </p:cNvPr>
          <p:cNvSpPr/>
          <p:nvPr/>
        </p:nvSpPr>
        <p:spPr>
          <a:xfrm>
            <a:off x="3668482" y="3910088"/>
            <a:ext cx="1827125" cy="10525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 of Hospital Lab</a:t>
            </a:r>
          </a:p>
        </p:txBody>
      </p:sp>
      <p:sp>
        <p:nvSpPr>
          <p:cNvPr id="7" name="Rectangle: Rounded Corners 6">
            <a:extLst>
              <a:ext uri="{FF2B5EF4-FFF2-40B4-BE49-F238E27FC236}">
                <a16:creationId xmlns:a16="http://schemas.microsoft.com/office/drawing/2014/main" id="{2A1F588B-B47A-452F-A08F-C89CADA347B8}"/>
              </a:ext>
            </a:extLst>
          </p:cNvPr>
          <p:cNvSpPr/>
          <p:nvPr/>
        </p:nvSpPr>
        <p:spPr>
          <a:xfrm>
            <a:off x="6250910" y="3910087"/>
            <a:ext cx="1827125" cy="105251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Ward / Unit In-Charges</a:t>
            </a:r>
          </a:p>
        </p:txBody>
      </p:sp>
      <p:cxnSp>
        <p:nvCxnSpPr>
          <p:cNvPr id="11" name="Straight Connector 10">
            <a:extLst>
              <a:ext uri="{FF2B5EF4-FFF2-40B4-BE49-F238E27FC236}">
                <a16:creationId xmlns:a16="http://schemas.microsoft.com/office/drawing/2014/main" id="{4CD01CAA-77FF-40B7-BE09-0989FD7A42D6}"/>
              </a:ext>
            </a:extLst>
          </p:cNvPr>
          <p:cNvCxnSpPr>
            <a:cxnSpLocks/>
            <a:stCxn id="4" idx="2"/>
          </p:cNvCxnSpPr>
          <p:nvPr/>
        </p:nvCxnSpPr>
        <p:spPr>
          <a:xfrm>
            <a:off x="4582045" y="2934117"/>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4F39D8-D606-4FAC-9912-B348C875D2AF}"/>
              </a:ext>
            </a:extLst>
          </p:cNvPr>
          <p:cNvCxnSpPr>
            <a:cxnSpLocks/>
          </p:cNvCxnSpPr>
          <p:nvPr/>
        </p:nvCxnSpPr>
        <p:spPr>
          <a:xfrm flipH="1">
            <a:off x="1789440" y="3416438"/>
            <a:ext cx="5375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BE4BC6-F1C5-4527-88CE-946DD2934262}"/>
              </a:ext>
            </a:extLst>
          </p:cNvPr>
          <p:cNvCxnSpPr>
            <a:cxnSpLocks/>
          </p:cNvCxnSpPr>
          <p:nvPr/>
        </p:nvCxnSpPr>
        <p:spPr>
          <a:xfrm>
            <a:off x="1791111" y="3417718"/>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C8C0F2-BE07-4511-A8CD-F81EBDD27F90}"/>
              </a:ext>
            </a:extLst>
          </p:cNvPr>
          <p:cNvCxnSpPr>
            <a:cxnSpLocks/>
          </p:cNvCxnSpPr>
          <p:nvPr/>
        </p:nvCxnSpPr>
        <p:spPr>
          <a:xfrm>
            <a:off x="4582044" y="3411856"/>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A2748-65C0-47A8-BA42-D7AC6A16E233}"/>
              </a:ext>
            </a:extLst>
          </p:cNvPr>
          <p:cNvCxnSpPr>
            <a:cxnSpLocks/>
          </p:cNvCxnSpPr>
          <p:nvPr/>
        </p:nvCxnSpPr>
        <p:spPr>
          <a:xfrm>
            <a:off x="7166142" y="3411855"/>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967E4A-96CB-4E3F-9D55-4812EA705D23}"/>
              </a:ext>
            </a:extLst>
          </p:cNvPr>
          <p:cNvSpPr/>
          <p:nvPr/>
        </p:nvSpPr>
        <p:spPr>
          <a:xfrm>
            <a:off x="6044084" y="1492569"/>
            <a:ext cx="2989380" cy="1815882"/>
          </a:xfrm>
          <a:prstGeom prst="rect">
            <a:avLst/>
          </a:prstGeom>
        </p:spPr>
        <p:txBody>
          <a:bodyPr wrap="square">
            <a:spAutoFit/>
          </a:bodyPr>
          <a:lstStyle/>
          <a:p>
            <a:pPr marL="111125" indent="-111125">
              <a:buFont typeface="Arial" panose="020B0604020202020204" pitchFamily="34" charset="0"/>
              <a:buChar char="•"/>
            </a:pPr>
            <a:r>
              <a:rPr lang="en-US" sz="1400" dirty="0"/>
              <a:t>Assigns surveillance focal point for the hospital and each ward</a:t>
            </a:r>
          </a:p>
          <a:p>
            <a:pPr marL="111125" indent="-111125">
              <a:buFont typeface="Arial" panose="020B0604020202020204" pitchFamily="34" charset="0"/>
              <a:buChar char="•"/>
            </a:pPr>
            <a:r>
              <a:rPr lang="en-US" sz="1400" dirty="0"/>
              <a:t>Reviews surveillance report submitted by focal points daily </a:t>
            </a:r>
          </a:p>
          <a:p>
            <a:pPr marL="111125" indent="-111125">
              <a:buFont typeface="Arial" panose="020B0604020202020204" pitchFamily="34" charset="0"/>
              <a:buChar char="•"/>
            </a:pPr>
            <a:r>
              <a:rPr lang="en-US" sz="1400" dirty="0"/>
              <a:t>Convenes hospital surveillance committee meetings</a:t>
            </a:r>
          </a:p>
          <a:p>
            <a:pPr marL="111125" indent="-111125">
              <a:buFont typeface="Arial" panose="020B0604020202020204" pitchFamily="34" charset="0"/>
              <a:buChar char="•"/>
            </a:pPr>
            <a:r>
              <a:rPr lang="en-US" sz="1400" dirty="0"/>
              <a:t>Ensures the surveillance reports are submitted each day to DSFP</a:t>
            </a:r>
          </a:p>
        </p:txBody>
      </p:sp>
      <p:sp>
        <p:nvSpPr>
          <p:cNvPr id="20" name="Rectangle 19">
            <a:extLst>
              <a:ext uri="{FF2B5EF4-FFF2-40B4-BE49-F238E27FC236}">
                <a16:creationId xmlns:a16="http://schemas.microsoft.com/office/drawing/2014/main" id="{EF5D9B68-B507-4AB5-87FE-8E0BF66E5426}"/>
              </a:ext>
            </a:extLst>
          </p:cNvPr>
          <p:cNvSpPr/>
          <p:nvPr/>
        </p:nvSpPr>
        <p:spPr>
          <a:xfrm>
            <a:off x="381838" y="5085719"/>
            <a:ext cx="2572378" cy="1600438"/>
          </a:xfrm>
          <a:prstGeom prst="rect">
            <a:avLst/>
          </a:prstGeom>
        </p:spPr>
        <p:txBody>
          <a:bodyPr wrap="square">
            <a:spAutoFit/>
          </a:bodyPr>
          <a:lstStyle/>
          <a:p>
            <a:pPr marL="111125" indent="-111125">
              <a:buFont typeface="Arial" panose="020B0604020202020204" pitchFamily="34" charset="0"/>
              <a:buChar char="•"/>
            </a:pPr>
            <a:r>
              <a:rPr lang="en-US" sz="1400" dirty="0"/>
              <a:t>Ensures operation of triage</a:t>
            </a:r>
          </a:p>
          <a:p>
            <a:pPr marL="111125" indent="-111125">
              <a:buFont typeface="Arial" panose="020B0604020202020204" pitchFamily="34" charset="0"/>
              <a:buChar char="•"/>
            </a:pPr>
            <a:r>
              <a:rPr lang="en-US" sz="1400" dirty="0"/>
              <a:t>Checks ward compliance with use of case-finding algorithm</a:t>
            </a:r>
          </a:p>
          <a:p>
            <a:pPr marL="111125" indent="-111125">
              <a:buFont typeface="Arial" panose="020B0604020202020204" pitchFamily="34" charset="0"/>
              <a:buChar char="•"/>
            </a:pPr>
            <a:r>
              <a:rPr lang="en-US" sz="1400" dirty="0"/>
              <a:t>Attends district COVID-19 surveillance meetings daily and provides updates on hospital surveillance for COVID-19</a:t>
            </a:r>
          </a:p>
        </p:txBody>
      </p:sp>
      <p:sp>
        <p:nvSpPr>
          <p:cNvPr id="21" name="Rectangle 20">
            <a:extLst>
              <a:ext uri="{FF2B5EF4-FFF2-40B4-BE49-F238E27FC236}">
                <a16:creationId xmlns:a16="http://schemas.microsoft.com/office/drawing/2014/main" id="{01225D3F-E135-44C8-9F6A-B109DB3C810A}"/>
              </a:ext>
            </a:extLst>
          </p:cNvPr>
          <p:cNvSpPr/>
          <p:nvPr/>
        </p:nvSpPr>
        <p:spPr>
          <a:xfrm>
            <a:off x="3668482" y="5052329"/>
            <a:ext cx="1827125" cy="1384995"/>
          </a:xfrm>
          <a:prstGeom prst="rect">
            <a:avLst/>
          </a:prstGeom>
        </p:spPr>
        <p:txBody>
          <a:bodyPr wrap="square">
            <a:spAutoFit/>
          </a:bodyPr>
          <a:lstStyle/>
          <a:p>
            <a:pPr marL="111125" indent="-111125">
              <a:buFont typeface="Arial" panose="020B0604020202020204" pitchFamily="34" charset="0"/>
              <a:buChar char="•"/>
            </a:pPr>
            <a:r>
              <a:rPr lang="en-US" sz="1400" dirty="0"/>
              <a:t>Ensures safe sample collection</a:t>
            </a:r>
          </a:p>
          <a:p>
            <a:pPr marL="111125" indent="-111125">
              <a:buFont typeface="Arial" panose="020B0604020202020204" pitchFamily="34" charset="0"/>
              <a:buChar char="•"/>
            </a:pPr>
            <a:r>
              <a:rPr lang="en-US" sz="1400" dirty="0"/>
              <a:t>Ensures safe sample shipment</a:t>
            </a:r>
          </a:p>
          <a:p>
            <a:pPr marL="111125" indent="-111125">
              <a:buFont typeface="Arial" panose="020B0604020202020204" pitchFamily="34" charset="0"/>
              <a:buChar char="•"/>
            </a:pPr>
            <a:r>
              <a:rPr lang="en-US" sz="1400" dirty="0"/>
              <a:t>Follows up on result return</a:t>
            </a:r>
          </a:p>
        </p:txBody>
      </p:sp>
      <p:sp>
        <p:nvSpPr>
          <p:cNvPr id="22" name="Rectangle 21">
            <a:extLst>
              <a:ext uri="{FF2B5EF4-FFF2-40B4-BE49-F238E27FC236}">
                <a16:creationId xmlns:a16="http://schemas.microsoft.com/office/drawing/2014/main" id="{31AB4444-B9BE-4D57-A3C6-2E359EDF5FF3}"/>
              </a:ext>
            </a:extLst>
          </p:cNvPr>
          <p:cNvSpPr/>
          <p:nvPr/>
        </p:nvSpPr>
        <p:spPr>
          <a:xfrm>
            <a:off x="6055177" y="5001698"/>
            <a:ext cx="2460173" cy="1600438"/>
          </a:xfrm>
          <a:prstGeom prst="rect">
            <a:avLst/>
          </a:prstGeom>
        </p:spPr>
        <p:txBody>
          <a:bodyPr wrap="square">
            <a:spAutoFit/>
          </a:bodyPr>
          <a:lstStyle/>
          <a:p>
            <a:pPr marL="171450" indent="-171450">
              <a:buFont typeface="Arial" panose="020B0604020202020204" pitchFamily="34" charset="0"/>
              <a:buChar char="•"/>
            </a:pPr>
            <a:r>
              <a:rPr lang="en-US" sz="1400" dirty="0"/>
              <a:t>Evaluate </a:t>
            </a:r>
            <a:r>
              <a:rPr lang="en-US" sz="1400" u="sng" dirty="0"/>
              <a:t>all inpatients each day </a:t>
            </a:r>
            <a:r>
              <a:rPr lang="en-US" sz="1400" dirty="0"/>
              <a:t>based on case-finding algorithm</a:t>
            </a:r>
          </a:p>
          <a:p>
            <a:pPr marL="171450" indent="-171450">
              <a:buFont typeface="Arial" panose="020B0604020202020204" pitchFamily="34" charset="0"/>
              <a:buChar char="•"/>
            </a:pPr>
            <a:r>
              <a:rPr lang="en-US" sz="1400" dirty="0"/>
              <a:t>Send daily COVID-19 reports (including zero reporting) to Hospital Surveillance Focal Points</a:t>
            </a:r>
          </a:p>
        </p:txBody>
      </p:sp>
      <p:sp>
        <p:nvSpPr>
          <p:cNvPr id="3" name="Rectangle: Rounded Corners 2">
            <a:extLst>
              <a:ext uri="{FF2B5EF4-FFF2-40B4-BE49-F238E27FC236}">
                <a16:creationId xmlns:a16="http://schemas.microsoft.com/office/drawing/2014/main" id="{B305EC8D-EAEF-43DF-9DE9-BE148AAB4DAB}"/>
              </a:ext>
            </a:extLst>
          </p:cNvPr>
          <p:cNvSpPr/>
          <p:nvPr/>
        </p:nvSpPr>
        <p:spPr>
          <a:xfrm>
            <a:off x="6055177" y="2371411"/>
            <a:ext cx="2626599" cy="44672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36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F257-2E73-4073-AAAC-493850742F9A}"/>
              </a:ext>
            </a:extLst>
          </p:cNvPr>
          <p:cNvSpPr>
            <a:spLocks noGrp="1"/>
          </p:cNvSpPr>
          <p:nvPr>
            <p:ph type="title"/>
          </p:nvPr>
        </p:nvSpPr>
        <p:spPr>
          <a:xfrm>
            <a:off x="0" y="2600326"/>
            <a:ext cx="9144000" cy="1325563"/>
          </a:xfrm>
          <a:solidFill>
            <a:schemeClr val="accent1">
              <a:lumMod val="60000"/>
              <a:lumOff val="40000"/>
            </a:schemeClr>
          </a:solidFill>
        </p:spPr>
        <p:txBody>
          <a:bodyPr>
            <a:normAutofit/>
          </a:bodyPr>
          <a:lstStyle/>
          <a:p>
            <a:pPr algn="ctr"/>
            <a:r>
              <a:rPr lang="en-US" sz="4000" b="1" dirty="0"/>
              <a:t>Surveillance Committees at Hospitals</a:t>
            </a:r>
          </a:p>
        </p:txBody>
      </p:sp>
    </p:spTree>
    <p:extLst>
      <p:ext uri="{BB962C8B-B14F-4D97-AF65-F5344CB8AC3E}">
        <p14:creationId xmlns:p14="http://schemas.microsoft.com/office/powerpoint/2010/main" val="49725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C021-6E83-4808-A5CB-06CF970531F5}"/>
              </a:ext>
            </a:extLst>
          </p:cNvPr>
          <p:cNvSpPr>
            <a:spLocks noGrp="1"/>
          </p:cNvSpPr>
          <p:nvPr>
            <p:ph type="title"/>
          </p:nvPr>
        </p:nvSpPr>
        <p:spPr/>
        <p:txBody>
          <a:bodyPr/>
          <a:lstStyle/>
          <a:p>
            <a:r>
              <a:rPr lang="en-US" dirty="0"/>
              <a:t>What is a hospital surveillance committee?</a:t>
            </a:r>
          </a:p>
        </p:txBody>
      </p:sp>
      <p:sp>
        <p:nvSpPr>
          <p:cNvPr id="3" name="Content Placeholder 2">
            <a:extLst>
              <a:ext uri="{FF2B5EF4-FFF2-40B4-BE49-F238E27FC236}">
                <a16:creationId xmlns:a16="http://schemas.microsoft.com/office/drawing/2014/main" id="{F0C8923B-5F54-46A4-BF13-8E478C90008D}"/>
              </a:ext>
            </a:extLst>
          </p:cNvPr>
          <p:cNvSpPr>
            <a:spLocks noGrp="1"/>
          </p:cNvSpPr>
          <p:nvPr>
            <p:ph idx="1"/>
          </p:nvPr>
        </p:nvSpPr>
        <p:spPr>
          <a:xfrm>
            <a:off x="304800" y="1517904"/>
            <a:ext cx="8686800" cy="5187696"/>
          </a:xfrm>
        </p:spPr>
        <p:txBody>
          <a:bodyPr/>
          <a:lstStyle/>
          <a:p>
            <a:r>
              <a:rPr lang="en-US" dirty="0"/>
              <a:t>A group of experts who know the hospital, community, and the issues who make the decisions about how best to protect their patients and staff</a:t>
            </a:r>
          </a:p>
          <a:p>
            <a:endParaRPr lang="en-US" dirty="0"/>
          </a:p>
        </p:txBody>
      </p:sp>
      <p:pic>
        <p:nvPicPr>
          <p:cNvPr id="4" name="Picture 3">
            <a:extLst>
              <a:ext uri="{FF2B5EF4-FFF2-40B4-BE49-F238E27FC236}">
                <a16:creationId xmlns:a16="http://schemas.microsoft.com/office/drawing/2014/main" id="{81FB66B6-BC65-4222-A460-091F1695D759}"/>
              </a:ext>
            </a:extLst>
          </p:cNvPr>
          <p:cNvPicPr>
            <a:picLocks noChangeAspect="1"/>
          </p:cNvPicPr>
          <p:nvPr/>
        </p:nvPicPr>
        <p:blipFill>
          <a:blip r:embed="rId2"/>
          <a:stretch>
            <a:fillRect/>
          </a:stretch>
        </p:blipFill>
        <p:spPr>
          <a:xfrm>
            <a:off x="639070" y="3848520"/>
            <a:ext cx="1748175" cy="1974082"/>
          </a:xfrm>
          <a:prstGeom prst="rect">
            <a:avLst/>
          </a:prstGeom>
        </p:spPr>
      </p:pic>
      <p:pic>
        <p:nvPicPr>
          <p:cNvPr id="5" name="Picture 4">
            <a:extLst>
              <a:ext uri="{FF2B5EF4-FFF2-40B4-BE49-F238E27FC236}">
                <a16:creationId xmlns:a16="http://schemas.microsoft.com/office/drawing/2014/main" id="{BC23DD29-F6B8-41EE-AB5D-7C0118BFCDF5}"/>
              </a:ext>
            </a:extLst>
          </p:cNvPr>
          <p:cNvPicPr>
            <a:picLocks noChangeAspect="1"/>
          </p:cNvPicPr>
          <p:nvPr/>
        </p:nvPicPr>
        <p:blipFill>
          <a:blip r:embed="rId3"/>
          <a:stretch>
            <a:fillRect/>
          </a:stretch>
        </p:blipFill>
        <p:spPr>
          <a:xfrm>
            <a:off x="2568480" y="3848520"/>
            <a:ext cx="1759381" cy="2280251"/>
          </a:xfrm>
          <a:prstGeom prst="rect">
            <a:avLst/>
          </a:prstGeom>
        </p:spPr>
      </p:pic>
      <p:pic>
        <p:nvPicPr>
          <p:cNvPr id="6" name="Picture 5">
            <a:extLst>
              <a:ext uri="{FF2B5EF4-FFF2-40B4-BE49-F238E27FC236}">
                <a16:creationId xmlns:a16="http://schemas.microsoft.com/office/drawing/2014/main" id="{C9B18156-37F6-4F24-8621-35EA4AD9D2F7}"/>
              </a:ext>
            </a:extLst>
          </p:cNvPr>
          <p:cNvPicPr>
            <a:picLocks noChangeAspect="1"/>
          </p:cNvPicPr>
          <p:nvPr/>
        </p:nvPicPr>
        <p:blipFill>
          <a:blip r:embed="rId4"/>
          <a:stretch>
            <a:fillRect/>
          </a:stretch>
        </p:blipFill>
        <p:spPr>
          <a:xfrm>
            <a:off x="4595766" y="3850927"/>
            <a:ext cx="1962150" cy="1971675"/>
          </a:xfrm>
          <a:prstGeom prst="rect">
            <a:avLst/>
          </a:prstGeom>
        </p:spPr>
      </p:pic>
      <p:pic>
        <p:nvPicPr>
          <p:cNvPr id="7" name="Picture 6">
            <a:extLst>
              <a:ext uri="{FF2B5EF4-FFF2-40B4-BE49-F238E27FC236}">
                <a16:creationId xmlns:a16="http://schemas.microsoft.com/office/drawing/2014/main" id="{192F76F4-16ED-4F6F-9463-AFE8E699854B}"/>
              </a:ext>
            </a:extLst>
          </p:cNvPr>
          <p:cNvPicPr>
            <a:picLocks noChangeAspect="1"/>
          </p:cNvPicPr>
          <p:nvPr/>
        </p:nvPicPr>
        <p:blipFill>
          <a:blip r:embed="rId5"/>
          <a:stretch>
            <a:fillRect/>
          </a:stretch>
        </p:blipFill>
        <p:spPr>
          <a:xfrm>
            <a:off x="6659342" y="3848520"/>
            <a:ext cx="1965150" cy="1974082"/>
          </a:xfrm>
          <a:prstGeom prst="rect">
            <a:avLst/>
          </a:prstGeom>
        </p:spPr>
      </p:pic>
    </p:spTree>
    <p:extLst>
      <p:ext uri="{BB962C8B-B14F-4D97-AF65-F5344CB8AC3E}">
        <p14:creationId xmlns:p14="http://schemas.microsoft.com/office/powerpoint/2010/main" val="69591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0F6CF-803A-4ED9-A6A4-2515CCCB1D96}"/>
              </a:ext>
            </a:extLst>
          </p:cNvPr>
          <p:cNvSpPr>
            <a:spLocks noGrp="1"/>
          </p:cNvSpPr>
          <p:nvPr>
            <p:ph type="title"/>
          </p:nvPr>
        </p:nvSpPr>
        <p:spPr>
          <a:xfrm>
            <a:off x="563245" y="152400"/>
            <a:ext cx="8017510" cy="684849"/>
          </a:xfrm>
        </p:spPr>
        <p:txBody>
          <a:bodyPr>
            <a:normAutofit/>
          </a:bodyPr>
          <a:lstStyle/>
          <a:p>
            <a:r>
              <a:rPr lang="en-US" sz="3600" dirty="0"/>
              <a:t>Committee Composition</a:t>
            </a:r>
          </a:p>
        </p:txBody>
      </p:sp>
      <p:sp>
        <p:nvSpPr>
          <p:cNvPr id="3" name="Content Placeholder 2">
            <a:extLst>
              <a:ext uri="{FF2B5EF4-FFF2-40B4-BE49-F238E27FC236}">
                <a16:creationId xmlns:a16="http://schemas.microsoft.com/office/drawing/2014/main" id="{9C0BD5CC-F4D3-44E5-9733-54D65B074B5D}"/>
              </a:ext>
            </a:extLst>
          </p:cNvPr>
          <p:cNvSpPr>
            <a:spLocks noGrp="1"/>
          </p:cNvSpPr>
          <p:nvPr>
            <p:ph idx="1"/>
          </p:nvPr>
        </p:nvSpPr>
        <p:spPr>
          <a:xfrm>
            <a:off x="304800" y="1664208"/>
            <a:ext cx="8686800" cy="5041392"/>
          </a:xfrm>
        </p:spPr>
        <p:txBody>
          <a:bodyPr>
            <a:normAutofit/>
          </a:bodyPr>
          <a:lstStyle/>
          <a:p>
            <a:r>
              <a:rPr lang="en-US" dirty="0"/>
              <a:t>No more than 10 people! May include:</a:t>
            </a:r>
          </a:p>
          <a:p>
            <a:pPr lvl="1"/>
            <a:r>
              <a:rPr lang="en-US" dirty="0"/>
              <a:t>Director / medical superintendent </a:t>
            </a:r>
          </a:p>
          <a:p>
            <a:pPr lvl="1"/>
            <a:r>
              <a:rPr lang="en-US" dirty="0"/>
              <a:t>Hospital administrator</a:t>
            </a:r>
          </a:p>
          <a:p>
            <a:pPr lvl="1"/>
            <a:r>
              <a:rPr lang="en-US" dirty="0"/>
              <a:t>Ward in-charges </a:t>
            </a:r>
            <a:r>
              <a:rPr lang="en-US" i="1" dirty="0"/>
              <a:t>from every ward</a:t>
            </a:r>
            <a:endParaRPr lang="en-US" dirty="0"/>
          </a:p>
          <a:p>
            <a:pPr lvl="1"/>
            <a:r>
              <a:rPr lang="en-US" dirty="0"/>
              <a:t>OPD in-charge</a:t>
            </a:r>
          </a:p>
          <a:p>
            <a:pPr lvl="1"/>
            <a:r>
              <a:rPr lang="en-US" dirty="0"/>
              <a:t>Head of records</a:t>
            </a:r>
          </a:p>
          <a:p>
            <a:pPr lvl="1"/>
            <a:r>
              <a:rPr lang="en-US" dirty="0"/>
              <a:t>Senior nursing officer</a:t>
            </a:r>
          </a:p>
          <a:p>
            <a:pPr lvl="1"/>
            <a:r>
              <a:rPr lang="en-US" dirty="0"/>
              <a:t>Head of lab</a:t>
            </a:r>
          </a:p>
          <a:p>
            <a:pPr lvl="1"/>
            <a:r>
              <a:rPr lang="en-US" dirty="0"/>
              <a:t>District surveillance focal person or health management information system focal person</a:t>
            </a:r>
          </a:p>
        </p:txBody>
      </p:sp>
    </p:spTree>
    <p:extLst>
      <p:ext uri="{BB962C8B-B14F-4D97-AF65-F5344CB8AC3E}">
        <p14:creationId xmlns:p14="http://schemas.microsoft.com/office/powerpoint/2010/main" val="60334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0F6CF-803A-4ED9-A6A4-2515CCCB1D96}"/>
              </a:ext>
            </a:extLst>
          </p:cNvPr>
          <p:cNvSpPr>
            <a:spLocks noGrp="1"/>
          </p:cNvSpPr>
          <p:nvPr>
            <p:ph type="title"/>
          </p:nvPr>
        </p:nvSpPr>
        <p:spPr>
          <a:xfrm>
            <a:off x="552841" y="274604"/>
            <a:ext cx="8017510" cy="812865"/>
          </a:xfrm>
        </p:spPr>
        <p:txBody>
          <a:bodyPr>
            <a:normAutofit/>
          </a:bodyPr>
          <a:lstStyle/>
          <a:p>
            <a:r>
              <a:rPr lang="en-US" sz="3600" dirty="0"/>
              <a:t>Facility surveillance committee tasks</a:t>
            </a:r>
          </a:p>
        </p:txBody>
      </p:sp>
      <p:sp>
        <p:nvSpPr>
          <p:cNvPr id="3" name="Content Placeholder 2">
            <a:extLst>
              <a:ext uri="{FF2B5EF4-FFF2-40B4-BE49-F238E27FC236}">
                <a16:creationId xmlns:a16="http://schemas.microsoft.com/office/drawing/2014/main" id="{9C0BD5CC-F4D3-44E5-9733-54D65B074B5D}"/>
              </a:ext>
            </a:extLst>
          </p:cNvPr>
          <p:cNvSpPr>
            <a:spLocks noGrp="1"/>
          </p:cNvSpPr>
          <p:nvPr>
            <p:ph idx="1"/>
          </p:nvPr>
        </p:nvSpPr>
        <p:spPr>
          <a:xfrm>
            <a:off x="552841" y="1697609"/>
            <a:ext cx="8093319" cy="4351338"/>
          </a:xfrm>
        </p:spPr>
        <p:txBody>
          <a:bodyPr>
            <a:normAutofit/>
          </a:bodyPr>
          <a:lstStyle/>
          <a:p>
            <a:pPr>
              <a:lnSpc>
                <a:spcPct val="100000"/>
              </a:lnSpc>
            </a:pPr>
            <a:r>
              <a:rPr lang="en-US" sz="2400" dirty="0"/>
              <a:t>Develop a hospital/HCIV COVID-19 surveillance plan with clear </a:t>
            </a:r>
            <a:r>
              <a:rPr lang="en-US" sz="2400" i="1" dirty="0"/>
              <a:t>goals, objectives, </a:t>
            </a:r>
            <a:r>
              <a:rPr lang="en-US" sz="2400" dirty="0"/>
              <a:t>and</a:t>
            </a:r>
            <a:r>
              <a:rPr lang="en-US" sz="2400" i="1" dirty="0"/>
              <a:t> important core functions</a:t>
            </a:r>
          </a:p>
          <a:p>
            <a:pPr>
              <a:lnSpc>
                <a:spcPct val="100000"/>
              </a:lnSpc>
            </a:pPr>
            <a:r>
              <a:rPr lang="en-US" sz="2400" dirty="0"/>
              <a:t>Hold weekly review meetings to discuss case detection, validation, investigation, and reporting at the hospital/HCIV</a:t>
            </a:r>
          </a:p>
          <a:p>
            <a:pPr>
              <a:lnSpc>
                <a:spcPct val="100000"/>
              </a:lnSpc>
            </a:pPr>
            <a:r>
              <a:rPr lang="en-US" sz="2400" dirty="0"/>
              <a:t>Conduct quarterly CMEs to ensure all staff are sensitized on COVID-19, as well as Acute Flaccid Paralysis, measles, Neonatal Tetanus surveillance, and IDSR  </a:t>
            </a:r>
          </a:p>
          <a:p>
            <a:pPr>
              <a:lnSpc>
                <a:spcPct val="100000"/>
              </a:lnSpc>
            </a:pPr>
            <a:r>
              <a:rPr lang="en-US" sz="2400" dirty="0"/>
              <a:t>Ensure that all job aids and surveillance guidelines are properly displayed and utilized by Health Care Workers in all departments of the facility</a:t>
            </a:r>
          </a:p>
        </p:txBody>
      </p:sp>
    </p:spTree>
    <p:extLst>
      <p:ext uri="{BB962C8B-B14F-4D97-AF65-F5344CB8AC3E}">
        <p14:creationId xmlns:p14="http://schemas.microsoft.com/office/powerpoint/2010/main" val="3902563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0F6CF-803A-4ED9-A6A4-2515CCCB1D96}"/>
              </a:ext>
            </a:extLst>
          </p:cNvPr>
          <p:cNvSpPr>
            <a:spLocks noGrp="1"/>
          </p:cNvSpPr>
          <p:nvPr>
            <p:ph type="title"/>
          </p:nvPr>
        </p:nvSpPr>
        <p:spPr>
          <a:xfrm>
            <a:off x="142875" y="152401"/>
            <a:ext cx="9010650" cy="995745"/>
          </a:xfrm>
        </p:spPr>
        <p:txBody>
          <a:bodyPr>
            <a:normAutofit/>
          </a:bodyPr>
          <a:lstStyle/>
          <a:p>
            <a:r>
              <a:rPr lang="en-US" sz="3600" dirty="0"/>
              <a:t>Requirements from committee members</a:t>
            </a:r>
          </a:p>
        </p:txBody>
      </p:sp>
      <p:sp>
        <p:nvSpPr>
          <p:cNvPr id="3" name="Content Placeholder 2">
            <a:extLst>
              <a:ext uri="{FF2B5EF4-FFF2-40B4-BE49-F238E27FC236}">
                <a16:creationId xmlns:a16="http://schemas.microsoft.com/office/drawing/2014/main" id="{9C0BD5CC-F4D3-44E5-9733-54D65B074B5D}"/>
              </a:ext>
            </a:extLst>
          </p:cNvPr>
          <p:cNvSpPr>
            <a:spLocks noGrp="1"/>
          </p:cNvSpPr>
          <p:nvPr>
            <p:ph idx="1"/>
          </p:nvPr>
        </p:nvSpPr>
        <p:spPr>
          <a:xfrm>
            <a:off x="304800" y="1690688"/>
            <a:ext cx="8686800" cy="5014911"/>
          </a:xfrm>
        </p:spPr>
        <p:txBody>
          <a:bodyPr>
            <a:normAutofit/>
          </a:bodyPr>
          <a:lstStyle/>
          <a:p>
            <a:r>
              <a:rPr lang="en-US" sz="2400" dirty="0"/>
              <a:t>Interest in being on the committee</a:t>
            </a:r>
          </a:p>
          <a:p>
            <a:r>
              <a:rPr lang="en-US" sz="2400" dirty="0"/>
              <a:t>Commitment to attend all meetings for which they are locally available</a:t>
            </a:r>
            <a:endParaRPr lang="en-US" sz="2000" dirty="0"/>
          </a:p>
          <a:p>
            <a:r>
              <a:rPr lang="en-US" sz="2400" dirty="0"/>
              <a:t>Able and willing to collect and analyze basic data from their wards / departments</a:t>
            </a:r>
          </a:p>
          <a:p>
            <a:r>
              <a:rPr lang="en-US" sz="2400" dirty="0"/>
              <a:t>Reliable reporters</a:t>
            </a:r>
          </a:p>
          <a:p>
            <a:pPr lvl="1"/>
            <a:endParaRPr lang="en-US" sz="2000" dirty="0"/>
          </a:p>
          <a:p>
            <a:pPr lvl="1"/>
            <a:endParaRPr lang="en-US" sz="2000" dirty="0"/>
          </a:p>
          <a:p>
            <a:endParaRPr lang="en-US" sz="2400" dirty="0"/>
          </a:p>
        </p:txBody>
      </p:sp>
    </p:spTree>
    <p:extLst>
      <p:ext uri="{BB962C8B-B14F-4D97-AF65-F5344CB8AC3E}">
        <p14:creationId xmlns:p14="http://schemas.microsoft.com/office/powerpoint/2010/main" val="2841987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B0F6CF-803A-4ED9-A6A4-2515CCCB1D96}"/>
              </a:ext>
            </a:extLst>
          </p:cNvPr>
          <p:cNvSpPr>
            <a:spLocks noGrp="1"/>
          </p:cNvSpPr>
          <p:nvPr>
            <p:ph type="title"/>
          </p:nvPr>
        </p:nvSpPr>
        <p:spPr>
          <a:xfrm>
            <a:off x="563244" y="311568"/>
            <a:ext cx="8017510" cy="684849"/>
          </a:xfrm>
        </p:spPr>
        <p:txBody>
          <a:bodyPr>
            <a:normAutofit/>
          </a:bodyPr>
          <a:lstStyle/>
          <a:p>
            <a:r>
              <a:rPr lang="en-US" sz="3600" dirty="0"/>
              <a:t>Individual committee member tasks</a:t>
            </a:r>
          </a:p>
        </p:txBody>
      </p:sp>
      <p:sp>
        <p:nvSpPr>
          <p:cNvPr id="3" name="Content Placeholder 2">
            <a:extLst>
              <a:ext uri="{FF2B5EF4-FFF2-40B4-BE49-F238E27FC236}">
                <a16:creationId xmlns:a16="http://schemas.microsoft.com/office/drawing/2014/main" id="{9C0BD5CC-F4D3-44E5-9733-54D65B074B5D}"/>
              </a:ext>
            </a:extLst>
          </p:cNvPr>
          <p:cNvSpPr>
            <a:spLocks noGrp="1"/>
          </p:cNvSpPr>
          <p:nvPr>
            <p:ph idx="1"/>
          </p:nvPr>
        </p:nvSpPr>
        <p:spPr>
          <a:xfrm>
            <a:off x="221065" y="3198350"/>
            <a:ext cx="3305907" cy="3294524"/>
          </a:xfrm>
        </p:spPr>
        <p:txBody>
          <a:bodyPr>
            <a:normAutofit fontScale="92500"/>
          </a:bodyPr>
          <a:lstStyle/>
          <a:p>
            <a:pPr marL="285750" lvl="1" indent="-285750">
              <a:buSzPct val="80000"/>
              <a:buFont typeface="Wingdings" panose="05000000000000000000" pitchFamily="2" charset="2"/>
              <a:buChar char="q"/>
            </a:pPr>
            <a:r>
              <a:rPr lang="en-US" sz="1600" u="sng" dirty="0"/>
              <a:t>Conduct active surveillance for COVID-19 in their departments</a:t>
            </a:r>
          </a:p>
          <a:p>
            <a:pPr marL="285750" lvl="1" indent="-285750">
              <a:buSzPct val="80000"/>
              <a:buFont typeface="Wingdings" panose="05000000000000000000" pitchFamily="2" charset="2"/>
              <a:buChar char="q"/>
            </a:pPr>
            <a:r>
              <a:rPr lang="en-US" sz="1600" dirty="0"/>
              <a:t>Provide case definitions, COVID-19 surveillance posters, tools, and ensure they are displayed and used</a:t>
            </a:r>
          </a:p>
          <a:p>
            <a:pPr marL="285750" lvl="1" indent="-285750">
              <a:buSzPct val="80000"/>
              <a:buFont typeface="Wingdings" panose="05000000000000000000" pitchFamily="2" charset="2"/>
              <a:buChar char="q"/>
            </a:pPr>
            <a:r>
              <a:rPr lang="en-US" sz="1600" dirty="0"/>
              <a:t>Keep file of COVID-19 surveillance forms easily accessible by all workers in his/her department</a:t>
            </a:r>
          </a:p>
          <a:p>
            <a:pPr marL="285750" lvl="1" indent="-285750">
              <a:buSzPct val="80000"/>
              <a:buFont typeface="Wingdings" panose="05000000000000000000" pitchFamily="2" charset="2"/>
              <a:buChar char="q"/>
            </a:pPr>
            <a:r>
              <a:rPr lang="en-US" sz="1600" dirty="0"/>
              <a:t>Notify the lead coordinator of the COVID-19 surveillance committee of any suspected COVID-19 case</a:t>
            </a:r>
          </a:p>
        </p:txBody>
      </p:sp>
      <p:pic>
        <p:nvPicPr>
          <p:cNvPr id="2" name="Picture 1">
            <a:extLst>
              <a:ext uri="{FF2B5EF4-FFF2-40B4-BE49-F238E27FC236}">
                <a16:creationId xmlns:a16="http://schemas.microsoft.com/office/drawing/2014/main" id="{BA177B49-26F3-4AE5-8B98-8B7419233A57}"/>
              </a:ext>
            </a:extLst>
          </p:cNvPr>
          <p:cNvPicPr>
            <a:picLocks noChangeAspect="1"/>
          </p:cNvPicPr>
          <p:nvPr/>
        </p:nvPicPr>
        <p:blipFill>
          <a:blip r:embed="rId2"/>
          <a:stretch>
            <a:fillRect/>
          </a:stretch>
        </p:blipFill>
        <p:spPr>
          <a:xfrm>
            <a:off x="3706872" y="1450598"/>
            <a:ext cx="1515940" cy="1626593"/>
          </a:xfrm>
          <a:prstGeom prst="rect">
            <a:avLst/>
          </a:prstGeom>
        </p:spPr>
      </p:pic>
      <p:pic>
        <p:nvPicPr>
          <p:cNvPr id="4" name="Picture 3">
            <a:extLst>
              <a:ext uri="{FF2B5EF4-FFF2-40B4-BE49-F238E27FC236}">
                <a16:creationId xmlns:a16="http://schemas.microsoft.com/office/drawing/2014/main" id="{39B198F5-832E-4A5C-8A7D-6E9890577D61}"/>
              </a:ext>
            </a:extLst>
          </p:cNvPr>
          <p:cNvPicPr>
            <a:picLocks noChangeAspect="1"/>
          </p:cNvPicPr>
          <p:nvPr/>
        </p:nvPicPr>
        <p:blipFill>
          <a:blip r:embed="rId3"/>
          <a:stretch>
            <a:fillRect/>
          </a:stretch>
        </p:blipFill>
        <p:spPr>
          <a:xfrm>
            <a:off x="6565000" y="1450597"/>
            <a:ext cx="1718789" cy="1626593"/>
          </a:xfrm>
          <a:prstGeom prst="rect">
            <a:avLst/>
          </a:prstGeom>
        </p:spPr>
      </p:pic>
      <p:pic>
        <p:nvPicPr>
          <p:cNvPr id="7" name="Picture 6">
            <a:extLst>
              <a:ext uri="{FF2B5EF4-FFF2-40B4-BE49-F238E27FC236}">
                <a16:creationId xmlns:a16="http://schemas.microsoft.com/office/drawing/2014/main" id="{A571A8D3-8957-433B-9DA0-BFF8824FB3CA}"/>
              </a:ext>
            </a:extLst>
          </p:cNvPr>
          <p:cNvPicPr>
            <a:picLocks noChangeAspect="1"/>
          </p:cNvPicPr>
          <p:nvPr/>
        </p:nvPicPr>
        <p:blipFill>
          <a:blip r:embed="rId4"/>
          <a:stretch>
            <a:fillRect/>
          </a:stretch>
        </p:blipFill>
        <p:spPr>
          <a:xfrm>
            <a:off x="822843" y="1605140"/>
            <a:ext cx="1593210" cy="1593210"/>
          </a:xfrm>
          <a:prstGeom prst="rect">
            <a:avLst/>
          </a:prstGeom>
        </p:spPr>
      </p:pic>
      <p:sp>
        <p:nvSpPr>
          <p:cNvPr id="5" name="Rectangle 4">
            <a:extLst>
              <a:ext uri="{FF2B5EF4-FFF2-40B4-BE49-F238E27FC236}">
                <a16:creationId xmlns:a16="http://schemas.microsoft.com/office/drawing/2014/main" id="{24F2D6CC-1BFA-4BE1-B6B4-FD617A438301}"/>
              </a:ext>
            </a:extLst>
          </p:cNvPr>
          <p:cNvSpPr/>
          <p:nvPr/>
        </p:nvSpPr>
        <p:spPr>
          <a:xfrm>
            <a:off x="3633230" y="3198350"/>
            <a:ext cx="1877539" cy="1569660"/>
          </a:xfrm>
          <a:prstGeom prst="rect">
            <a:avLst/>
          </a:prstGeom>
        </p:spPr>
        <p:txBody>
          <a:bodyPr wrap="square">
            <a:spAutoFit/>
          </a:bodyPr>
          <a:lstStyle/>
          <a:p>
            <a:pPr marL="231775" indent="-231775">
              <a:buSzPct val="70000"/>
              <a:buFont typeface="Wingdings" panose="05000000000000000000" pitchFamily="2" charset="2"/>
              <a:buChar char="q"/>
            </a:pPr>
            <a:r>
              <a:rPr lang="en-US" sz="1600" dirty="0"/>
              <a:t>Sensitize other Health Care Workers in his/her department about COVID-19</a:t>
            </a:r>
          </a:p>
        </p:txBody>
      </p:sp>
      <p:sp>
        <p:nvSpPr>
          <p:cNvPr id="8" name="Rectangle 7">
            <a:extLst>
              <a:ext uri="{FF2B5EF4-FFF2-40B4-BE49-F238E27FC236}">
                <a16:creationId xmlns:a16="http://schemas.microsoft.com/office/drawing/2014/main" id="{AC466BD1-4633-4F62-8210-A20B62C79F0E}"/>
              </a:ext>
            </a:extLst>
          </p:cNvPr>
          <p:cNvSpPr/>
          <p:nvPr/>
        </p:nvSpPr>
        <p:spPr>
          <a:xfrm>
            <a:off x="6130981" y="3198350"/>
            <a:ext cx="2190176" cy="1077218"/>
          </a:xfrm>
          <a:prstGeom prst="rect">
            <a:avLst/>
          </a:prstGeom>
        </p:spPr>
        <p:txBody>
          <a:bodyPr wrap="square">
            <a:spAutoFit/>
          </a:bodyPr>
          <a:lstStyle/>
          <a:p>
            <a:pPr marL="231775" indent="-231775">
              <a:buSzPct val="70000"/>
              <a:buFont typeface="Wingdings" panose="05000000000000000000" pitchFamily="2" charset="2"/>
              <a:buChar char="q"/>
            </a:pPr>
            <a:r>
              <a:rPr lang="en-US" sz="1600" dirty="0"/>
              <a:t>Conduct awareness talks on COVID-19 surveillance in OPD clinics</a:t>
            </a:r>
          </a:p>
        </p:txBody>
      </p:sp>
    </p:spTree>
    <p:extLst>
      <p:ext uri="{BB962C8B-B14F-4D97-AF65-F5344CB8AC3E}">
        <p14:creationId xmlns:p14="http://schemas.microsoft.com/office/powerpoint/2010/main" val="272214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F257-2E73-4073-AAAC-493850742F9A}"/>
              </a:ext>
            </a:extLst>
          </p:cNvPr>
          <p:cNvSpPr>
            <a:spLocks noGrp="1"/>
          </p:cNvSpPr>
          <p:nvPr>
            <p:ph type="title"/>
          </p:nvPr>
        </p:nvSpPr>
        <p:spPr>
          <a:xfrm>
            <a:off x="0" y="2600326"/>
            <a:ext cx="9144000" cy="1325563"/>
          </a:xfrm>
          <a:solidFill>
            <a:schemeClr val="accent1">
              <a:lumMod val="60000"/>
              <a:lumOff val="40000"/>
            </a:schemeClr>
          </a:solidFill>
        </p:spPr>
        <p:txBody>
          <a:bodyPr>
            <a:normAutofit/>
          </a:bodyPr>
          <a:lstStyle/>
          <a:p>
            <a:pPr algn="ctr"/>
            <a:r>
              <a:rPr lang="en-US" sz="4000" b="1" dirty="0"/>
              <a:t>Who gets screened at health facilities?</a:t>
            </a:r>
          </a:p>
        </p:txBody>
      </p:sp>
    </p:spTree>
    <p:extLst>
      <p:ext uri="{BB962C8B-B14F-4D97-AF65-F5344CB8AC3E}">
        <p14:creationId xmlns:p14="http://schemas.microsoft.com/office/powerpoint/2010/main" val="170663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D5096-086E-4A4C-962D-109691894987}"/>
              </a:ext>
            </a:extLst>
          </p:cNvPr>
          <p:cNvSpPr>
            <a:spLocks noGrp="1"/>
          </p:cNvSpPr>
          <p:nvPr>
            <p:ph type="title"/>
          </p:nvPr>
        </p:nvSpPr>
        <p:spPr>
          <a:xfrm>
            <a:off x="646938" y="0"/>
            <a:ext cx="7997190" cy="1325563"/>
          </a:xfrm>
        </p:spPr>
        <p:txBody>
          <a:bodyPr>
            <a:noAutofit/>
          </a:bodyPr>
          <a:lstStyle/>
          <a:p>
            <a:r>
              <a:rPr lang="en-US" sz="3600" dirty="0"/>
              <a:t>Community Case Definition</a:t>
            </a:r>
          </a:p>
        </p:txBody>
      </p:sp>
      <p:sp>
        <p:nvSpPr>
          <p:cNvPr id="3" name="Content Placeholder 2">
            <a:extLst>
              <a:ext uri="{FF2B5EF4-FFF2-40B4-BE49-F238E27FC236}">
                <a16:creationId xmlns:a16="http://schemas.microsoft.com/office/drawing/2014/main" id="{C40C218E-5E37-4FCE-AC5E-E4B933C2B1C2}"/>
              </a:ext>
            </a:extLst>
          </p:cNvPr>
          <p:cNvSpPr>
            <a:spLocks noGrp="1"/>
          </p:cNvSpPr>
          <p:nvPr>
            <p:ph idx="1"/>
          </p:nvPr>
        </p:nvSpPr>
        <p:spPr>
          <a:xfrm>
            <a:off x="628650" y="1825625"/>
            <a:ext cx="5985510" cy="4351338"/>
          </a:xfrm>
        </p:spPr>
        <p:txBody>
          <a:bodyPr/>
          <a:lstStyle/>
          <a:p>
            <a:r>
              <a:rPr lang="en-US" u="sng" dirty="0"/>
              <a:t>Any person</a:t>
            </a:r>
            <a:r>
              <a:rPr lang="en-US" dirty="0"/>
              <a:t> or groups of persons with flu-like symptoms such as fever, running nose, sneezing, cough, sore throat and difficulty in breathing</a:t>
            </a:r>
          </a:p>
          <a:p>
            <a:r>
              <a:rPr lang="en-US" b="1" dirty="0"/>
              <a:t>This is the regular Acute Respiratory Illness you see in the community!</a:t>
            </a:r>
          </a:p>
          <a:p>
            <a:endParaRPr lang="en-US" dirty="0"/>
          </a:p>
        </p:txBody>
      </p:sp>
      <p:pic>
        <p:nvPicPr>
          <p:cNvPr id="4" name="Picture 3">
            <a:extLst>
              <a:ext uri="{FF2B5EF4-FFF2-40B4-BE49-F238E27FC236}">
                <a16:creationId xmlns:a16="http://schemas.microsoft.com/office/drawing/2014/main" id="{E90D0C5E-87FA-431F-9636-58FB97E0E706}"/>
              </a:ext>
            </a:extLst>
          </p:cNvPr>
          <p:cNvPicPr>
            <a:picLocks noChangeAspect="1"/>
          </p:cNvPicPr>
          <p:nvPr/>
        </p:nvPicPr>
        <p:blipFill>
          <a:blip r:embed="rId3"/>
          <a:stretch>
            <a:fillRect/>
          </a:stretch>
        </p:blipFill>
        <p:spPr>
          <a:xfrm>
            <a:off x="7000875" y="1878379"/>
            <a:ext cx="1514475" cy="2619375"/>
          </a:xfrm>
          <a:prstGeom prst="rect">
            <a:avLst/>
          </a:prstGeom>
        </p:spPr>
      </p:pic>
    </p:spTree>
    <p:extLst>
      <p:ext uri="{BB962C8B-B14F-4D97-AF65-F5344CB8AC3E}">
        <p14:creationId xmlns:p14="http://schemas.microsoft.com/office/powerpoint/2010/main" val="2571078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2821-3BDF-432F-9742-305CC3F8BD6A}"/>
              </a:ext>
            </a:extLst>
          </p:cNvPr>
          <p:cNvSpPr>
            <a:spLocks noGrp="1"/>
          </p:cNvSpPr>
          <p:nvPr>
            <p:ph type="title"/>
          </p:nvPr>
        </p:nvSpPr>
        <p:spPr/>
        <p:txBody>
          <a:bodyPr/>
          <a:lstStyle/>
          <a:p>
            <a:r>
              <a:rPr lang="en-US" dirty="0"/>
              <a:t>Four groups screened at facilities</a:t>
            </a:r>
          </a:p>
        </p:txBody>
      </p:sp>
      <p:sp>
        <p:nvSpPr>
          <p:cNvPr id="3" name="Content Placeholder 2">
            <a:extLst>
              <a:ext uri="{FF2B5EF4-FFF2-40B4-BE49-F238E27FC236}">
                <a16:creationId xmlns:a16="http://schemas.microsoft.com/office/drawing/2014/main" id="{E96A7B59-D45B-4650-BE83-735959A6DBCF}"/>
              </a:ext>
            </a:extLst>
          </p:cNvPr>
          <p:cNvSpPr>
            <a:spLocks noGrp="1"/>
          </p:cNvSpPr>
          <p:nvPr>
            <p:ph idx="1"/>
          </p:nvPr>
        </p:nvSpPr>
        <p:spPr>
          <a:xfrm>
            <a:off x="304800" y="1792224"/>
            <a:ext cx="8686800" cy="4913376"/>
          </a:xfrm>
        </p:spPr>
        <p:txBody>
          <a:bodyPr/>
          <a:lstStyle/>
          <a:p>
            <a:pPr marL="514350" indent="-514350">
              <a:buFont typeface="+mj-lt"/>
              <a:buAutoNum type="arabicPeriod"/>
            </a:pPr>
            <a:r>
              <a:rPr lang="en-US" dirty="0"/>
              <a:t>All persons entering the facility for any reason</a:t>
            </a:r>
          </a:p>
          <a:p>
            <a:pPr marL="514350" indent="-514350">
              <a:buFont typeface="+mj-lt"/>
              <a:buAutoNum type="arabicPeriod"/>
            </a:pPr>
            <a:r>
              <a:rPr lang="en-US" dirty="0"/>
              <a:t>Inpatients</a:t>
            </a:r>
          </a:p>
          <a:p>
            <a:pPr marL="514350" indent="-514350">
              <a:buFont typeface="+mj-lt"/>
              <a:buAutoNum type="arabicPeriod"/>
            </a:pPr>
            <a:r>
              <a:rPr lang="en-US" dirty="0"/>
              <a:t>Caregivers</a:t>
            </a:r>
          </a:p>
          <a:p>
            <a:pPr marL="514350" indent="-514350">
              <a:buFont typeface="+mj-lt"/>
              <a:buAutoNum type="arabicPeriod"/>
            </a:pPr>
            <a:r>
              <a:rPr lang="en-US" dirty="0"/>
              <a:t>Healthcare workers</a:t>
            </a:r>
          </a:p>
          <a:p>
            <a:endParaRPr lang="en-US" dirty="0"/>
          </a:p>
          <a:p>
            <a:endParaRPr lang="en-US" dirty="0"/>
          </a:p>
        </p:txBody>
      </p:sp>
    </p:spTree>
    <p:extLst>
      <p:ext uri="{BB962C8B-B14F-4D97-AF65-F5344CB8AC3E}">
        <p14:creationId xmlns:p14="http://schemas.microsoft.com/office/powerpoint/2010/main" val="2643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719"/>
            <a:ext cx="8610600" cy="838200"/>
          </a:xfrm>
        </p:spPr>
        <p:txBody>
          <a:bodyPr/>
          <a:lstStyle/>
          <a:p>
            <a:r>
              <a:rPr lang="en-US" dirty="0"/>
              <a:t>What is public health surveillance?</a:t>
            </a:r>
          </a:p>
        </p:txBody>
      </p:sp>
      <p:sp>
        <p:nvSpPr>
          <p:cNvPr id="3" name="Content Placeholder 2"/>
          <p:cNvSpPr>
            <a:spLocks noGrp="1"/>
          </p:cNvSpPr>
          <p:nvPr>
            <p:ph idx="1"/>
          </p:nvPr>
        </p:nvSpPr>
        <p:spPr>
          <a:xfrm>
            <a:off x="347016" y="1576141"/>
            <a:ext cx="8686800" cy="4253160"/>
          </a:xfrm>
        </p:spPr>
        <p:txBody>
          <a:bodyPr/>
          <a:lstStyle/>
          <a:p>
            <a:r>
              <a:rPr lang="en-US" dirty="0"/>
              <a:t>The continuous, systematic collection, analysis and interpretation of health-related data needed for the planning, implementation, and evaluation of public health practice</a:t>
            </a:r>
          </a:p>
        </p:txBody>
      </p:sp>
      <p:grpSp>
        <p:nvGrpSpPr>
          <p:cNvPr id="10" name="Group 9"/>
          <p:cNvGrpSpPr/>
          <p:nvPr/>
        </p:nvGrpSpPr>
        <p:grpSpPr>
          <a:xfrm>
            <a:off x="685801" y="1683231"/>
            <a:ext cx="7211528" cy="3274237"/>
            <a:chOff x="685800" y="1683228"/>
            <a:chExt cx="7211528" cy="3274237"/>
          </a:xfrm>
        </p:grpSpPr>
        <p:grpSp>
          <p:nvGrpSpPr>
            <p:cNvPr id="9" name="Group 8"/>
            <p:cNvGrpSpPr/>
            <p:nvPr/>
          </p:nvGrpSpPr>
          <p:grpSpPr>
            <a:xfrm>
              <a:off x="2286000" y="1683228"/>
              <a:ext cx="5611328" cy="2812572"/>
              <a:chOff x="2286000" y="1683228"/>
              <a:chExt cx="5611328" cy="2812572"/>
            </a:xfrm>
          </p:grpSpPr>
          <p:sp>
            <p:nvSpPr>
              <p:cNvPr id="4" name="Freeform: Shape 3"/>
              <p:cNvSpPr/>
              <p:nvPr/>
            </p:nvSpPr>
            <p:spPr>
              <a:xfrm>
                <a:off x="3946358" y="1683228"/>
                <a:ext cx="3950970" cy="1035909"/>
              </a:xfrm>
              <a:custGeom>
                <a:avLst/>
                <a:gdLst>
                  <a:gd name="connsiteX0" fmla="*/ 1515979 w 3950970"/>
                  <a:gd name="connsiteY0" fmla="*/ 13225 h 1035909"/>
                  <a:gd name="connsiteX1" fmla="*/ 1503947 w 3950970"/>
                  <a:gd name="connsiteY1" fmla="*/ 73383 h 1035909"/>
                  <a:gd name="connsiteX2" fmla="*/ 1491916 w 3950970"/>
                  <a:gd name="connsiteY2" fmla="*/ 109477 h 1035909"/>
                  <a:gd name="connsiteX3" fmla="*/ 1479884 w 3950970"/>
                  <a:gd name="connsiteY3" fmla="*/ 265888 h 1035909"/>
                  <a:gd name="connsiteX4" fmla="*/ 1467853 w 3950970"/>
                  <a:gd name="connsiteY4" fmla="*/ 326046 h 1035909"/>
                  <a:gd name="connsiteX5" fmla="*/ 1407695 w 3950970"/>
                  <a:gd name="connsiteY5" fmla="*/ 374172 h 1035909"/>
                  <a:gd name="connsiteX6" fmla="*/ 1383631 w 3950970"/>
                  <a:gd name="connsiteY6" fmla="*/ 398235 h 1035909"/>
                  <a:gd name="connsiteX7" fmla="*/ 1311442 w 3950970"/>
                  <a:gd name="connsiteY7" fmla="*/ 434330 h 1035909"/>
                  <a:gd name="connsiteX8" fmla="*/ 1046747 w 3950970"/>
                  <a:gd name="connsiteY8" fmla="*/ 446361 h 1035909"/>
                  <a:gd name="connsiteX9" fmla="*/ 565484 w 3950970"/>
                  <a:gd name="connsiteY9" fmla="*/ 470425 h 1035909"/>
                  <a:gd name="connsiteX10" fmla="*/ 445168 w 3950970"/>
                  <a:gd name="connsiteY10" fmla="*/ 494488 h 1035909"/>
                  <a:gd name="connsiteX11" fmla="*/ 372979 w 3950970"/>
                  <a:gd name="connsiteY11" fmla="*/ 518551 h 1035909"/>
                  <a:gd name="connsiteX12" fmla="*/ 108284 w 3950970"/>
                  <a:gd name="connsiteY12" fmla="*/ 530583 h 1035909"/>
                  <a:gd name="connsiteX13" fmla="*/ 36095 w 3950970"/>
                  <a:gd name="connsiteY13" fmla="*/ 566677 h 1035909"/>
                  <a:gd name="connsiteX14" fmla="*/ 24063 w 3950970"/>
                  <a:gd name="connsiteY14" fmla="*/ 602772 h 1035909"/>
                  <a:gd name="connsiteX15" fmla="*/ 12031 w 3950970"/>
                  <a:gd name="connsiteY15" fmla="*/ 686993 h 1035909"/>
                  <a:gd name="connsiteX16" fmla="*/ 0 w 3950970"/>
                  <a:gd name="connsiteY16" fmla="*/ 723088 h 1035909"/>
                  <a:gd name="connsiteX17" fmla="*/ 12031 w 3950970"/>
                  <a:gd name="connsiteY17" fmla="*/ 807309 h 1035909"/>
                  <a:gd name="connsiteX18" fmla="*/ 24063 w 3950970"/>
                  <a:gd name="connsiteY18" fmla="*/ 843404 h 1035909"/>
                  <a:gd name="connsiteX19" fmla="*/ 60158 w 3950970"/>
                  <a:gd name="connsiteY19" fmla="*/ 867467 h 1035909"/>
                  <a:gd name="connsiteX20" fmla="*/ 168442 w 3950970"/>
                  <a:gd name="connsiteY20" fmla="*/ 903561 h 1035909"/>
                  <a:gd name="connsiteX21" fmla="*/ 204537 w 3950970"/>
                  <a:gd name="connsiteY21" fmla="*/ 915593 h 1035909"/>
                  <a:gd name="connsiteX22" fmla="*/ 240631 w 3950970"/>
                  <a:gd name="connsiteY22" fmla="*/ 927625 h 1035909"/>
                  <a:gd name="connsiteX23" fmla="*/ 264695 w 3950970"/>
                  <a:gd name="connsiteY23" fmla="*/ 951688 h 1035909"/>
                  <a:gd name="connsiteX24" fmla="*/ 312821 w 3950970"/>
                  <a:gd name="connsiteY24" fmla="*/ 963719 h 1035909"/>
                  <a:gd name="connsiteX25" fmla="*/ 348916 w 3950970"/>
                  <a:gd name="connsiteY25" fmla="*/ 975751 h 1035909"/>
                  <a:gd name="connsiteX26" fmla="*/ 409074 w 3950970"/>
                  <a:gd name="connsiteY26" fmla="*/ 1011846 h 1035909"/>
                  <a:gd name="connsiteX27" fmla="*/ 493295 w 3950970"/>
                  <a:gd name="connsiteY27" fmla="*/ 1035909 h 1035909"/>
                  <a:gd name="connsiteX28" fmla="*/ 1118937 w 3950970"/>
                  <a:gd name="connsiteY28" fmla="*/ 1023877 h 1035909"/>
                  <a:gd name="connsiteX29" fmla="*/ 1215189 w 3950970"/>
                  <a:gd name="connsiteY29" fmla="*/ 1011846 h 1035909"/>
                  <a:gd name="connsiteX30" fmla="*/ 1371600 w 3950970"/>
                  <a:gd name="connsiteY30" fmla="*/ 999814 h 1035909"/>
                  <a:gd name="connsiteX31" fmla="*/ 1792705 w 3950970"/>
                  <a:gd name="connsiteY31" fmla="*/ 975751 h 1035909"/>
                  <a:gd name="connsiteX32" fmla="*/ 2237874 w 3950970"/>
                  <a:gd name="connsiteY32" fmla="*/ 987783 h 1035909"/>
                  <a:gd name="connsiteX33" fmla="*/ 2358189 w 3950970"/>
                  <a:gd name="connsiteY33" fmla="*/ 1011846 h 1035909"/>
                  <a:gd name="connsiteX34" fmla="*/ 3056021 w 3950970"/>
                  <a:gd name="connsiteY34" fmla="*/ 999814 h 1035909"/>
                  <a:gd name="connsiteX35" fmla="*/ 3140242 w 3950970"/>
                  <a:gd name="connsiteY35" fmla="*/ 975751 h 1035909"/>
                  <a:gd name="connsiteX36" fmla="*/ 3188368 w 3950970"/>
                  <a:gd name="connsiteY36" fmla="*/ 963719 h 1035909"/>
                  <a:gd name="connsiteX37" fmla="*/ 3272589 w 3950970"/>
                  <a:gd name="connsiteY37" fmla="*/ 939656 h 1035909"/>
                  <a:gd name="connsiteX38" fmla="*/ 3561347 w 3950970"/>
                  <a:gd name="connsiteY38" fmla="*/ 927625 h 1035909"/>
                  <a:gd name="connsiteX39" fmla="*/ 3597442 w 3950970"/>
                  <a:gd name="connsiteY39" fmla="*/ 915593 h 1035909"/>
                  <a:gd name="connsiteX40" fmla="*/ 3826042 w 3950970"/>
                  <a:gd name="connsiteY40" fmla="*/ 891530 h 1035909"/>
                  <a:gd name="connsiteX41" fmla="*/ 3874168 w 3950970"/>
                  <a:gd name="connsiteY41" fmla="*/ 879498 h 1035909"/>
                  <a:gd name="connsiteX42" fmla="*/ 3898231 w 3950970"/>
                  <a:gd name="connsiteY42" fmla="*/ 530583 h 1035909"/>
                  <a:gd name="connsiteX43" fmla="*/ 3874168 w 3950970"/>
                  <a:gd name="connsiteY43" fmla="*/ 458393 h 1035909"/>
                  <a:gd name="connsiteX44" fmla="*/ 3826042 w 3950970"/>
                  <a:gd name="connsiteY44" fmla="*/ 410267 h 1035909"/>
                  <a:gd name="connsiteX45" fmla="*/ 3645568 w 3950970"/>
                  <a:gd name="connsiteY45" fmla="*/ 434330 h 1035909"/>
                  <a:gd name="connsiteX46" fmla="*/ 3609474 w 3950970"/>
                  <a:gd name="connsiteY46" fmla="*/ 458393 h 1035909"/>
                  <a:gd name="connsiteX47" fmla="*/ 3573379 w 3950970"/>
                  <a:gd name="connsiteY47" fmla="*/ 470425 h 1035909"/>
                  <a:gd name="connsiteX48" fmla="*/ 3453063 w 3950970"/>
                  <a:gd name="connsiteY48" fmla="*/ 458393 h 1035909"/>
                  <a:gd name="connsiteX49" fmla="*/ 3356810 w 3950970"/>
                  <a:gd name="connsiteY49" fmla="*/ 386204 h 1035909"/>
                  <a:gd name="connsiteX50" fmla="*/ 3332747 w 3950970"/>
                  <a:gd name="connsiteY50" fmla="*/ 350109 h 1035909"/>
                  <a:gd name="connsiteX51" fmla="*/ 3284621 w 3950970"/>
                  <a:gd name="connsiteY51" fmla="*/ 289951 h 1035909"/>
                  <a:gd name="connsiteX52" fmla="*/ 3236495 w 3950970"/>
                  <a:gd name="connsiteY52" fmla="*/ 229793 h 1035909"/>
                  <a:gd name="connsiteX53" fmla="*/ 3176337 w 3950970"/>
                  <a:gd name="connsiteY53" fmla="*/ 169635 h 1035909"/>
                  <a:gd name="connsiteX54" fmla="*/ 3104147 w 3950970"/>
                  <a:gd name="connsiteY54" fmla="*/ 109477 h 1035909"/>
                  <a:gd name="connsiteX55" fmla="*/ 3031958 w 3950970"/>
                  <a:gd name="connsiteY55" fmla="*/ 85414 h 1035909"/>
                  <a:gd name="connsiteX56" fmla="*/ 2995863 w 3950970"/>
                  <a:gd name="connsiteY56" fmla="*/ 73383 h 1035909"/>
                  <a:gd name="connsiteX57" fmla="*/ 2935705 w 3950970"/>
                  <a:gd name="connsiteY57" fmla="*/ 61351 h 1035909"/>
                  <a:gd name="connsiteX58" fmla="*/ 2887579 w 3950970"/>
                  <a:gd name="connsiteY58" fmla="*/ 49319 h 1035909"/>
                  <a:gd name="connsiteX59" fmla="*/ 2791326 w 3950970"/>
                  <a:gd name="connsiteY59" fmla="*/ 37288 h 1035909"/>
                  <a:gd name="connsiteX60" fmla="*/ 2731168 w 3950970"/>
                  <a:gd name="connsiteY60" fmla="*/ 25256 h 1035909"/>
                  <a:gd name="connsiteX61" fmla="*/ 2430379 w 3950970"/>
                  <a:gd name="connsiteY61" fmla="*/ 1193 h 1035909"/>
                  <a:gd name="connsiteX62" fmla="*/ 1515979 w 3950970"/>
                  <a:gd name="connsiteY62" fmla="*/ 13225 h 103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950970" h="1035909">
                    <a:moveTo>
                      <a:pt x="1515979" y="13225"/>
                    </a:moveTo>
                    <a:cubicBezTo>
                      <a:pt x="1361574" y="25257"/>
                      <a:pt x="1508907" y="53544"/>
                      <a:pt x="1503947" y="73383"/>
                    </a:cubicBezTo>
                    <a:cubicBezTo>
                      <a:pt x="1500871" y="85686"/>
                      <a:pt x="1493489" y="96893"/>
                      <a:pt x="1491916" y="109477"/>
                    </a:cubicBezTo>
                    <a:cubicBezTo>
                      <a:pt x="1485430" y="161364"/>
                      <a:pt x="1485659" y="213917"/>
                      <a:pt x="1479884" y="265888"/>
                    </a:cubicBezTo>
                    <a:cubicBezTo>
                      <a:pt x="1477626" y="286213"/>
                      <a:pt x="1475909" y="307250"/>
                      <a:pt x="1467853" y="326046"/>
                    </a:cubicBezTo>
                    <a:cubicBezTo>
                      <a:pt x="1460276" y="343727"/>
                      <a:pt x="1419178" y="364986"/>
                      <a:pt x="1407695" y="374172"/>
                    </a:cubicBezTo>
                    <a:cubicBezTo>
                      <a:pt x="1398837" y="381258"/>
                      <a:pt x="1392489" y="391149"/>
                      <a:pt x="1383631" y="398235"/>
                    </a:cubicBezTo>
                    <a:cubicBezTo>
                      <a:pt x="1365606" y="412655"/>
                      <a:pt x="1336152" y="432353"/>
                      <a:pt x="1311442" y="434330"/>
                    </a:cubicBezTo>
                    <a:cubicBezTo>
                      <a:pt x="1223401" y="441373"/>
                      <a:pt x="1134979" y="442351"/>
                      <a:pt x="1046747" y="446361"/>
                    </a:cubicBezTo>
                    <a:cubicBezTo>
                      <a:pt x="867171" y="506223"/>
                      <a:pt x="1054429" y="447684"/>
                      <a:pt x="565484" y="470425"/>
                    </a:cubicBezTo>
                    <a:cubicBezTo>
                      <a:pt x="539820" y="471619"/>
                      <a:pt x="474368" y="485728"/>
                      <a:pt x="445168" y="494488"/>
                    </a:cubicBezTo>
                    <a:cubicBezTo>
                      <a:pt x="420873" y="501777"/>
                      <a:pt x="398317" y="517399"/>
                      <a:pt x="372979" y="518551"/>
                    </a:cubicBezTo>
                    <a:lnTo>
                      <a:pt x="108284" y="530583"/>
                    </a:lnTo>
                    <a:cubicBezTo>
                      <a:pt x="84505" y="538509"/>
                      <a:pt x="53058" y="545473"/>
                      <a:pt x="36095" y="566677"/>
                    </a:cubicBezTo>
                    <a:cubicBezTo>
                      <a:pt x="28172" y="576580"/>
                      <a:pt x="28074" y="590740"/>
                      <a:pt x="24063" y="602772"/>
                    </a:cubicBezTo>
                    <a:cubicBezTo>
                      <a:pt x="20052" y="630846"/>
                      <a:pt x="17593" y="659185"/>
                      <a:pt x="12031" y="686993"/>
                    </a:cubicBezTo>
                    <a:cubicBezTo>
                      <a:pt x="9544" y="699429"/>
                      <a:pt x="0" y="710406"/>
                      <a:pt x="0" y="723088"/>
                    </a:cubicBezTo>
                    <a:cubicBezTo>
                      <a:pt x="0" y="751447"/>
                      <a:pt x="6469" y="779501"/>
                      <a:pt x="12031" y="807309"/>
                    </a:cubicBezTo>
                    <a:cubicBezTo>
                      <a:pt x="14518" y="819745"/>
                      <a:pt x="16140" y="833501"/>
                      <a:pt x="24063" y="843404"/>
                    </a:cubicBezTo>
                    <a:cubicBezTo>
                      <a:pt x="33096" y="854695"/>
                      <a:pt x="46944" y="861594"/>
                      <a:pt x="60158" y="867467"/>
                    </a:cubicBezTo>
                    <a:cubicBezTo>
                      <a:pt x="60176" y="867475"/>
                      <a:pt x="150385" y="897542"/>
                      <a:pt x="168442" y="903561"/>
                    </a:cubicBezTo>
                    <a:lnTo>
                      <a:pt x="204537" y="915593"/>
                    </a:lnTo>
                    <a:lnTo>
                      <a:pt x="240631" y="927625"/>
                    </a:lnTo>
                    <a:cubicBezTo>
                      <a:pt x="248652" y="935646"/>
                      <a:pt x="254549" y="946615"/>
                      <a:pt x="264695" y="951688"/>
                    </a:cubicBezTo>
                    <a:cubicBezTo>
                      <a:pt x="279485" y="959083"/>
                      <a:pt x="296922" y="959176"/>
                      <a:pt x="312821" y="963719"/>
                    </a:cubicBezTo>
                    <a:cubicBezTo>
                      <a:pt x="325016" y="967203"/>
                      <a:pt x="337572" y="970079"/>
                      <a:pt x="348916" y="975751"/>
                    </a:cubicBezTo>
                    <a:cubicBezTo>
                      <a:pt x="369832" y="986209"/>
                      <a:pt x="388158" y="1001388"/>
                      <a:pt x="409074" y="1011846"/>
                    </a:cubicBezTo>
                    <a:cubicBezTo>
                      <a:pt x="426332" y="1020475"/>
                      <a:pt x="477880" y="1032055"/>
                      <a:pt x="493295" y="1035909"/>
                    </a:cubicBezTo>
                    <a:lnTo>
                      <a:pt x="1118937" y="1023877"/>
                    </a:lnTo>
                    <a:cubicBezTo>
                      <a:pt x="1151253" y="1022800"/>
                      <a:pt x="1183001" y="1014912"/>
                      <a:pt x="1215189" y="1011846"/>
                    </a:cubicBezTo>
                    <a:cubicBezTo>
                      <a:pt x="1267244" y="1006888"/>
                      <a:pt x="1319389" y="1002715"/>
                      <a:pt x="1371600" y="999814"/>
                    </a:cubicBezTo>
                    <a:cubicBezTo>
                      <a:pt x="1837869" y="973910"/>
                      <a:pt x="1482411" y="1001610"/>
                      <a:pt x="1792705" y="975751"/>
                    </a:cubicBezTo>
                    <a:cubicBezTo>
                      <a:pt x="1941095" y="979762"/>
                      <a:pt x="2089732" y="978327"/>
                      <a:pt x="2237874" y="987783"/>
                    </a:cubicBezTo>
                    <a:cubicBezTo>
                      <a:pt x="2278690" y="990388"/>
                      <a:pt x="2358189" y="1011846"/>
                      <a:pt x="2358189" y="1011846"/>
                    </a:cubicBezTo>
                    <a:lnTo>
                      <a:pt x="3056021" y="999814"/>
                    </a:lnTo>
                    <a:cubicBezTo>
                      <a:pt x="3077224" y="999130"/>
                      <a:pt x="3118546" y="981950"/>
                      <a:pt x="3140242" y="975751"/>
                    </a:cubicBezTo>
                    <a:cubicBezTo>
                      <a:pt x="3156141" y="971208"/>
                      <a:pt x="3172468" y="968262"/>
                      <a:pt x="3188368" y="963719"/>
                    </a:cubicBezTo>
                    <a:cubicBezTo>
                      <a:pt x="3213028" y="956673"/>
                      <a:pt x="3247522" y="941446"/>
                      <a:pt x="3272589" y="939656"/>
                    </a:cubicBezTo>
                    <a:cubicBezTo>
                      <a:pt x="3368680" y="932792"/>
                      <a:pt x="3465094" y="931635"/>
                      <a:pt x="3561347" y="927625"/>
                    </a:cubicBezTo>
                    <a:cubicBezTo>
                      <a:pt x="3573379" y="923614"/>
                      <a:pt x="3584964" y="917862"/>
                      <a:pt x="3597442" y="915593"/>
                    </a:cubicBezTo>
                    <a:cubicBezTo>
                      <a:pt x="3650027" y="906032"/>
                      <a:pt x="3781538" y="895576"/>
                      <a:pt x="3826042" y="891530"/>
                    </a:cubicBezTo>
                    <a:cubicBezTo>
                      <a:pt x="3842084" y="887519"/>
                      <a:pt x="3858268" y="884041"/>
                      <a:pt x="3874168" y="879498"/>
                    </a:cubicBezTo>
                    <a:cubicBezTo>
                      <a:pt x="4015427" y="839139"/>
                      <a:pt x="3923443" y="816322"/>
                      <a:pt x="3898231" y="530583"/>
                    </a:cubicBezTo>
                    <a:cubicBezTo>
                      <a:pt x="3896002" y="505316"/>
                      <a:pt x="3882189" y="482456"/>
                      <a:pt x="3874168" y="458393"/>
                    </a:cubicBezTo>
                    <a:cubicBezTo>
                      <a:pt x="3858126" y="410266"/>
                      <a:pt x="3874169" y="426308"/>
                      <a:pt x="3826042" y="410267"/>
                    </a:cubicBezTo>
                    <a:cubicBezTo>
                      <a:pt x="3810395" y="411832"/>
                      <a:pt x="3681818" y="420736"/>
                      <a:pt x="3645568" y="434330"/>
                    </a:cubicBezTo>
                    <a:cubicBezTo>
                      <a:pt x="3632029" y="439407"/>
                      <a:pt x="3622407" y="451926"/>
                      <a:pt x="3609474" y="458393"/>
                    </a:cubicBezTo>
                    <a:cubicBezTo>
                      <a:pt x="3598130" y="464065"/>
                      <a:pt x="3585411" y="466414"/>
                      <a:pt x="3573379" y="470425"/>
                    </a:cubicBezTo>
                    <a:cubicBezTo>
                      <a:pt x="3533274" y="466414"/>
                      <a:pt x="3491534" y="470415"/>
                      <a:pt x="3453063" y="458393"/>
                    </a:cubicBezTo>
                    <a:cubicBezTo>
                      <a:pt x="3432540" y="451979"/>
                      <a:pt x="3377356" y="411887"/>
                      <a:pt x="3356810" y="386204"/>
                    </a:cubicBezTo>
                    <a:cubicBezTo>
                      <a:pt x="3347777" y="374913"/>
                      <a:pt x="3340768" y="362141"/>
                      <a:pt x="3332747" y="350109"/>
                    </a:cubicBezTo>
                    <a:cubicBezTo>
                      <a:pt x="3302508" y="259386"/>
                      <a:pt x="3346816" y="367694"/>
                      <a:pt x="3284621" y="289951"/>
                    </a:cubicBezTo>
                    <a:cubicBezTo>
                      <a:pt x="3167796" y="143922"/>
                      <a:pt x="3397407" y="370592"/>
                      <a:pt x="3236495" y="229793"/>
                    </a:cubicBezTo>
                    <a:cubicBezTo>
                      <a:pt x="3215153" y="211119"/>
                      <a:pt x="3196390" y="189688"/>
                      <a:pt x="3176337" y="169635"/>
                    </a:cubicBezTo>
                    <a:cubicBezTo>
                      <a:pt x="3153669" y="146967"/>
                      <a:pt x="3134299" y="122878"/>
                      <a:pt x="3104147" y="109477"/>
                    </a:cubicBezTo>
                    <a:cubicBezTo>
                      <a:pt x="3080968" y="99175"/>
                      <a:pt x="3056021" y="93435"/>
                      <a:pt x="3031958" y="85414"/>
                    </a:cubicBezTo>
                    <a:cubicBezTo>
                      <a:pt x="3019926" y="81404"/>
                      <a:pt x="3008299" y="75870"/>
                      <a:pt x="2995863" y="73383"/>
                    </a:cubicBezTo>
                    <a:cubicBezTo>
                      <a:pt x="2975810" y="69372"/>
                      <a:pt x="2955668" y="65787"/>
                      <a:pt x="2935705" y="61351"/>
                    </a:cubicBezTo>
                    <a:cubicBezTo>
                      <a:pt x="2919563" y="57764"/>
                      <a:pt x="2903890" y="52037"/>
                      <a:pt x="2887579" y="49319"/>
                    </a:cubicBezTo>
                    <a:cubicBezTo>
                      <a:pt x="2855685" y="44003"/>
                      <a:pt x="2823284" y="42205"/>
                      <a:pt x="2791326" y="37288"/>
                    </a:cubicBezTo>
                    <a:cubicBezTo>
                      <a:pt x="2771114" y="34178"/>
                      <a:pt x="2751380" y="28366"/>
                      <a:pt x="2731168" y="25256"/>
                    </a:cubicBezTo>
                    <a:cubicBezTo>
                      <a:pt x="2637849" y="10899"/>
                      <a:pt x="2517853" y="2144"/>
                      <a:pt x="2430379" y="1193"/>
                    </a:cubicBezTo>
                    <a:cubicBezTo>
                      <a:pt x="2129607" y="-2076"/>
                      <a:pt x="1670384" y="1193"/>
                      <a:pt x="1515979" y="13225"/>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2286000" y="2743200"/>
                <a:ext cx="2362200" cy="17526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5800" y="4495800"/>
              <a:ext cx="3657600" cy="461665"/>
            </a:xfrm>
            <a:prstGeom prst="rect">
              <a:avLst/>
            </a:prstGeom>
            <a:noFill/>
          </p:spPr>
          <p:txBody>
            <a:bodyPr wrap="square" rtlCol="0">
              <a:spAutoFit/>
            </a:bodyPr>
            <a:lstStyle/>
            <a:p>
              <a:r>
                <a:rPr lang="en-US" sz="2400" dirty="0">
                  <a:solidFill>
                    <a:schemeClr val="tx2">
                      <a:lumMod val="50000"/>
                    </a:schemeClr>
                  </a:solidFill>
                </a:rPr>
                <a:t>Looking for cases of disease</a:t>
              </a:r>
            </a:p>
          </p:txBody>
        </p:sp>
      </p:grpSp>
      <p:grpSp>
        <p:nvGrpSpPr>
          <p:cNvPr id="18" name="Group 17"/>
          <p:cNvGrpSpPr/>
          <p:nvPr/>
        </p:nvGrpSpPr>
        <p:grpSpPr>
          <a:xfrm>
            <a:off x="3488840" y="1576140"/>
            <a:ext cx="2424106" cy="3381327"/>
            <a:chOff x="3488840" y="1576137"/>
            <a:chExt cx="2424106" cy="3381327"/>
          </a:xfrm>
        </p:grpSpPr>
        <p:sp>
          <p:nvSpPr>
            <p:cNvPr id="12" name="Freeform: Shape 11"/>
            <p:cNvSpPr/>
            <p:nvPr/>
          </p:nvSpPr>
          <p:spPr>
            <a:xfrm>
              <a:off x="3488840" y="1576137"/>
              <a:ext cx="1925371" cy="661737"/>
            </a:xfrm>
            <a:custGeom>
              <a:avLst/>
              <a:gdLst>
                <a:gd name="connsiteX0" fmla="*/ 156728 w 1925371"/>
                <a:gd name="connsiteY0" fmla="*/ 144379 h 661737"/>
                <a:gd name="connsiteX1" fmla="*/ 289076 w 1925371"/>
                <a:gd name="connsiteY1" fmla="*/ 96252 h 661737"/>
                <a:gd name="connsiteX2" fmla="*/ 349234 w 1925371"/>
                <a:gd name="connsiteY2" fmla="*/ 84221 h 661737"/>
                <a:gd name="connsiteX3" fmla="*/ 577834 w 1925371"/>
                <a:gd name="connsiteY3" fmla="*/ 48126 h 661737"/>
                <a:gd name="connsiteX4" fmla="*/ 686118 w 1925371"/>
                <a:gd name="connsiteY4" fmla="*/ 36095 h 661737"/>
                <a:gd name="connsiteX5" fmla="*/ 806434 w 1925371"/>
                <a:gd name="connsiteY5" fmla="*/ 0 h 661737"/>
                <a:gd name="connsiteX6" fmla="*/ 974876 w 1925371"/>
                <a:gd name="connsiteY6" fmla="*/ 12031 h 661737"/>
                <a:gd name="connsiteX7" fmla="*/ 1107223 w 1925371"/>
                <a:gd name="connsiteY7" fmla="*/ 48126 h 661737"/>
                <a:gd name="connsiteX8" fmla="*/ 1420044 w 1925371"/>
                <a:gd name="connsiteY8" fmla="*/ 60158 h 661737"/>
                <a:gd name="connsiteX9" fmla="*/ 1528328 w 1925371"/>
                <a:gd name="connsiteY9" fmla="*/ 72189 h 661737"/>
                <a:gd name="connsiteX10" fmla="*/ 1564423 w 1925371"/>
                <a:gd name="connsiteY10" fmla="*/ 84221 h 661737"/>
                <a:gd name="connsiteX11" fmla="*/ 1732865 w 1925371"/>
                <a:gd name="connsiteY11" fmla="*/ 96252 h 661737"/>
                <a:gd name="connsiteX12" fmla="*/ 1780992 w 1925371"/>
                <a:gd name="connsiteY12" fmla="*/ 108284 h 661737"/>
                <a:gd name="connsiteX13" fmla="*/ 1853181 w 1925371"/>
                <a:gd name="connsiteY13" fmla="*/ 132347 h 661737"/>
                <a:gd name="connsiteX14" fmla="*/ 1913339 w 1925371"/>
                <a:gd name="connsiteY14" fmla="*/ 180474 h 661737"/>
                <a:gd name="connsiteX15" fmla="*/ 1925371 w 1925371"/>
                <a:gd name="connsiteY15" fmla="*/ 216568 h 661737"/>
                <a:gd name="connsiteX16" fmla="*/ 1913339 w 1925371"/>
                <a:gd name="connsiteY16" fmla="*/ 372979 h 661737"/>
                <a:gd name="connsiteX17" fmla="*/ 1841149 w 1925371"/>
                <a:gd name="connsiteY17" fmla="*/ 469231 h 661737"/>
                <a:gd name="connsiteX18" fmla="*/ 1817086 w 1925371"/>
                <a:gd name="connsiteY18" fmla="*/ 505326 h 661737"/>
                <a:gd name="connsiteX19" fmla="*/ 1756928 w 1925371"/>
                <a:gd name="connsiteY19" fmla="*/ 517358 h 661737"/>
                <a:gd name="connsiteX20" fmla="*/ 1720834 w 1925371"/>
                <a:gd name="connsiteY20" fmla="*/ 541421 h 661737"/>
                <a:gd name="connsiteX21" fmla="*/ 1516297 w 1925371"/>
                <a:gd name="connsiteY21" fmla="*/ 541421 h 661737"/>
                <a:gd name="connsiteX22" fmla="*/ 1323792 w 1925371"/>
                <a:gd name="connsiteY22" fmla="*/ 553452 h 661737"/>
                <a:gd name="connsiteX23" fmla="*/ 1155349 w 1925371"/>
                <a:gd name="connsiteY23" fmla="*/ 577516 h 661737"/>
                <a:gd name="connsiteX24" fmla="*/ 890655 w 1925371"/>
                <a:gd name="connsiteY24" fmla="*/ 601579 h 661737"/>
                <a:gd name="connsiteX25" fmla="*/ 698149 w 1925371"/>
                <a:gd name="connsiteY25" fmla="*/ 613610 h 661737"/>
                <a:gd name="connsiteX26" fmla="*/ 577834 w 1925371"/>
                <a:gd name="connsiteY26" fmla="*/ 637674 h 661737"/>
                <a:gd name="connsiteX27" fmla="*/ 505644 w 1925371"/>
                <a:gd name="connsiteY27" fmla="*/ 661737 h 661737"/>
                <a:gd name="connsiteX28" fmla="*/ 289076 w 1925371"/>
                <a:gd name="connsiteY28" fmla="*/ 625642 h 661737"/>
                <a:gd name="connsiteX29" fmla="*/ 216886 w 1925371"/>
                <a:gd name="connsiteY29" fmla="*/ 601579 h 661737"/>
                <a:gd name="connsiteX30" fmla="*/ 132665 w 1925371"/>
                <a:gd name="connsiteY30" fmla="*/ 577516 h 661737"/>
                <a:gd name="connsiteX31" fmla="*/ 72507 w 1925371"/>
                <a:gd name="connsiteY31" fmla="*/ 529389 h 661737"/>
                <a:gd name="connsiteX32" fmla="*/ 36413 w 1925371"/>
                <a:gd name="connsiteY32" fmla="*/ 505326 h 661737"/>
                <a:gd name="connsiteX33" fmla="*/ 24381 w 1925371"/>
                <a:gd name="connsiteY33" fmla="*/ 469231 h 661737"/>
                <a:gd name="connsiteX34" fmla="*/ 318 w 1925371"/>
                <a:gd name="connsiteY34" fmla="*/ 433137 h 661737"/>
                <a:gd name="connsiteX35" fmla="*/ 24381 w 1925371"/>
                <a:gd name="connsiteY35" fmla="*/ 276726 h 661737"/>
                <a:gd name="connsiteX36" fmla="*/ 84539 w 1925371"/>
                <a:gd name="connsiteY36" fmla="*/ 204537 h 661737"/>
                <a:gd name="connsiteX37" fmla="*/ 120634 w 1925371"/>
                <a:gd name="connsiteY37" fmla="*/ 180474 h 661737"/>
                <a:gd name="connsiteX38" fmla="*/ 156728 w 1925371"/>
                <a:gd name="connsiteY38" fmla="*/ 144379 h 66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25371" h="661737">
                  <a:moveTo>
                    <a:pt x="156728" y="144379"/>
                  </a:moveTo>
                  <a:cubicBezTo>
                    <a:pt x="184802" y="130342"/>
                    <a:pt x="123187" y="156575"/>
                    <a:pt x="289076" y="96252"/>
                  </a:cubicBezTo>
                  <a:cubicBezTo>
                    <a:pt x="308295" y="89264"/>
                    <a:pt x="329181" y="88231"/>
                    <a:pt x="349234" y="84221"/>
                  </a:cubicBezTo>
                  <a:cubicBezTo>
                    <a:pt x="440212" y="23568"/>
                    <a:pt x="364724" y="65175"/>
                    <a:pt x="577834" y="48126"/>
                  </a:cubicBezTo>
                  <a:cubicBezTo>
                    <a:pt x="614035" y="45230"/>
                    <a:pt x="650023" y="40105"/>
                    <a:pt x="686118" y="36095"/>
                  </a:cubicBezTo>
                  <a:cubicBezTo>
                    <a:pt x="773994" y="6802"/>
                    <a:pt x="733700" y="18182"/>
                    <a:pt x="806434" y="0"/>
                  </a:cubicBezTo>
                  <a:cubicBezTo>
                    <a:pt x="862581" y="4010"/>
                    <a:pt x="919208" y="3681"/>
                    <a:pt x="974876" y="12031"/>
                  </a:cubicBezTo>
                  <a:cubicBezTo>
                    <a:pt x="1095762" y="30164"/>
                    <a:pt x="998573" y="41116"/>
                    <a:pt x="1107223" y="48126"/>
                  </a:cubicBezTo>
                  <a:cubicBezTo>
                    <a:pt x="1211357" y="54844"/>
                    <a:pt x="1315770" y="56147"/>
                    <a:pt x="1420044" y="60158"/>
                  </a:cubicBezTo>
                  <a:cubicBezTo>
                    <a:pt x="1456139" y="64168"/>
                    <a:pt x="1492505" y="66219"/>
                    <a:pt x="1528328" y="72189"/>
                  </a:cubicBezTo>
                  <a:cubicBezTo>
                    <a:pt x="1540838" y="74274"/>
                    <a:pt x="1551827" y="82739"/>
                    <a:pt x="1564423" y="84221"/>
                  </a:cubicBezTo>
                  <a:cubicBezTo>
                    <a:pt x="1620328" y="90798"/>
                    <a:pt x="1676718" y="92242"/>
                    <a:pt x="1732865" y="96252"/>
                  </a:cubicBezTo>
                  <a:cubicBezTo>
                    <a:pt x="1748907" y="100263"/>
                    <a:pt x="1765153" y="103532"/>
                    <a:pt x="1780992" y="108284"/>
                  </a:cubicBezTo>
                  <a:cubicBezTo>
                    <a:pt x="1805287" y="115573"/>
                    <a:pt x="1853181" y="132347"/>
                    <a:pt x="1853181" y="132347"/>
                  </a:cubicBezTo>
                  <a:cubicBezTo>
                    <a:pt x="1869578" y="143278"/>
                    <a:pt x="1901908" y="161422"/>
                    <a:pt x="1913339" y="180474"/>
                  </a:cubicBezTo>
                  <a:cubicBezTo>
                    <a:pt x="1919864" y="191349"/>
                    <a:pt x="1921360" y="204537"/>
                    <a:pt x="1925371" y="216568"/>
                  </a:cubicBezTo>
                  <a:cubicBezTo>
                    <a:pt x="1921360" y="268705"/>
                    <a:pt x="1926647" y="322410"/>
                    <a:pt x="1913339" y="372979"/>
                  </a:cubicBezTo>
                  <a:cubicBezTo>
                    <a:pt x="1896876" y="435537"/>
                    <a:pt x="1870775" y="432199"/>
                    <a:pt x="1841149" y="469231"/>
                  </a:cubicBezTo>
                  <a:cubicBezTo>
                    <a:pt x="1832116" y="480522"/>
                    <a:pt x="1829641" y="498152"/>
                    <a:pt x="1817086" y="505326"/>
                  </a:cubicBezTo>
                  <a:cubicBezTo>
                    <a:pt x="1799331" y="515472"/>
                    <a:pt x="1776981" y="513347"/>
                    <a:pt x="1756928" y="517358"/>
                  </a:cubicBezTo>
                  <a:cubicBezTo>
                    <a:pt x="1744897" y="525379"/>
                    <a:pt x="1733767" y="534954"/>
                    <a:pt x="1720834" y="541421"/>
                  </a:cubicBezTo>
                  <a:cubicBezTo>
                    <a:pt x="1657443" y="573116"/>
                    <a:pt x="1581521" y="546080"/>
                    <a:pt x="1516297" y="541421"/>
                  </a:cubicBezTo>
                  <a:cubicBezTo>
                    <a:pt x="1452129" y="545431"/>
                    <a:pt x="1387766" y="547055"/>
                    <a:pt x="1323792" y="553452"/>
                  </a:cubicBezTo>
                  <a:cubicBezTo>
                    <a:pt x="1267356" y="559096"/>
                    <a:pt x="1155349" y="577516"/>
                    <a:pt x="1155349" y="577516"/>
                  </a:cubicBezTo>
                  <a:cubicBezTo>
                    <a:pt x="1046210" y="613895"/>
                    <a:pt x="1135858" y="587567"/>
                    <a:pt x="890655" y="601579"/>
                  </a:cubicBezTo>
                  <a:lnTo>
                    <a:pt x="698149" y="613610"/>
                  </a:lnTo>
                  <a:cubicBezTo>
                    <a:pt x="649362" y="621742"/>
                    <a:pt x="622708" y="624212"/>
                    <a:pt x="577834" y="637674"/>
                  </a:cubicBezTo>
                  <a:cubicBezTo>
                    <a:pt x="553539" y="644963"/>
                    <a:pt x="505644" y="661737"/>
                    <a:pt x="505644" y="661737"/>
                  </a:cubicBezTo>
                  <a:cubicBezTo>
                    <a:pt x="445727" y="654247"/>
                    <a:pt x="343801" y="643884"/>
                    <a:pt x="289076" y="625642"/>
                  </a:cubicBezTo>
                  <a:cubicBezTo>
                    <a:pt x="265013" y="617621"/>
                    <a:pt x="241494" y="607731"/>
                    <a:pt x="216886" y="601579"/>
                  </a:cubicBezTo>
                  <a:cubicBezTo>
                    <a:pt x="156456" y="586471"/>
                    <a:pt x="184447" y="594776"/>
                    <a:pt x="132665" y="577516"/>
                  </a:cubicBezTo>
                  <a:cubicBezTo>
                    <a:pt x="21559" y="503441"/>
                    <a:pt x="158237" y="597973"/>
                    <a:pt x="72507" y="529389"/>
                  </a:cubicBezTo>
                  <a:cubicBezTo>
                    <a:pt x="61216" y="520356"/>
                    <a:pt x="48444" y="513347"/>
                    <a:pt x="36413" y="505326"/>
                  </a:cubicBezTo>
                  <a:cubicBezTo>
                    <a:pt x="32402" y="493294"/>
                    <a:pt x="30053" y="480575"/>
                    <a:pt x="24381" y="469231"/>
                  </a:cubicBezTo>
                  <a:cubicBezTo>
                    <a:pt x="17914" y="456298"/>
                    <a:pt x="1427" y="447554"/>
                    <a:pt x="318" y="433137"/>
                  </a:cubicBezTo>
                  <a:cubicBezTo>
                    <a:pt x="-1523" y="409207"/>
                    <a:pt x="4365" y="316758"/>
                    <a:pt x="24381" y="276726"/>
                  </a:cubicBezTo>
                  <a:cubicBezTo>
                    <a:pt x="37902" y="249684"/>
                    <a:pt x="61729" y="223545"/>
                    <a:pt x="84539" y="204537"/>
                  </a:cubicBezTo>
                  <a:cubicBezTo>
                    <a:pt x="95648" y="195280"/>
                    <a:pt x="109343" y="189507"/>
                    <a:pt x="120634" y="180474"/>
                  </a:cubicBezTo>
                  <a:cubicBezTo>
                    <a:pt x="157803" y="150738"/>
                    <a:pt x="128654" y="158416"/>
                    <a:pt x="156728" y="14437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4" idx="9"/>
            </p:cNvCxnSpPr>
            <p:nvPr/>
          </p:nvCxnSpPr>
          <p:spPr>
            <a:xfrm>
              <a:off x="4511842" y="2153653"/>
              <a:ext cx="517358" cy="21897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91000" y="4495799"/>
              <a:ext cx="1721946" cy="461665"/>
            </a:xfrm>
            <a:prstGeom prst="rect">
              <a:avLst/>
            </a:prstGeom>
          </p:spPr>
          <p:txBody>
            <a:bodyPr wrap="none">
              <a:spAutoFit/>
            </a:bodyPr>
            <a:lstStyle/>
            <a:p>
              <a:r>
                <a:rPr lang="en-US" sz="2400" dirty="0">
                  <a:solidFill>
                    <a:srgbClr val="FF0000"/>
                  </a:solidFill>
                </a:rPr>
                <a:t>in a planned</a:t>
              </a:r>
            </a:p>
          </p:txBody>
        </p:sp>
      </p:grpSp>
      <p:grpSp>
        <p:nvGrpSpPr>
          <p:cNvPr id="28" name="Group 27"/>
          <p:cNvGrpSpPr/>
          <p:nvPr/>
        </p:nvGrpSpPr>
        <p:grpSpPr>
          <a:xfrm>
            <a:off x="1473700" y="1612235"/>
            <a:ext cx="7100077" cy="3331975"/>
            <a:chOff x="1473699" y="1612232"/>
            <a:chExt cx="7100077" cy="3331975"/>
          </a:xfrm>
        </p:grpSpPr>
        <p:sp>
          <p:nvSpPr>
            <p:cNvPr id="15" name="Rectangle 14"/>
            <p:cNvSpPr/>
            <p:nvPr/>
          </p:nvSpPr>
          <p:spPr>
            <a:xfrm>
              <a:off x="5797567" y="4482542"/>
              <a:ext cx="2776209" cy="461665"/>
            </a:xfrm>
            <a:prstGeom prst="rect">
              <a:avLst/>
            </a:prstGeom>
          </p:spPr>
          <p:txBody>
            <a:bodyPr wrap="none">
              <a:spAutoFit/>
            </a:bodyPr>
            <a:lstStyle/>
            <a:p>
              <a:r>
                <a:rPr lang="en-US" sz="2400" dirty="0">
                  <a:solidFill>
                    <a:srgbClr val="00B050"/>
                  </a:solidFill>
                </a:rPr>
                <a:t>and ongoing manner</a:t>
              </a:r>
            </a:p>
          </p:txBody>
        </p:sp>
        <p:sp>
          <p:nvSpPr>
            <p:cNvPr id="17" name="Freeform: Shape 16"/>
            <p:cNvSpPr/>
            <p:nvPr/>
          </p:nvSpPr>
          <p:spPr>
            <a:xfrm>
              <a:off x="1473699" y="1612232"/>
              <a:ext cx="2039522" cy="637673"/>
            </a:xfrm>
            <a:custGeom>
              <a:avLst/>
              <a:gdLst>
                <a:gd name="connsiteX0" fmla="*/ 78375 w 2039522"/>
                <a:gd name="connsiteY0" fmla="*/ 132347 h 637673"/>
                <a:gd name="connsiteX1" fmla="*/ 559638 w 2039522"/>
                <a:gd name="connsiteY1" fmla="*/ 84221 h 637673"/>
                <a:gd name="connsiteX2" fmla="*/ 824333 w 2039522"/>
                <a:gd name="connsiteY2" fmla="*/ 96252 h 637673"/>
                <a:gd name="connsiteX3" fmla="*/ 860427 w 2039522"/>
                <a:gd name="connsiteY3" fmla="*/ 108284 h 637673"/>
                <a:gd name="connsiteX4" fmla="*/ 1173248 w 2039522"/>
                <a:gd name="connsiteY4" fmla="*/ 108284 h 637673"/>
                <a:gd name="connsiteX5" fmla="*/ 1293564 w 2039522"/>
                <a:gd name="connsiteY5" fmla="*/ 60157 h 637673"/>
                <a:gd name="connsiteX6" fmla="*/ 1353722 w 2039522"/>
                <a:gd name="connsiteY6" fmla="*/ 48126 h 637673"/>
                <a:gd name="connsiteX7" fmla="*/ 1425912 w 2039522"/>
                <a:gd name="connsiteY7" fmla="*/ 24063 h 637673"/>
                <a:gd name="connsiteX8" fmla="*/ 1510133 w 2039522"/>
                <a:gd name="connsiteY8" fmla="*/ 0 h 637673"/>
                <a:gd name="connsiteX9" fmla="*/ 1654512 w 2039522"/>
                <a:gd name="connsiteY9" fmla="*/ 12031 h 637673"/>
                <a:gd name="connsiteX10" fmla="*/ 1690606 w 2039522"/>
                <a:gd name="connsiteY10" fmla="*/ 24063 h 637673"/>
                <a:gd name="connsiteX11" fmla="*/ 1738733 w 2039522"/>
                <a:gd name="connsiteY11" fmla="*/ 36094 h 637673"/>
                <a:gd name="connsiteX12" fmla="*/ 1810922 w 2039522"/>
                <a:gd name="connsiteY12" fmla="*/ 60157 h 637673"/>
                <a:gd name="connsiteX13" fmla="*/ 1955301 w 2039522"/>
                <a:gd name="connsiteY13" fmla="*/ 72189 h 637673"/>
                <a:gd name="connsiteX14" fmla="*/ 1991396 w 2039522"/>
                <a:gd name="connsiteY14" fmla="*/ 96252 h 637673"/>
                <a:gd name="connsiteX15" fmla="*/ 2003427 w 2039522"/>
                <a:gd name="connsiteY15" fmla="*/ 132347 h 637673"/>
                <a:gd name="connsiteX16" fmla="*/ 2015459 w 2039522"/>
                <a:gd name="connsiteY16" fmla="*/ 228600 h 637673"/>
                <a:gd name="connsiteX17" fmla="*/ 2027490 w 2039522"/>
                <a:gd name="connsiteY17" fmla="*/ 264694 h 637673"/>
                <a:gd name="connsiteX18" fmla="*/ 2039522 w 2039522"/>
                <a:gd name="connsiteY18" fmla="*/ 324852 h 637673"/>
                <a:gd name="connsiteX19" fmla="*/ 2027490 w 2039522"/>
                <a:gd name="connsiteY19" fmla="*/ 445168 h 637673"/>
                <a:gd name="connsiteX20" fmla="*/ 2015459 w 2039522"/>
                <a:gd name="connsiteY20" fmla="*/ 481263 h 637673"/>
                <a:gd name="connsiteX21" fmla="*/ 1979364 w 2039522"/>
                <a:gd name="connsiteY21" fmla="*/ 505326 h 637673"/>
                <a:gd name="connsiteX22" fmla="*/ 1907175 w 2039522"/>
                <a:gd name="connsiteY22" fmla="*/ 529389 h 637673"/>
                <a:gd name="connsiteX23" fmla="*/ 1582322 w 2039522"/>
                <a:gd name="connsiteY23" fmla="*/ 553452 h 637673"/>
                <a:gd name="connsiteX24" fmla="*/ 1498101 w 2039522"/>
                <a:gd name="connsiteY24" fmla="*/ 589547 h 637673"/>
                <a:gd name="connsiteX25" fmla="*/ 1389817 w 2039522"/>
                <a:gd name="connsiteY25" fmla="*/ 565484 h 637673"/>
                <a:gd name="connsiteX26" fmla="*/ 1353722 w 2039522"/>
                <a:gd name="connsiteY26" fmla="*/ 541421 h 637673"/>
                <a:gd name="connsiteX27" fmla="*/ 1197312 w 2039522"/>
                <a:gd name="connsiteY27" fmla="*/ 541421 h 637673"/>
                <a:gd name="connsiteX28" fmla="*/ 1161217 w 2039522"/>
                <a:gd name="connsiteY28" fmla="*/ 553452 h 637673"/>
                <a:gd name="connsiteX29" fmla="*/ 908554 w 2039522"/>
                <a:gd name="connsiteY29" fmla="*/ 529389 h 637673"/>
                <a:gd name="connsiteX30" fmla="*/ 667922 w 2039522"/>
                <a:gd name="connsiteY30" fmla="*/ 553452 h 637673"/>
                <a:gd name="connsiteX31" fmla="*/ 595733 w 2039522"/>
                <a:gd name="connsiteY31" fmla="*/ 589547 h 637673"/>
                <a:gd name="connsiteX32" fmla="*/ 355101 w 2039522"/>
                <a:gd name="connsiteY32" fmla="*/ 601579 h 637673"/>
                <a:gd name="connsiteX33" fmla="*/ 270880 w 2039522"/>
                <a:gd name="connsiteY33" fmla="*/ 613610 h 637673"/>
                <a:gd name="connsiteX34" fmla="*/ 222754 w 2039522"/>
                <a:gd name="connsiteY34" fmla="*/ 625642 h 637673"/>
                <a:gd name="connsiteX35" fmla="*/ 162596 w 2039522"/>
                <a:gd name="connsiteY35" fmla="*/ 637673 h 637673"/>
                <a:gd name="connsiteX36" fmla="*/ 78375 w 2039522"/>
                <a:gd name="connsiteY36" fmla="*/ 625642 h 637673"/>
                <a:gd name="connsiteX37" fmla="*/ 30248 w 2039522"/>
                <a:gd name="connsiteY37" fmla="*/ 553452 h 637673"/>
                <a:gd name="connsiteX38" fmla="*/ 18217 w 2039522"/>
                <a:gd name="connsiteY38" fmla="*/ 252663 h 637673"/>
                <a:gd name="connsiteX39" fmla="*/ 54312 w 2039522"/>
                <a:gd name="connsiteY39" fmla="*/ 120315 h 637673"/>
                <a:gd name="connsiteX40" fmla="*/ 90406 w 2039522"/>
                <a:gd name="connsiteY40" fmla="*/ 108284 h 637673"/>
                <a:gd name="connsiteX41" fmla="*/ 78375 w 2039522"/>
                <a:gd name="connsiteY41" fmla="*/ 132347 h 63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39522" h="637673">
                  <a:moveTo>
                    <a:pt x="78375" y="132347"/>
                  </a:moveTo>
                  <a:cubicBezTo>
                    <a:pt x="156580" y="128337"/>
                    <a:pt x="434637" y="84221"/>
                    <a:pt x="559638" y="84221"/>
                  </a:cubicBezTo>
                  <a:cubicBezTo>
                    <a:pt x="647961" y="84221"/>
                    <a:pt x="736101" y="92242"/>
                    <a:pt x="824333" y="96252"/>
                  </a:cubicBezTo>
                  <a:cubicBezTo>
                    <a:pt x="836364" y="100263"/>
                    <a:pt x="848123" y="105208"/>
                    <a:pt x="860427" y="108284"/>
                  </a:cubicBezTo>
                  <a:cubicBezTo>
                    <a:pt x="979263" y="137993"/>
                    <a:pt x="999120" y="116575"/>
                    <a:pt x="1173248" y="108284"/>
                  </a:cubicBezTo>
                  <a:cubicBezTo>
                    <a:pt x="1213353" y="92242"/>
                    <a:pt x="1251208" y="68628"/>
                    <a:pt x="1293564" y="60157"/>
                  </a:cubicBezTo>
                  <a:cubicBezTo>
                    <a:pt x="1313617" y="56147"/>
                    <a:pt x="1333993" y="53507"/>
                    <a:pt x="1353722" y="48126"/>
                  </a:cubicBezTo>
                  <a:cubicBezTo>
                    <a:pt x="1378193" y="41452"/>
                    <a:pt x="1401304" y="30215"/>
                    <a:pt x="1425912" y="24063"/>
                  </a:cubicBezTo>
                  <a:cubicBezTo>
                    <a:pt x="1486342" y="8955"/>
                    <a:pt x="1458351" y="17260"/>
                    <a:pt x="1510133" y="0"/>
                  </a:cubicBezTo>
                  <a:cubicBezTo>
                    <a:pt x="1558259" y="4010"/>
                    <a:pt x="1606642" y="5648"/>
                    <a:pt x="1654512" y="12031"/>
                  </a:cubicBezTo>
                  <a:cubicBezTo>
                    <a:pt x="1667083" y="13707"/>
                    <a:pt x="1678412" y="20579"/>
                    <a:pt x="1690606" y="24063"/>
                  </a:cubicBezTo>
                  <a:cubicBezTo>
                    <a:pt x="1706506" y="28606"/>
                    <a:pt x="1722894" y="31343"/>
                    <a:pt x="1738733" y="36094"/>
                  </a:cubicBezTo>
                  <a:cubicBezTo>
                    <a:pt x="1763028" y="43382"/>
                    <a:pt x="1785645" y="58051"/>
                    <a:pt x="1810922" y="60157"/>
                  </a:cubicBezTo>
                  <a:lnTo>
                    <a:pt x="1955301" y="72189"/>
                  </a:lnTo>
                  <a:cubicBezTo>
                    <a:pt x="1967333" y="80210"/>
                    <a:pt x="1982363" y="84960"/>
                    <a:pt x="1991396" y="96252"/>
                  </a:cubicBezTo>
                  <a:cubicBezTo>
                    <a:pt x="1999319" y="106155"/>
                    <a:pt x="2001158" y="119869"/>
                    <a:pt x="2003427" y="132347"/>
                  </a:cubicBezTo>
                  <a:cubicBezTo>
                    <a:pt x="2009211" y="164159"/>
                    <a:pt x="2009675" y="196788"/>
                    <a:pt x="2015459" y="228600"/>
                  </a:cubicBezTo>
                  <a:cubicBezTo>
                    <a:pt x="2017728" y="241078"/>
                    <a:pt x="2024414" y="252391"/>
                    <a:pt x="2027490" y="264694"/>
                  </a:cubicBezTo>
                  <a:cubicBezTo>
                    <a:pt x="2032450" y="284533"/>
                    <a:pt x="2035511" y="304799"/>
                    <a:pt x="2039522" y="324852"/>
                  </a:cubicBezTo>
                  <a:cubicBezTo>
                    <a:pt x="2035511" y="364957"/>
                    <a:pt x="2033619" y="405331"/>
                    <a:pt x="2027490" y="445168"/>
                  </a:cubicBezTo>
                  <a:cubicBezTo>
                    <a:pt x="2025562" y="457703"/>
                    <a:pt x="2023382" y="471360"/>
                    <a:pt x="2015459" y="481263"/>
                  </a:cubicBezTo>
                  <a:cubicBezTo>
                    <a:pt x="2006426" y="492555"/>
                    <a:pt x="1992578" y="499453"/>
                    <a:pt x="1979364" y="505326"/>
                  </a:cubicBezTo>
                  <a:cubicBezTo>
                    <a:pt x="1956185" y="515628"/>
                    <a:pt x="1931238" y="521368"/>
                    <a:pt x="1907175" y="529389"/>
                  </a:cubicBezTo>
                  <a:cubicBezTo>
                    <a:pt x="1779685" y="571886"/>
                    <a:pt x="1883772" y="540892"/>
                    <a:pt x="1582322" y="553452"/>
                  </a:cubicBezTo>
                  <a:cubicBezTo>
                    <a:pt x="1572926" y="558150"/>
                    <a:pt x="1515803" y="589547"/>
                    <a:pt x="1498101" y="589547"/>
                  </a:cubicBezTo>
                  <a:cubicBezTo>
                    <a:pt x="1455756" y="589547"/>
                    <a:pt x="1427036" y="577890"/>
                    <a:pt x="1389817" y="565484"/>
                  </a:cubicBezTo>
                  <a:cubicBezTo>
                    <a:pt x="1377785" y="557463"/>
                    <a:pt x="1366656" y="547888"/>
                    <a:pt x="1353722" y="541421"/>
                  </a:cubicBezTo>
                  <a:cubicBezTo>
                    <a:pt x="1300037" y="514578"/>
                    <a:pt x="1264632" y="534689"/>
                    <a:pt x="1197312" y="541421"/>
                  </a:cubicBezTo>
                  <a:cubicBezTo>
                    <a:pt x="1185280" y="545431"/>
                    <a:pt x="1173899" y="553452"/>
                    <a:pt x="1161217" y="553452"/>
                  </a:cubicBezTo>
                  <a:cubicBezTo>
                    <a:pt x="1038321" y="553452"/>
                    <a:pt x="1007069" y="545809"/>
                    <a:pt x="908554" y="529389"/>
                  </a:cubicBezTo>
                  <a:cubicBezTo>
                    <a:pt x="907279" y="529474"/>
                    <a:pt x="719499" y="534111"/>
                    <a:pt x="667922" y="553452"/>
                  </a:cubicBezTo>
                  <a:cubicBezTo>
                    <a:pt x="622624" y="570438"/>
                    <a:pt x="644362" y="585318"/>
                    <a:pt x="595733" y="589547"/>
                  </a:cubicBezTo>
                  <a:cubicBezTo>
                    <a:pt x="515724" y="596505"/>
                    <a:pt x="435312" y="597568"/>
                    <a:pt x="355101" y="601579"/>
                  </a:cubicBezTo>
                  <a:cubicBezTo>
                    <a:pt x="327027" y="605589"/>
                    <a:pt x="298781" y="608537"/>
                    <a:pt x="270880" y="613610"/>
                  </a:cubicBezTo>
                  <a:cubicBezTo>
                    <a:pt x="254611" y="616568"/>
                    <a:pt x="238896" y="622055"/>
                    <a:pt x="222754" y="625642"/>
                  </a:cubicBezTo>
                  <a:cubicBezTo>
                    <a:pt x="202791" y="630078"/>
                    <a:pt x="182649" y="633663"/>
                    <a:pt x="162596" y="637673"/>
                  </a:cubicBezTo>
                  <a:cubicBezTo>
                    <a:pt x="134522" y="633663"/>
                    <a:pt x="102300" y="640867"/>
                    <a:pt x="78375" y="625642"/>
                  </a:cubicBezTo>
                  <a:cubicBezTo>
                    <a:pt x="53976" y="610115"/>
                    <a:pt x="30248" y="553452"/>
                    <a:pt x="30248" y="553452"/>
                  </a:cubicBezTo>
                  <a:cubicBezTo>
                    <a:pt x="-16464" y="413315"/>
                    <a:pt x="397" y="493229"/>
                    <a:pt x="18217" y="252663"/>
                  </a:cubicBezTo>
                  <a:cubicBezTo>
                    <a:pt x="20879" y="216728"/>
                    <a:pt x="17304" y="149921"/>
                    <a:pt x="54312" y="120315"/>
                  </a:cubicBezTo>
                  <a:cubicBezTo>
                    <a:pt x="64215" y="112393"/>
                    <a:pt x="77970" y="110771"/>
                    <a:pt x="90406" y="108284"/>
                  </a:cubicBezTo>
                  <a:cubicBezTo>
                    <a:pt x="98271" y="106711"/>
                    <a:pt x="170" y="136357"/>
                    <a:pt x="78375" y="132347"/>
                  </a:cubicBezTo>
                  <a:close/>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7" idx="24"/>
            </p:cNvCxnSpPr>
            <p:nvPr/>
          </p:nvCxnSpPr>
          <p:spPr>
            <a:xfrm>
              <a:off x="2971800" y="2201779"/>
              <a:ext cx="3386741" cy="229402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06104" y="1648326"/>
            <a:ext cx="8290880" cy="3827689"/>
            <a:chOff x="506104" y="1648326"/>
            <a:chExt cx="8290880" cy="3827689"/>
          </a:xfrm>
        </p:grpSpPr>
        <p:sp>
          <p:nvSpPr>
            <p:cNvPr id="21" name="Freeform: Shape 20"/>
            <p:cNvSpPr/>
            <p:nvPr/>
          </p:nvSpPr>
          <p:spPr>
            <a:xfrm>
              <a:off x="709678" y="1648326"/>
              <a:ext cx="8087306" cy="2119211"/>
            </a:xfrm>
            <a:custGeom>
              <a:avLst/>
              <a:gdLst>
                <a:gd name="connsiteX0" fmla="*/ 264880 w 8087306"/>
                <a:gd name="connsiteY0" fmla="*/ 565485 h 2119211"/>
                <a:gd name="connsiteX1" fmla="*/ 445354 w 8087306"/>
                <a:gd name="connsiteY1" fmla="*/ 553453 h 2119211"/>
                <a:gd name="connsiteX2" fmla="*/ 481448 w 8087306"/>
                <a:gd name="connsiteY2" fmla="*/ 541421 h 2119211"/>
                <a:gd name="connsiteX3" fmla="*/ 577701 w 8087306"/>
                <a:gd name="connsiteY3" fmla="*/ 529390 h 2119211"/>
                <a:gd name="connsiteX4" fmla="*/ 637859 w 8087306"/>
                <a:gd name="connsiteY4" fmla="*/ 517358 h 2119211"/>
                <a:gd name="connsiteX5" fmla="*/ 673954 w 8087306"/>
                <a:gd name="connsiteY5" fmla="*/ 505327 h 2119211"/>
                <a:gd name="connsiteX6" fmla="*/ 758175 w 8087306"/>
                <a:gd name="connsiteY6" fmla="*/ 493295 h 2119211"/>
                <a:gd name="connsiteX7" fmla="*/ 1010838 w 8087306"/>
                <a:gd name="connsiteY7" fmla="*/ 505327 h 2119211"/>
                <a:gd name="connsiteX8" fmla="*/ 1046933 w 8087306"/>
                <a:gd name="connsiteY8" fmla="*/ 529390 h 2119211"/>
                <a:gd name="connsiteX9" fmla="*/ 1119122 w 8087306"/>
                <a:gd name="connsiteY9" fmla="*/ 553453 h 2119211"/>
                <a:gd name="connsiteX10" fmla="*/ 1155217 w 8087306"/>
                <a:gd name="connsiteY10" fmla="*/ 565485 h 2119211"/>
                <a:gd name="connsiteX11" fmla="*/ 1431943 w 8087306"/>
                <a:gd name="connsiteY11" fmla="*/ 577516 h 2119211"/>
                <a:gd name="connsiteX12" fmla="*/ 1468038 w 8087306"/>
                <a:gd name="connsiteY12" fmla="*/ 589548 h 2119211"/>
                <a:gd name="connsiteX13" fmla="*/ 2117743 w 8087306"/>
                <a:gd name="connsiteY13" fmla="*/ 589548 h 2119211"/>
                <a:gd name="connsiteX14" fmla="*/ 2201964 w 8087306"/>
                <a:gd name="connsiteY14" fmla="*/ 565485 h 2119211"/>
                <a:gd name="connsiteX15" fmla="*/ 2382438 w 8087306"/>
                <a:gd name="connsiteY15" fmla="*/ 553453 h 2119211"/>
                <a:gd name="connsiteX16" fmla="*/ 2502754 w 8087306"/>
                <a:gd name="connsiteY16" fmla="*/ 541421 h 2119211"/>
                <a:gd name="connsiteX17" fmla="*/ 2755417 w 8087306"/>
                <a:gd name="connsiteY17" fmla="*/ 553453 h 2119211"/>
                <a:gd name="connsiteX18" fmla="*/ 2851669 w 8087306"/>
                <a:gd name="connsiteY18" fmla="*/ 577516 h 2119211"/>
                <a:gd name="connsiteX19" fmla="*/ 2923859 w 8087306"/>
                <a:gd name="connsiteY19" fmla="*/ 601579 h 2119211"/>
                <a:gd name="connsiteX20" fmla="*/ 3056206 w 8087306"/>
                <a:gd name="connsiteY20" fmla="*/ 613611 h 2119211"/>
                <a:gd name="connsiteX21" fmla="*/ 3092301 w 8087306"/>
                <a:gd name="connsiteY21" fmla="*/ 625642 h 2119211"/>
                <a:gd name="connsiteX22" fmla="*/ 3164490 w 8087306"/>
                <a:gd name="connsiteY22" fmla="*/ 673769 h 2119211"/>
                <a:gd name="connsiteX23" fmla="*/ 3236680 w 8087306"/>
                <a:gd name="connsiteY23" fmla="*/ 697832 h 2119211"/>
                <a:gd name="connsiteX24" fmla="*/ 3248711 w 8087306"/>
                <a:gd name="connsiteY24" fmla="*/ 998621 h 2119211"/>
                <a:gd name="connsiteX25" fmla="*/ 3284806 w 8087306"/>
                <a:gd name="connsiteY25" fmla="*/ 1022685 h 2119211"/>
                <a:gd name="connsiteX26" fmla="*/ 3405122 w 8087306"/>
                <a:gd name="connsiteY26" fmla="*/ 1034716 h 2119211"/>
                <a:gd name="connsiteX27" fmla="*/ 3453248 w 8087306"/>
                <a:gd name="connsiteY27" fmla="*/ 1046748 h 2119211"/>
                <a:gd name="connsiteX28" fmla="*/ 3537469 w 8087306"/>
                <a:gd name="connsiteY28" fmla="*/ 1058779 h 2119211"/>
                <a:gd name="connsiteX29" fmla="*/ 3766069 w 8087306"/>
                <a:gd name="connsiteY29" fmla="*/ 1082842 h 2119211"/>
                <a:gd name="connsiteX30" fmla="*/ 3826227 w 8087306"/>
                <a:gd name="connsiteY30" fmla="*/ 1094874 h 2119211"/>
                <a:gd name="connsiteX31" fmla="*/ 3874354 w 8087306"/>
                <a:gd name="connsiteY31" fmla="*/ 1106906 h 2119211"/>
                <a:gd name="connsiteX32" fmla="*/ 4018733 w 8087306"/>
                <a:gd name="connsiteY32" fmla="*/ 1130969 h 2119211"/>
                <a:gd name="connsiteX33" fmla="*/ 4211238 w 8087306"/>
                <a:gd name="connsiteY33" fmla="*/ 1143000 h 2119211"/>
                <a:gd name="connsiteX34" fmla="*/ 4271396 w 8087306"/>
                <a:gd name="connsiteY34" fmla="*/ 1155032 h 2119211"/>
                <a:gd name="connsiteX35" fmla="*/ 4319522 w 8087306"/>
                <a:gd name="connsiteY35" fmla="*/ 1167063 h 2119211"/>
                <a:gd name="connsiteX36" fmla="*/ 4427806 w 8087306"/>
                <a:gd name="connsiteY36" fmla="*/ 1191127 h 2119211"/>
                <a:gd name="connsiteX37" fmla="*/ 4560154 w 8087306"/>
                <a:gd name="connsiteY37" fmla="*/ 1179095 h 2119211"/>
                <a:gd name="connsiteX38" fmla="*/ 4644375 w 8087306"/>
                <a:gd name="connsiteY38" fmla="*/ 1167063 h 2119211"/>
                <a:gd name="connsiteX39" fmla="*/ 4993290 w 8087306"/>
                <a:gd name="connsiteY39" fmla="*/ 1155032 h 2119211"/>
                <a:gd name="connsiteX40" fmla="*/ 5125638 w 8087306"/>
                <a:gd name="connsiteY40" fmla="*/ 1130969 h 2119211"/>
                <a:gd name="connsiteX41" fmla="*/ 5835501 w 8087306"/>
                <a:gd name="connsiteY41" fmla="*/ 1118937 h 2119211"/>
                <a:gd name="connsiteX42" fmla="*/ 5955817 w 8087306"/>
                <a:gd name="connsiteY42" fmla="*/ 1094874 h 2119211"/>
                <a:gd name="connsiteX43" fmla="*/ 6003943 w 8087306"/>
                <a:gd name="connsiteY43" fmla="*/ 1082842 h 2119211"/>
                <a:gd name="connsiteX44" fmla="*/ 6196448 w 8087306"/>
                <a:gd name="connsiteY44" fmla="*/ 1058779 h 2119211"/>
                <a:gd name="connsiteX45" fmla="*/ 6557396 w 8087306"/>
                <a:gd name="connsiteY45" fmla="*/ 1046748 h 2119211"/>
                <a:gd name="connsiteX46" fmla="*/ 6641617 w 8087306"/>
                <a:gd name="connsiteY46" fmla="*/ 1034716 h 2119211"/>
                <a:gd name="connsiteX47" fmla="*/ 6749901 w 8087306"/>
                <a:gd name="connsiteY47" fmla="*/ 1010653 h 2119211"/>
                <a:gd name="connsiteX48" fmla="*/ 6882248 w 8087306"/>
                <a:gd name="connsiteY48" fmla="*/ 998621 h 2119211"/>
                <a:gd name="connsiteX49" fmla="*/ 6954438 w 8087306"/>
                <a:gd name="connsiteY49" fmla="*/ 974558 h 2119211"/>
                <a:gd name="connsiteX50" fmla="*/ 7038659 w 8087306"/>
                <a:gd name="connsiteY50" fmla="*/ 950495 h 2119211"/>
                <a:gd name="connsiteX51" fmla="*/ 7146943 w 8087306"/>
                <a:gd name="connsiteY51" fmla="*/ 866274 h 2119211"/>
                <a:gd name="connsiteX52" fmla="*/ 7219133 w 8087306"/>
                <a:gd name="connsiteY52" fmla="*/ 830179 h 2119211"/>
                <a:gd name="connsiteX53" fmla="*/ 7255227 w 8087306"/>
                <a:gd name="connsiteY53" fmla="*/ 806116 h 2119211"/>
                <a:gd name="connsiteX54" fmla="*/ 7243196 w 8087306"/>
                <a:gd name="connsiteY54" fmla="*/ 637674 h 2119211"/>
                <a:gd name="connsiteX55" fmla="*/ 7219133 w 8087306"/>
                <a:gd name="connsiteY55" fmla="*/ 565485 h 2119211"/>
                <a:gd name="connsiteX56" fmla="*/ 7195069 w 8087306"/>
                <a:gd name="connsiteY56" fmla="*/ 493295 h 2119211"/>
                <a:gd name="connsiteX57" fmla="*/ 7183038 w 8087306"/>
                <a:gd name="connsiteY57" fmla="*/ 457200 h 2119211"/>
                <a:gd name="connsiteX58" fmla="*/ 7110848 w 8087306"/>
                <a:gd name="connsiteY58" fmla="*/ 409074 h 2119211"/>
                <a:gd name="connsiteX59" fmla="*/ 6822090 w 8087306"/>
                <a:gd name="connsiteY59" fmla="*/ 397042 h 2119211"/>
                <a:gd name="connsiteX60" fmla="*/ 6725838 w 8087306"/>
                <a:gd name="connsiteY60" fmla="*/ 385011 h 2119211"/>
                <a:gd name="connsiteX61" fmla="*/ 6689743 w 8087306"/>
                <a:gd name="connsiteY61" fmla="*/ 372979 h 2119211"/>
                <a:gd name="connsiteX62" fmla="*/ 6581459 w 8087306"/>
                <a:gd name="connsiteY62" fmla="*/ 360948 h 2119211"/>
                <a:gd name="connsiteX63" fmla="*/ 6521301 w 8087306"/>
                <a:gd name="connsiteY63" fmla="*/ 312821 h 2119211"/>
                <a:gd name="connsiteX64" fmla="*/ 6509269 w 8087306"/>
                <a:gd name="connsiteY64" fmla="*/ 276727 h 2119211"/>
                <a:gd name="connsiteX65" fmla="*/ 6521301 w 8087306"/>
                <a:gd name="connsiteY65" fmla="*/ 204537 h 2119211"/>
                <a:gd name="connsiteX66" fmla="*/ 6629585 w 8087306"/>
                <a:gd name="connsiteY66" fmla="*/ 108285 h 2119211"/>
                <a:gd name="connsiteX67" fmla="*/ 6701775 w 8087306"/>
                <a:gd name="connsiteY67" fmla="*/ 60158 h 2119211"/>
                <a:gd name="connsiteX68" fmla="*/ 6773964 w 8087306"/>
                <a:gd name="connsiteY68" fmla="*/ 36095 h 2119211"/>
                <a:gd name="connsiteX69" fmla="*/ 6810059 w 8087306"/>
                <a:gd name="connsiteY69" fmla="*/ 12032 h 2119211"/>
                <a:gd name="connsiteX70" fmla="*/ 6966469 w 8087306"/>
                <a:gd name="connsiteY70" fmla="*/ 0 h 2119211"/>
                <a:gd name="connsiteX71" fmla="*/ 7255227 w 8087306"/>
                <a:gd name="connsiteY71" fmla="*/ 24063 h 2119211"/>
                <a:gd name="connsiteX72" fmla="*/ 7291322 w 8087306"/>
                <a:gd name="connsiteY72" fmla="*/ 36095 h 2119211"/>
                <a:gd name="connsiteX73" fmla="*/ 7411638 w 8087306"/>
                <a:gd name="connsiteY73" fmla="*/ 60158 h 2119211"/>
                <a:gd name="connsiteX74" fmla="*/ 7592111 w 8087306"/>
                <a:gd name="connsiteY74" fmla="*/ 84221 h 2119211"/>
                <a:gd name="connsiteX75" fmla="*/ 7640238 w 8087306"/>
                <a:gd name="connsiteY75" fmla="*/ 96253 h 2119211"/>
                <a:gd name="connsiteX76" fmla="*/ 7700396 w 8087306"/>
                <a:gd name="connsiteY76" fmla="*/ 108285 h 2119211"/>
                <a:gd name="connsiteX77" fmla="*/ 7736490 w 8087306"/>
                <a:gd name="connsiteY77" fmla="*/ 120316 h 2119211"/>
                <a:gd name="connsiteX78" fmla="*/ 7820711 w 8087306"/>
                <a:gd name="connsiteY78" fmla="*/ 132348 h 2119211"/>
                <a:gd name="connsiteX79" fmla="*/ 7892901 w 8087306"/>
                <a:gd name="connsiteY79" fmla="*/ 156411 h 2119211"/>
                <a:gd name="connsiteX80" fmla="*/ 7989154 w 8087306"/>
                <a:gd name="connsiteY80" fmla="*/ 180474 h 2119211"/>
                <a:gd name="connsiteX81" fmla="*/ 8025248 w 8087306"/>
                <a:gd name="connsiteY81" fmla="*/ 204537 h 2119211"/>
                <a:gd name="connsiteX82" fmla="*/ 8037280 w 8087306"/>
                <a:gd name="connsiteY82" fmla="*/ 733927 h 2119211"/>
                <a:gd name="connsiteX83" fmla="*/ 8013217 w 8087306"/>
                <a:gd name="connsiteY83" fmla="*/ 818148 h 2119211"/>
                <a:gd name="connsiteX84" fmla="*/ 7989154 w 8087306"/>
                <a:gd name="connsiteY84" fmla="*/ 962527 h 2119211"/>
                <a:gd name="connsiteX85" fmla="*/ 7965090 w 8087306"/>
                <a:gd name="connsiteY85" fmla="*/ 1275348 h 2119211"/>
                <a:gd name="connsiteX86" fmla="*/ 7953059 w 8087306"/>
                <a:gd name="connsiteY86" fmla="*/ 1311442 h 2119211"/>
                <a:gd name="connsiteX87" fmla="*/ 7941027 w 8087306"/>
                <a:gd name="connsiteY87" fmla="*/ 1359569 h 2119211"/>
                <a:gd name="connsiteX88" fmla="*/ 7916964 w 8087306"/>
                <a:gd name="connsiteY88" fmla="*/ 1395663 h 2119211"/>
                <a:gd name="connsiteX89" fmla="*/ 7868838 w 8087306"/>
                <a:gd name="connsiteY89" fmla="*/ 1479885 h 2119211"/>
                <a:gd name="connsiteX90" fmla="*/ 7832743 w 8087306"/>
                <a:gd name="connsiteY90" fmla="*/ 1503948 h 2119211"/>
                <a:gd name="connsiteX91" fmla="*/ 7724459 w 8087306"/>
                <a:gd name="connsiteY91" fmla="*/ 1588169 h 2119211"/>
                <a:gd name="connsiteX92" fmla="*/ 7640238 w 8087306"/>
                <a:gd name="connsiteY92" fmla="*/ 1612232 h 2119211"/>
                <a:gd name="connsiteX93" fmla="*/ 7628206 w 8087306"/>
                <a:gd name="connsiteY93" fmla="*/ 1648327 h 2119211"/>
                <a:gd name="connsiteX94" fmla="*/ 7556017 w 8087306"/>
                <a:gd name="connsiteY94" fmla="*/ 1684421 h 2119211"/>
                <a:gd name="connsiteX95" fmla="*/ 7531954 w 8087306"/>
                <a:gd name="connsiteY95" fmla="*/ 1708485 h 2119211"/>
                <a:gd name="connsiteX96" fmla="*/ 7483827 w 8087306"/>
                <a:gd name="connsiteY96" fmla="*/ 1720516 h 2119211"/>
                <a:gd name="connsiteX97" fmla="*/ 7435701 w 8087306"/>
                <a:gd name="connsiteY97" fmla="*/ 1744579 h 2119211"/>
                <a:gd name="connsiteX98" fmla="*/ 7375543 w 8087306"/>
                <a:gd name="connsiteY98" fmla="*/ 1780674 h 2119211"/>
                <a:gd name="connsiteX99" fmla="*/ 7339448 w 8087306"/>
                <a:gd name="connsiteY99" fmla="*/ 1804737 h 2119211"/>
                <a:gd name="connsiteX100" fmla="*/ 7303354 w 8087306"/>
                <a:gd name="connsiteY100" fmla="*/ 1816769 h 2119211"/>
                <a:gd name="connsiteX101" fmla="*/ 7279290 w 8087306"/>
                <a:gd name="connsiteY101" fmla="*/ 1852863 h 2119211"/>
                <a:gd name="connsiteX102" fmla="*/ 7219133 w 8087306"/>
                <a:gd name="connsiteY102" fmla="*/ 1876927 h 2119211"/>
                <a:gd name="connsiteX103" fmla="*/ 7171006 w 8087306"/>
                <a:gd name="connsiteY103" fmla="*/ 1900990 h 2119211"/>
                <a:gd name="connsiteX104" fmla="*/ 7122880 w 8087306"/>
                <a:gd name="connsiteY104" fmla="*/ 1949116 h 2119211"/>
                <a:gd name="connsiteX105" fmla="*/ 7050690 w 8087306"/>
                <a:gd name="connsiteY105" fmla="*/ 1973179 h 2119211"/>
                <a:gd name="connsiteX106" fmla="*/ 7002564 w 8087306"/>
                <a:gd name="connsiteY106" fmla="*/ 1997242 h 2119211"/>
                <a:gd name="connsiteX107" fmla="*/ 6473175 w 8087306"/>
                <a:gd name="connsiteY107" fmla="*/ 1985211 h 2119211"/>
                <a:gd name="connsiteX108" fmla="*/ 6304733 w 8087306"/>
                <a:gd name="connsiteY108" fmla="*/ 1973179 h 2119211"/>
                <a:gd name="connsiteX109" fmla="*/ 6220511 w 8087306"/>
                <a:gd name="connsiteY109" fmla="*/ 1949116 h 2119211"/>
                <a:gd name="connsiteX110" fmla="*/ 5113606 w 8087306"/>
                <a:gd name="connsiteY110" fmla="*/ 1973179 h 2119211"/>
                <a:gd name="connsiteX111" fmla="*/ 5077511 w 8087306"/>
                <a:gd name="connsiteY111" fmla="*/ 1985211 h 2119211"/>
                <a:gd name="connsiteX112" fmla="*/ 5017354 w 8087306"/>
                <a:gd name="connsiteY112" fmla="*/ 1997242 h 2119211"/>
                <a:gd name="connsiteX113" fmla="*/ 4921101 w 8087306"/>
                <a:gd name="connsiteY113" fmla="*/ 2021306 h 2119211"/>
                <a:gd name="connsiteX114" fmla="*/ 4728596 w 8087306"/>
                <a:gd name="connsiteY114" fmla="*/ 1997242 h 2119211"/>
                <a:gd name="connsiteX115" fmla="*/ 4656406 w 8087306"/>
                <a:gd name="connsiteY115" fmla="*/ 1973179 h 2119211"/>
                <a:gd name="connsiteX116" fmla="*/ 4572185 w 8087306"/>
                <a:gd name="connsiteY116" fmla="*/ 1949116 h 2119211"/>
                <a:gd name="connsiteX117" fmla="*/ 4307490 w 8087306"/>
                <a:gd name="connsiteY117" fmla="*/ 1973179 h 2119211"/>
                <a:gd name="connsiteX118" fmla="*/ 4259364 w 8087306"/>
                <a:gd name="connsiteY118" fmla="*/ 1985211 h 2119211"/>
                <a:gd name="connsiteX119" fmla="*/ 4223269 w 8087306"/>
                <a:gd name="connsiteY119" fmla="*/ 2009274 h 2119211"/>
                <a:gd name="connsiteX120" fmla="*/ 3910448 w 8087306"/>
                <a:gd name="connsiteY120" fmla="*/ 1997242 h 2119211"/>
                <a:gd name="connsiteX121" fmla="*/ 3561533 w 8087306"/>
                <a:gd name="connsiteY121" fmla="*/ 2009274 h 2119211"/>
                <a:gd name="connsiteX122" fmla="*/ 3140427 w 8087306"/>
                <a:gd name="connsiteY122" fmla="*/ 2021306 h 2119211"/>
                <a:gd name="connsiteX123" fmla="*/ 3068238 w 8087306"/>
                <a:gd name="connsiteY123" fmla="*/ 2045369 h 2119211"/>
                <a:gd name="connsiteX124" fmla="*/ 3032143 w 8087306"/>
                <a:gd name="connsiteY124" fmla="*/ 2057400 h 2119211"/>
                <a:gd name="connsiteX125" fmla="*/ 2671196 w 8087306"/>
                <a:gd name="connsiteY125" fmla="*/ 2045369 h 2119211"/>
                <a:gd name="connsiteX126" fmla="*/ 2599006 w 8087306"/>
                <a:gd name="connsiteY126" fmla="*/ 2033337 h 2119211"/>
                <a:gd name="connsiteX127" fmla="*/ 2406501 w 8087306"/>
                <a:gd name="connsiteY127" fmla="*/ 2009274 h 2119211"/>
                <a:gd name="connsiteX128" fmla="*/ 1744764 w 8087306"/>
                <a:gd name="connsiteY128" fmla="*/ 2033337 h 2119211"/>
                <a:gd name="connsiteX129" fmla="*/ 1624448 w 8087306"/>
                <a:gd name="connsiteY129" fmla="*/ 2045369 h 2119211"/>
                <a:gd name="connsiteX130" fmla="*/ 1480069 w 8087306"/>
                <a:gd name="connsiteY130" fmla="*/ 2057400 h 2119211"/>
                <a:gd name="connsiteX131" fmla="*/ 397227 w 8087306"/>
                <a:gd name="connsiteY131" fmla="*/ 2057400 h 2119211"/>
                <a:gd name="connsiteX132" fmla="*/ 300975 w 8087306"/>
                <a:gd name="connsiteY132" fmla="*/ 2033337 h 2119211"/>
                <a:gd name="connsiteX133" fmla="*/ 192690 w 8087306"/>
                <a:gd name="connsiteY133" fmla="*/ 2009274 h 2119211"/>
                <a:gd name="connsiteX134" fmla="*/ 144564 w 8087306"/>
                <a:gd name="connsiteY134" fmla="*/ 1937085 h 2119211"/>
                <a:gd name="connsiteX135" fmla="*/ 96438 w 8087306"/>
                <a:gd name="connsiteY135" fmla="*/ 1876927 h 2119211"/>
                <a:gd name="connsiteX136" fmla="*/ 84406 w 8087306"/>
                <a:gd name="connsiteY136" fmla="*/ 1840832 h 2119211"/>
                <a:gd name="connsiteX137" fmla="*/ 48311 w 8087306"/>
                <a:gd name="connsiteY137" fmla="*/ 1804737 h 2119211"/>
                <a:gd name="connsiteX138" fmla="*/ 24248 w 8087306"/>
                <a:gd name="connsiteY138" fmla="*/ 1768642 h 2119211"/>
                <a:gd name="connsiteX139" fmla="*/ 12217 w 8087306"/>
                <a:gd name="connsiteY139" fmla="*/ 1732548 h 2119211"/>
                <a:gd name="connsiteX140" fmla="*/ 12217 w 8087306"/>
                <a:gd name="connsiteY140" fmla="*/ 770021 h 2119211"/>
                <a:gd name="connsiteX141" fmla="*/ 60343 w 8087306"/>
                <a:gd name="connsiteY141" fmla="*/ 709863 h 2119211"/>
                <a:gd name="connsiteX142" fmla="*/ 132533 w 8087306"/>
                <a:gd name="connsiteY142" fmla="*/ 685800 h 2119211"/>
                <a:gd name="connsiteX143" fmla="*/ 144564 w 8087306"/>
                <a:gd name="connsiteY143" fmla="*/ 649706 h 2119211"/>
                <a:gd name="connsiteX144" fmla="*/ 240817 w 8087306"/>
                <a:gd name="connsiteY144" fmla="*/ 601579 h 2119211"/>
                <a:gd name="connsiteX145" fmla="*/ 264880 w 8087306"/>
                <a:gd name="connsiteY145" fmla="*/ 565485 h 21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087306" h="2119211">
                  <a:moveTo>
                    <a:pt x="264880" y="565485"/>
                  </a:moveTo>
                  <a:cubicBezTo>
                    <a:pt x="325038" y="561474"/>
                    <a:pt x="385431" y="560111"/>
                    <a:pt x="445354" y="553453"/>
                  </a:cubicBezTo>
                  <a:cubicBezTo>
                    <a:pt x="457959" y="552052"/>
                    <a:pt x="468970" y="543690"/>
                    <a:pt x="481448" y="541421"/>
                  </a:cubicBezTo>
                  <a:cubicBezTo>
                    <a:pt x="513260" y="535637"/>
                    <a:pt x="545743" y="534307"/>
                    <a:pt x="577701" y="529390"/>
                  </a:cubicBezTo>
                  <a:cubicBezTo>
                    <a:pt x="597913" y="526280"/>
                    <a:pt x="618020" y="522318"/>
                    <a:pt x="637859" y="517358"/>
                  </a:cubicBezTo>
                  <a:cubicBezTo>
                    <a:pt x="650163" y="514282"/>
                    <a:pt x="661518" y="507814"/>
                    <a:pt x="673954" y="505327"/>
                  </a:cubicBezTo>
                  <a:cubicBezTo>
                    <a:pt x="701762" y="499765"/>
                    <a:pt x="730101" y="497306"/>
                    <a:pt x="758175" y="493295"/>
                  </a:cubicBezTo>
                  <a:cubicBezTo>
                    <a:pt x="842396" y="497306"/>
                    <a:pt x="927173" y="494869"/>
                    <a:pt x="1010838" y="505327"/>
                  </a:cubicBezTo>
                  <a:cubicBezTo>
                    <a:pt x="1025187" y="507121"/>
                    <a:pt x="1033719" y="523517"/>
                    <a:pt x="1046933" y="529390"/>
                  </a:cubicBezTo>
                  <a:cubicBezTo>
                    <a:pt x="1070112" y="539692"/>
                    <a:pt x="1095059" y="545432"/>
                    <a:pt x="1119122" y="553453"/>
                  </a:cubicBezTo>
                  <a:cubicBezTo>
                    <a:pt x="1131154" y="557464"/>
                    <a:pt x="1142546" y="564934"/>
                    <a:pt x="1155217" y="565485"/>
                  </a:cubicBezTo>
                  <a:lnTo>
                    <a:pt x="1431943" y="577516"/>
                  </a:lnTo>
                  <a:cubicBezTo>
                    <a:pt x="1443975" y="581527"/>
                    <a:pt x="1455560" y="587279"/>
                    <a:pt x="1468038" y="589548"/>
                  </a:cubicBezTo>
                  <a:cubicBezTo>
                    <a:pt x="1669411" y="626161"/>
                    <a:pt x="1977008" y="592607"/>
                    <a:pt x="2117743" y="589548"/>
                  </a:cubicBezTo>
                  <a:cubicBezTo>
                    <a:pt x="2140115" y="582091"/>
                    <a:pt x="2179880" y="567810"/>
                    <a:pt x="2201964" y="565485"/>
                  </a:cubicBezTo>
                  <a:cubicBezTo>
                    <a:pt x="2261924" y="559173"/>
                    <a:pt x="2322338" y="558261"/>
                    <a:pt x="2382438" y="553453"/>
                  </a:cubicBezTo>
                  <a:cubicBezTo>
                    <a:pt x="2422615" y="550239"/>
                    <a:pt x="2462649" y="545432"/>
                    <a:pt x="2502754" y="541421"/>
                  </a:cubicBezTo>
                  <a:cubicBezTo>
                    <a:pt x="2586975" y="545432"/>
                    <a:pt x="2671548" y="544777"/>
                    <a:pt x="2755417" y="553453"/>
                  </a:cubicBezTo>
                  <a:cubicBezTo>
                    <a:pt x="2788313" y="556856"/>
                    <a:pt x="2820295" y="567058"/>
                    <a:pt x="2851669" y="577516"/>
                  </a:cubicBezTo>
                  <a:cubicBezTo>
                    <a:pt x="2875732" y="585537"/>
                    <a:pt x="2898598" y="599282"/>
                    <a:pt x="2923859" y="601579"/>
                  </a:cubicBezTo>
                  <a:lnTo>
                    <a:pt x="3056206" y="613611"/>
                  </a:lnTo>
                  <a:cubicBezTo>
                    <a:pt x="3068238" y="617621"/>
                    <a:pt x="3081215" y="619483"/>
                    <a:pt x="3092301" y="625642"/>
                  </a:cubicBezTo>
                  <a:cubicBezTo>
                    <a:pt x="3117582" y="639687"/>
                    <a:pt x="3137054" y="664624"/>
                    <a:pt x="3164490" y="673769"/>
                  </a:cubicBezTo>
                  <a:lnTo>
                    <a:pt x="3236680" y="697832"/>
                  </a:lnTo>
                  <a:cubicBezTo>
                    <a:pt x="3240690" y="798095"/>
                    <a:pt x="3234006" y="899361"/>
                    <a:pt x="3248711" y="998621"/>
                  </a:cubicBezTo>
                  <a:cubicBezTo>
                    <a:pt x="3250830" y="1012925"/>
                    <a:pt x="3270716" y="1019433"/>
                    <a:pt x="3284806" y="1022685"/>
                  </a:cubicBezTo>
                  <a:cubicBezTo>
                    <a:pt x="3324079" y="1031748"/>
                    <a:pt x="3365017" y="1030706"/>
                    <a:pt x="3405122" y="1034716"/>
                  </a:cubicBezTo>
                  <a:cubicBezTo>
                    <a:pt x="3421164" y="1038727"/>
                    <a:pt x="3436979" y="1043790"/>
                    <a:pt x="3453248" y="1046748"/>
                  </a:cubicBezTo>
                  <a:cubicBezTo>
                    <a:pt x="3481149" y="1051821"/>
                    <a:pt x="3509359" y="1055031"/>
                    <a:pt x="3537469" y="1058779"/>
                  </a:cubicBezTo>
                  <a:cubicBezTo>
                    <a:pt x="3650155" y="1073804"/>
                    <a:pt x="3639226" y="1071311"/>
                    <a:pt x="3766069" y="1082842"/>
                  </a:cubicBezTo>
                  <a:cubicBezTo>
                    <a:pt x="3786122" y="1086853"/>
                    <a:pt x="3806264" y="1090438"/>
                    <a:pt x="3826227" y="1094874"/>
                  </a:cubicBezTo>
                  <a:cubicBezTo>
                    <a:pt x="3842369" y="1098461"/>
                    <a:pt x="3858212" y="1103319"/>
                    <a:pt x="3874354" y="1106906"/>
                  </a:cubicBezTo>
                  <a:cubicBezTo>
                    <a:pt x="3916731" y="1116323"/>
                    <a:pt x="3977489" y="1127383"/>
                    <a:pt x="4018733" y="1130969"/>
                  </a:cubicBezTo>
                  <a:cubicBezTo>
                    <a:pt x="4082785" y="1136539"/>
                    <a:pt x="4147070" y="1138990"/>
                    <a:pt x="4211238" y="1143000"/>
                  </a:cubicBezTo>
                  <a:cubicBezTo>
                    <a:pt x="4231291" y="1147011"/>
                    <a:pt x="4251433" y="1150596"/>
                    <a:pt x="4271396" y="1155032"/>
                  </a:cubicBezTo>
                  <a:cubicBezTo>
                    <a:pt x="4287538" y="1158619"/>
                    <a:pt x="4303307" y="1163820"/>
                    <a:pt x="4319522" y="1167063"/>
                  </a:cubicBezTo>
                  <a:cubicBezTo>
                    <a:pt x="4425390" y="1188237"/>
                    <a:pt x="4357563" y="1167712"/>
                    <a:pt x="4427806" y="1191127"/>
                  </a:cubicBezTo>
                  <a:cubicBezTo>
                    <a:pt x="4471922" y="1187116"/>
                    <a:pt x="4516127" y="1183987"/>
                    <a:pt x="4560154" y="1179095"/>
                  </a:cubicBezTo>
                  <a:cubicBezTo>
                    <a:pt x="4588339" y="1175963"/>
                    <a:pt x="4616060" y="1168636"/>
                    <a:pt x="4644375" y="1167063"/>
                  </a:cubicBezTo>
                  <a:cubicBezTo>
                    <a:pt x="4760570" y="1160608"/>
                    <a:pt x="4876985" y="1159042"/>
                    <a:pt x="4993290" y="1155032"/>
                  </a:cubicBezTo>
                  <a:cubicBezTo>
                    <a:pt x="5015202" y="1150649"/>
                    <a:pt x="5107438" y="1131529"/>
                    <a:pt x="5125638" y="1130969"/>
                  </a:cubicBezTo>
                  <a:cubicBezTo>
                    <a:pt x="5362181" y="1123691"/>
                    <a:pt x="5598880" y="1122948"/>
                    <a:pt x="5835501" y="1118937"/>
                  </a:cubicBezTo>
                  <a:cubicBezTo>
                    <a:pt x="5947302" y="1090988"/>
                    <a:pt x="5808292" y="1124380"/>
                    <a:pt x="5955817" y="1094874"/>
                  </a:cubicBezTo>
                  <a:cubicBezTo>
                    <a:pt x="5972032" y="1091631"/>
                    <a:pt x="5987728" y="1086085"/>
                    <a:pt x="6003943" y="1082842"/>
                  </a:cubicBezTo>
                  <a:cubicBezTo>
                    <a:pt x="6061832" y="1071264"/>
                    <a:pt x="6141171" y="1061543"/>
                    <a:pt x="6196448" y="1058779"/>
                  </a:cubicBezTo>
                  <a:cubicBezTo>
                    <a:pt x="6316681" y="1052767"/>
                    <a:pt x="6437080" y="1050758"/>
                    <a:pt x="6557396" y="1046748"/>
                  </a:cubicBezTo>
                  <a:cubicBezTo>
                    <a:pt x="6585470" y="1042737"/>
                    <a:pt x="6613809" y="1040278"/>
                    <a:pt x="6641617" y="1034716"/>
                  </a:cubicBezTo>
                  <a:cubicBezTo>
                    <a:pt x="6770550" y="1008929"/>
                    <a:pt x="6531136" y="1036391"/>
                    <a:pt x="6749901" y="1010653"/>
                  </a:cubicBezTo>
                  <a:cubicBezTo>
                    <a:pt x="6793895" y="1005477"/>
                    <a:pt x="6838132" y="1002632"/>
                    <a:pt x="6882248" y="998621"/>
                  </a:cubicBezTo>
                  <a:cubicBezTo>
                    <a:pt x="6906311" y="990600"/>
                    <a:pt x="6929830" y="980710"/>
                    <a:pt x="6954438" y="974558"/>
                  </a:cubicBezTo>
                  <a:cubicBezTo>
                    <a:pt x="6965770" y="971725"/>
                    <a:pt x="7024534" y="958342"/>
                    <a:pt x="7038659" y="950495"/>
                  </a:cubicBezTo>
                  <a:cubicBezTo>
                    <a:pt x="7148133" y="889676"/>
                    <a:pt x="7076791" y="924734"/>
                    <a:pt x="7146943" y="866274"/>
                  </a:cubicBezTo>
                  <a:cubicBezTo>
                    <a:pt x="7198664" y="823174"/>
                    <a:pt x="7164871" y="857311"/>
                    <a:pt x="7219133" y="830179"/>
                  </a:cubicBezTo>
                  <a:cubicBezTo>
                    <a:pt x="7232066" y="823712"/>
                    <a:pt x="7243196" y="814137"/>
                    <a:pt x="7255227" y="806116"/>
                  </a:cubicBezTo>
                  <a:cubicBezTo>
                    <a:pt x="7251217" y="749969"/>
                    <a:pt x="7251546" y="693342"/>
                    <a:pt x="7243196" y="637674"/>
                  </a:cubicBezTo>
                  <a:cubicBezTo>
                    <a:pt x="7239433" y="612590"/>
                    <a:pt x="7227154" y="589548"/>
                    <a:pt x="7219133" y="565485"/>
                  </a:cubicBezTo>
                  <a:lnTo>
                    <a:pt x="7195069" y="493295"/>
                  </a:lnTo>
                  <a:cubicBezTo>
                    <a:pt x="7191059" y="481263"/>
                    <a:pt x="7192006" y="466168"/>
                    <a:pt x="7183038" y="457200"/>
                  </a:cubicBezTo>
                  <a:cubicBezTo>
                    <a:pt x="7157599" y="431762"/>
                    <a:pt x="7148458" y="411860"/>
                    <a:pt x="7110848" y="409074"/>
                  </a:cubicBezTo>
                  <a:cubicBezTo>
                    <a:pt x="7014775" y="401957"/>
                    <a:pt x="6918343" y="401053"/>
                    <a:pt x="6822090" y="397042"/>
                  </a:cubicBezTo>
                  <a:cubicBezTo>
                    <a:pt x="6790006" y="393032"/>
                    <a:pt x="6757650" y="390795"/>
                    <a:pt x="6725838" y="385011"/>
                  </a:cubicBezTo>
                  <a:cubicBezTo>
                    <a:pt x="6713360" y="382742"/>
                    <a:pt x="6702253" y="375064"/>
                    <a:pt x="6689743" y="372979"/>
                  </a:cubicBezTo>
                  <a:cubicBezTo>
                    <a:pt x="6653920" y="367009"/>
                    <a:pt x="6617554" y="364958"/>
                    <a:pt x="6581459" y="360948"/>
                  </a:cubicBezTo>
                  <a:cubicBezTo>
                    <a:pt x="6565062" y="350017"/>
                    <a:pt x="6532732" y="331873"/>
                    <a:pt x="6521301" y="312821"/>
                  </a:cubicBezTo>
                  <a:cubicBezTo>
                    <a:pt x="6514776" y="301946"/>
                    <a:pt x="6513280" y="288758"/>
                    <a:pt x="6509269" y="276727"/>
                  </a:cubicBezTo>
                  <a:cubicBezTo>
                    <a:pt x="6513280" y="252664"/>
                    <a:pt x="6509009" y="225609"/>
                    <a:pt x="6521301" y="204537"/>
                  </a:cubicBezTo>
                  <a:cubicBezTo>
                    <a:pt x="6561437" y="135732"/>
                    <a:pt x="6583140" y="145442"/>
                    <a:pt x="6629585" y="108285"/>
                  </a:cubicBezTo>
                  <a:cubicBezTo>
                    <a:pt x="6675492" y="71559"/>
                    <a:pt x="6629015" y="89262"/>
                    <a:pt x="6701775" y="60158"/>
                  </a:cubicBezTo>
                  <a:cubicBezTo>
                    <a:pt x="6725325" y="50738"/>
                    <a:pt x="6752859" y="50165"/>
                    <a:pt x="6773964" y="36095"/>
                  </a:cubicBezTo>
                  <a:cubicBezTo>
                    <a:pt x="6785996" y="28074"/>
                    <a:pt x="6795846" y="14697"/>
                    <a:pt x="6810059" y="12032"/>
                  </a:cubicBezTo>
                  <a:cubicBezTo>
                    <a:pt x="6861454" y="2395"/>
                    <a:pt x="6914332" y="4011"/>
                    <a:pt x="6966469" y="0"/>
                  </a:cubicBezTo>
                  <a:cubicBezTo>
                    <a:pt x="7062722" y="8021"/>
                    <a:pt x="7159231" y="13397"/>
                    <a:pt x="7255227" y="24063"/>
                  </a:cubicBezTo>
                  <a:cubicBezTo>
                    <a:pt x="7267832" y="25464"/>
                    <a:pt x="7278964" y="33243"/>
                    <a:pt x="7291322" y="36095"/>
                  </a:cubicBezTo>
                  <a:cubicBezTo>
                    <a:pt x="7331174" y="45292"/>
                    <a:pt x="7371533" y="52137"/>
                    <a:pt x="7411638" y="60158"/>
                  </a:cubicBezTo>
                  <a:cubicBezTo>
                    <a:pt x="7511324" y="80095"/>
                    <a:pt x="7451437" y="70154"/>
                    <a:pt x="7592111" y="84221"/>
                  </a:cubicBezTo>
                  <a:cubicBezTo>
                    <a:pt x="7608153" y="88232"/>
                    <a:pt x="7624096" y="92666"/>
                    <a:pt x="7640238" y="96253"/>
                  </a:cubicBezTo>
                  <a:cubicBezTo>
                    <a:pt x="7660201" y="100689"/>
                    <a:pt x="7680557" y="103325"/>
                    <a:pt x="7700396" y="108285"/>
                  </a:cubicBezTo>
                  <a:cubicBezTo>
                    <a:pt x="7712699" y="111361"/>
                    <a:pt x="7724054" y="117829"/>
                    <a:pt x="7736490" y="120316"/>
                  </a:cubicBezTo>
                  <a:cubicBezTo>
                    <a:pt x="7764298" y="125878"/>
                    <a:pt x="7792637" y="128337"/>
                    <a:pt x="7820711" y="132348"/>
                  </a:cubicBezTo>
                  <a:cubicBezTo>
                    <a:pt x="7844774" y="140369"/>
                    <a:pt x="7868029" y="151437"/>
                    <a:pt x="7892901" y="156411"/>
                  </a:cubicBezTo>
                  <a:cubicBezTo>
                    <a:pt x="7915786" y="160988"/>
                    <a:pt x="7964487" y="168140"/>
                    <a:pt x="7989154" y="180474"/>
                  </a:cubicBezTo>
                  <a:cubicBezTo>
                    <a:pt x="8002087" y="186941"/>
                    <a:pt x="8013217" y="196516"/>
                    <a:pt x="8025248" y="204537"/>
                  </a:cubicBezTo>
                  <a:cubicBezTo>
                    <a:pt x="8138992" y="375156"/>
                    <a:pt x="8067355" y="252714"/>
                    <a:pt x="8037280" y="733927"/>
                  </a:cubicBezTo>
                  <a:cubicBezTo>
                    <a:pt x="8035459" y="763067"/>
                    <a:pt x="8019232" y="789577"/>
                    <a:pt x="8013217" y="818148"/>
                  </a:cubicBezTo>
                  <a:cubicBezTo>
                    <a:pt x="8003166" y="865892"/>
                    <a:pt x="7989154" y="962527"/>
                    <a:pt x="7989154" y="962527"/>
                  </a:cubicBezTo>
                  <a:cubicBezTo>
                    <a:pt x="7984404" y="1052775"/>
                    <a:pt x="7984653" y="1177531"/>
                    <a:pt x="7965090" y="1275348"/>
                  </a:cubicBezTo>
                  <a:cubicBezTo>
                    <a:pt x="7962603" y="1287784"/>
                    <a:pt x="7956543" y="1299248"/>
                    <a:pt x="7953059" y="1311442"/>
                  </a:cubicBezTo>
                  <a:cubicBezTo>
                    <a:pt x="7948516" y="1327342"/>
                    <a:pt x="7947541" y="1344370"/>
                    <a:pt x="7941027" y="1359569"/>
                  </a:cubicBezTo>
                  <a:cubicBezTo>
                    <a:pt x="7935331" y="1372860"/>
                    <a:pt x="7924138" y="1383108"/>
                    <a:pt x="7916964" y="1395663"/>
                  </a:cubicBezTo>
                  <a:cubicBezTo>
                    <a:pt x="7904382" y="1417682"/>
                    <a:pt x="7888380" y="1460343"/>
                    <a:pt x="7868838" y="1479885"/>
                  </a:cubicBezTo>
                  <a:cubicBezTo>
                    <a:pt x="7858613" y="1490110"/>
                    <a:pt x="7843852" y="1494691"/>
                    <a:pt x="7832743" y="1503948"/>
                  </a:cubicBezTo>
                  <a:cubicBezTo>
                    <a:pt x="7796332" y="1534290"/>
                    <a:pt x="7776583" y="1575138"/>
                    <a:pt x="7724459" y="1588169"/>
                  </a:cubicBezTo>
                  <a:cubicBezTo>
                    <a:pt x="7664029" y="1603276"/>
                    <a:pt x="7692020" y="1594971"/>
                    <a:pt x="7640238" y="1612232"/>
                  </a:cubicBezTo>
                  <a:cubicBezTo>
                    <a:pt x="7636227" y="1624264"/>
                    <a:pt x="7636129" y="1638424"/>
                    <a:pt x="7628206" y="1648327"/>
                  </a:cubicBezTo>
                  <a:cubicBezTo>
                    <a:pt x="7611243" y="1669530"/>
                    <a:pt x="7579795" y="1676495"/>
                    <a:pt x="7556017" y="1684421"/>
                  </a:cubicBezTo>
                  <a:cubicBezTo>
                    <a:pt x="7547996" y="1692442"/>
                    <a:pt x="7542100" y="1703412"/>
                    <a:pt x="7531954" y="1708485"/>
                  </a:cubicBezTo>
                  <a:cubicBezTo>
                    <a:pt x="7517164" y="1715880"/>
                    <a:pt x="7499310" y="1714710"/>
                    <a:pt x="7483827" y="1720516"/>
                  </a:cubicBezTo>
                  <a:cubicBezTo>
                    <a:pt x="7467033" y="1726813"/>
                    <a:pt x="7451379" y="1735869"/>
                    <a:pt x="7435701" y="1744579"/>
                  </a:cubicBezTo>
                  <a:cubicBezTo>
                    <a:pt x="7415259" y="1755936"/>
                    <a:pt x="7395374" y="1768280"/>
                    <a:pt x="7375543" y="1780674"/>
                  </a:cubicBezTo>
                  <a:cubicBezTo>
                    <a:pt x="7363281" y="1788338"/>
                    <a:pt x="7352382" y="1798270"/>
                    <a:pt x="7339448" y="1804737"/>
                  </a:cubicBezTo>
                  <a:cubicBezTo>
                    <a:pt x="7328105" y="1810409"/>
                    <a:pt x="7315385" y="1812758"/>
                    <a:pt x="7303354" y="1816769"/>
                  </a:cubicBezTo>
                  <a:cubicBezTo>
                    <a:pt x="7295333" y="1828800"/>
                    <a:pt x="7291057" y="1844458"/>
                    <a:pt x="7279290" y="1852863"/>
                  </a:cubicBezTo>
                  <a:cubicBezTo>
                    <a:pt x="7261716" y="1865416"/>
                    <a:pt x="7238869" y="1868155"/>
                    <a:pt x="7219133" y="1876927"/>
                  </a:cubicBezTo>
                  <a:cubicBezTo>
                    <a:pt x="7202743" y="1884212"/>
                    <a:pt x="7187048" y="1892969"/>
                    <a:pt x="7171006" y="1900990"/>
                  </a:cubicBezTo>
                  <a:cubicBezTo>
                    <a:pt x="7154964" y="1917032"/>
                    <a:pt x="7142334" y="1937444"/>
                    <a:pt x="7122880" y="1949116"/>
                  </a:cubicBezTo>
                  <a:cubicBezTo>
                    <a:pt x="7101130" y="1962166"/>
                    <a:pt x="7073377" y="1961835"/>
                    <a:pt x="7050690" y="1973179"/>
                  </a:cubicBezTo>
                  <a:lnTo>
                    <a:pt x="7002564" y="1997242"/>
                  </a:lnTo>
                  <a:lnTo>
                    <a:pt x="6473175" y="1985211"/>
                  </a:lnTo>
                  <a:cubicBezTo>
                    <a:pt x="6416918" y="1983271"/>
                    <a:pt x="6360679" y="1979395"/>
                    <a:pt x="6304733" y="1973179"/>
                  </a:cubicBezTo>
                  <a:cubicBezTo>
                    <a:pt x="6282066" y="1970660"/>
                    <a:pt x="6243330" y="1956723"/>
                    <a:pt x="6220511" y="1949116"/>
                  </a:cubicBezTo>
                  <a:cubicBezTo>
                    <a:pt x="6136835" y="1950423"/>
                    <a:pt x="5357421" y="1957449"/>
                    <a:pt x="5113606" y="1973179"/>
                  </a:cubicBezTo>
                  <a:cubicBezTo>
                    <a:pt x="5100950" y="1973996"/>
                    <a:pt x="5089815" y="1982135"/>
                    <a:pt x="5077511" y="1985211"/>
                  </a:cubicBezTo>
                  <a:cubicBezTo>
                    <a:pt x="5057672" y="1990171"/>
                    <a:pt x="5037193" y="1992282"/>
                    <a:pt x="5017354" y="1997242"/>
                  </a:cubicBezTo>
                  <a:cubicBezTo>
                    <a:pt x="4869344" y="2034245"/>
                    <a:pt x="5142870" y="1976951"/>
                    <a:pt x="4921101" y="2021306"/>
                  </a:cubicBezTo>
                  <a:cubicBezTo>
                    <a:pt x="4856933" y="2013285"/>
                    <a:pt x="4792221" y="2008810"/>
                    <a:pt x="4728596" y="1997242"/>
                  </a:cubicBezTo>
                  <a:cubicBezTo>
                    <a:pt x="4703640" y="1992705"/>
                    <a:pt x="4681014" y="1979331"/>
                    <a:pt x="4656406" y="1973179"/>
                  </a:cubicBezTo>
                  <a:cubicBezTo>
                    <a:pt x="4595976" y="1958072"/>
                    <a:pt x="4623967" y="1966377"/>
                    <a:pt x="4572185" y="1949116"/>
                  </a:cubicBezTo>
                  <a:cubicBezTo>
                    <a:pt x="4483953" y="1957137"/>
                    <a:pt x="4395502" y="1963024"/>
                    <a:pt x="4307490" y="1973179"/>
                  </a:cubicBezTo>
                  <a:cubicBezTo>
                    <a:pt x="4291063" y="1975074"/>
                    <a:pt x="4274563" y="1978697"/>
                    <a:pt x="4259364" y="1985211"/>
                  </a:cubicBezTo>
                  <a:cubicBezTo>
                    <a:pt x="4246073" y="1990907"/>
                    <a:pt x="4235301" y="2001253"/>
                    <a:pt x="4223269" y="2009274"/>
                  </a:cubicBezTo>
                  <a:cubicBezTo>
                    <a:pt x="4118995" y="2005263"/>
                    <a:pt x="4014799" y="1997242"/>
                    <a:pt x="3910448" y="1997242"/>
                  </a:cubicBezTo>
                  <a:cubicBezTo>
                    <a:pt x="3794074" y="1997242"/>
                    <a:pt x="3677850" y="2005639"/>
                    <a:pt x="3561533" y="2009274"/>
                  </a:cubicBezTo>
                  <a:lnTo>
                    <a:pt x="3140427" y="2021306"/>
                  </a:lnTo>
                  <a:lnTo>
                    <a:pt x="3068238" y="2045369"/>
                  </a:lnTo>
                  <a:lnTo>
                    <a:pt x="3032143" y="2057400"/>
                  </a:lnTo>
                  <a:cubicBezTo>
                    <a:pt x="2911827" y="2053390"/>
                    <a:pt x="2791393" y="2052047"/>
                    <a:pt x="2671196" y="2045369"/>
                  </a:cubicBezTo>
                  <a:cubicBezTo>
                    <a:pt x="2646838" y="2044016"/>
                    <a:pt x="2623118" y="2037046"/>
                    <a:pt x="2599006" y="2033337"/>
                  </a:cubicBezTo>
                  <a:cubicBezTo>
                    <a:pt x="2509754" y="2019606"/>
                    <a:pt x="2503373" y="2020038"/>
                    <a:pt x="2406501" y="2009274"/>
                  </a:cubicBezTo>
                  <a:cubicBezTo>
                    <a:pt x="2177002" y="2015649"/>
                    <a:pt x="1969719" y="2017823"/>
                    <a:pt x="1744764" y="2033337"/>
                  </a:cubicBezTo>
                  <a:cubicBezTo>
                    <a:pt x="1704554" y="2036110"/>
                    <a:pt x="1664588" y="2041720"/>
                    <a:pt x="1624448" y="2045369"/>
                  </a:cubicBezTo>
                  <a:lnTo>
                    <a:pt x="1480069" y="2057400"/>
                  </a:lnTo>
                  <a:cubicBezTo>
                    <a:pt x="1115063" y="2179075"/>
                    <a:pt x="1398349" y="2089015"/>
                    <a:pt x="397227" y="2057400"/>
                  </a:cubicBezTo>
                  <a:cubicBezTo>
                    <a:pt x="364172" y="2056356"/>
                    <a:pt x="333059" y="2041358"/>
                    <a:pt x="300975" y="2033337"/>
                  </a:cubicBezTo>
                  <a:cubicBezTo>
                    <a:pt x="233023" y="2016349"/>
                    <a:pt x="269045" y="2024546"/>
                    <a:pt x="192690" y="2009274"/>
                  </a:cubicBezTo>
                  <a:cubicBezTo>
                    <a:pt x="176648" y="1985211"/>
                    <a:pt x="165013" y="1957535"/>
                    <a:pt x="144564" y="1937085"/>
                  </a:cubicBezTo>
                  <a:cubicBezTo>
                    <a:pt x="122184" y="1914704"/>
                    <a:pt x="111615" y="1907280"/>
                    <a:pt x="96438" y="1876927"/>
                  </a:cubicBezTo>
                  <a:cubicBezTo>
                    <a:pt x="90766" y="1865583"/>
                    <a:pt x="91441" y="1851384"/>
                    <a:pt x="84406" y="1840832"/>
                  </a:cubicBezTo>
                  <a:cubicBezTo>
                    <a:pt x="74968" y="1826674"/>
                    <a:pt x="59204" y="1817809"/>
                    <a:pt x="48311" y="1804737"/>
                  </a:cubicBezTo>
                  <a:cubicBezTo>
                    <a:pt x="39054" y="1793628"/>
                    <a:pt x="32269" y="1780674"/>
                    <a:pt x="24248" y="1768642"/>
                  </a:cubicBezTo>
                  <a:cubicBezTo>
                    <a:pt x="20238" y="1756611"/>
                    <a:pt x="12835" y="1745215"/>
                    <a:pt x="12217" y="1732548"/>
                  </a:cubicBezTo>
                  <a:cubicBezTo>
                    <a:pt x="-1586" y="1449578"/>
                    <a:pt x="-6385" y="1049050"/>
                    <a:pt x="12217" y="770021"/>
                  </a:cubicBezTo>
                  <a:cubicBezTo>
                    <a:pt x="12803" y="761228"/>
                    <a:pt x="49409" y="715330"/>
                    <a:pt x="60343" y="709863"/>
                  </a:cubicBezTo>
                  <a:cubicBezTo>
                    <a:pt x="83030" y="698519"/>
                    <a:pt x="132533" y="685800"/>
                    <a:pt x="132533" y="685800"/>
                  </a:cubicBezTo>
                  <a:cubicBezTo>
                    <a:pt x="136543" y="673769"/>
                    <a:pt x="138039" y="660581"/>
                    <a:pt x="144564" y="649706"/>
                  </a:cubicBezTo>
                  <a:cubicBezTo>
                    <a:pt x="167863" y="610873"/>
                    <a:pt x="199677" y="622148"/>
                    <a:pt x="240817" y="601579"/>
                  </a:cubicBezTo>
                  <a:lnTo>
                    <a:pt x="264880" y="565485"/>
                  </a:lnTo>
                  <a:close/>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flipH="1">
              <a:off x="4077976" y="3619500"/>
              <a:ext cx="2475224" cy="1507269"/>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06104" y="5014350"/>
              <a:ext cx="8253734" cy="461665"/>
            </a:xfrm>
            <a:prstGeom prst="rect">
              <a:avLst/>
            </a:prstGeom>
          </p:spPr>
          <p:txBody>
            <a:bodyPr wrap="none">
              <a:spAutoFit/>
            </a:bodyPr>
            <a:lstStyle/>
            <a:p>
              <a:r>
                <a:rPr lang="en-US" sz="2400" dirty="0">
                  <a:solidFill>
                    <a:schemeClr val="accent6">
                      <a:lumMod val="75000"/>
                    </a:schemeClr>
                  </a:solidFill>
                </a:rPr>
                <a:t>and then using the data to do something that makes a difference</a:t>
              </a:r>
            </a:p>
          </p:txBody>
        </p:sp>
      </p:grpSp>
      <p:sp>
        <p:nvSpPr>
          <p:cNvPr id="5" name="Slide Number Placeholder 4"/>
          <p:cNvSpPr>
            <a:spLocks noGrp="1"/>
          </p:cNvSpPr>
          <p:nvPr>
            <p:ph type="sldNum" sz="quarter" idx="12"/>
          </p:nvPr>
        </p:nvSpPr>
        <p:spPr/>
        <p:txBody>
          <a:bodyPr/>
          <a:lstStyle/>
          <a:p>
            <a:fld id="{BA8F66B1-2E65-47C7-819A-96C2007DF291}" type="slidenum">
              <a:rPr lang="en-US" smtClean="0"/>
              <a:t>2</a:t>
            </a:fld>
            <a:endParaRPr lang="en-US"/>
          </a:p>
        </p:txBody>
      </p:sp>
      <p:sp>
        <p:nvSpPr>
          <p:cNvPr id="22" name="Content Placeholder 2">
            <a:extLst>
              <a:ext uri="{FF2B5EF4-FFF2-40B4-BE49-F238E27FC236}">
                <a16:creationId xmlns:a16="http://schemas.microsoft.com/office/drawing/2014/main" id="{BC82A1FE-C19B-1144-B43D-7CECBF4C9E9E}"/>
              </a:ext>
            </a:extLst>
          </p:cNvPr>
          <p:cNvSpPr txBox="1">
            <a:spLocks/>
          </p:cNvSpPr>
          <p:nvPr/>
        </p:nvSpPr>
        <p:spPr>
          <a:xfrm>
            <a:off x="347016" y="1576140"/>
            <a:ext cx="8686800" cy="4253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continuous, systematic collection, analysis and interpretation of health-related data needed for the planning, implementation, and evaluation of public health practice</a:t>
            </a:r>
          </a:p>
        </p:txBody>
      </p:sp>
    </p:spTree>
    <p:extLst>
      <p:ext uri="{BB962C8B-B14F-4D97-AF65-F5344CB8AC3E}">
        <p14:creationId xmlns:p14="http://schemas.microsoft.com/office/powerpoint/2010/main" val="221806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E59D-BFF0-4351-AFCD-F5E4DBBC9D21}"/>
              </a:ext>
            </a:extLst>
          </p:cNvPr>
          <p:cNvSpPr>
            <a:spLocks noGrp="1"/>
          </p:cNvSpPr>
          <p:nvPr>
            <p:ph type="title"/>
          </p:nvPr>
        </p:nvSpPr>
        <p:spPr>
          <a:xfrm>
            <a:off x="60324" y="91440"/>
            <a:ext cx="4914012" cy="857250"/>
          </a:xfrm>
        </p:spPr>
        <p:txBody>
          <a:bodyPr>
            <a:noAutofit/>
          </a:bodyPr>
          <a:lstStyle/>
          <a:p>
            <a:pPr algn="l"/>
            <a:r>
              <a:rPr lang="en-US" b="1" dirty="0"/>
              <a:t>1. Screening for All Persons Entering Facility</a:t>
            </a:r>
          </a:p>
        </p:txBody>
      </p:sp>
      <p:sp>
        <p:nvSpPr>
          <p:cNvPr id="16" name="Content Placeholder 2">
            <a:extLst>
              <a:ext uri="{FF2B5EF4-FFF2-40B4-BE49-F238E27FC236}">
                <a16:creationId xmlns:a16="http://schemas.microsoft.com/office/drawing/2014/main" id="{B555850A-7627-493B-854C-5D22BC384416}"/>
              </a:ext>
            </a:extLst>
          </p:cNvPr>
          <p:cNvSpPr>
            <a:spLocks noGrp="1"/>
          </p:cNvSpPr>
          <p:nvPr>
            <p:ph idx="1"/>
          </p:nvPr>
        </p:nvSpPr>
        <p:spPr>
          <a:xfrm>
            <a:off x="599440" y="2425224"/>
            <a:ext cx="3677920" cy="3995896"/>
          </a:xfrm>
        </p:spPr>
        <p:txBody>
          <a:bodyPr>
            <a:normAutofit fontScale="92500" lnSpcReduction="20000"/>
          </a:bodyPr>
          <a:lstStyle/>
          <a:p>
            <a:r>
              <a:rPr lang="en-US" dirty="0"/>
              <a:t>ALL FACILITIES must have a triage</a:t>
            </a:r>
          </a:p>
          <a:p>
            <a:r>
              <a:rPr lang="en-US" dirty="0"/>
              <a:t>Screen patient for history and symptoms</a:t>
            </a:r>
          </a:p>
          <a:p>
            <a:pPr lvl="1"/>
            <a:r>
              <a:rPr lang="en-US" dirty="0"/>
              <a:t>Asymptomatic persons with history of contact with case </a:t>
            </a:r>
            <a:r>
              <a:rPr lang="en-US" dirty="0">
                <a:sym typeface="Wingdings" panose="05000000000000000000" pitchFamily="2" charset="2"/>
              </a:rPr>
              <a:t> quarantine</a:t>
            </a:r>
          </a:p>
          <a:p>
            <a:pPr lvl="1"/>
            <a:r>
              <a:rPr lang="en-US" dirty="0">
                <a:sym typeface="Wingdings" panose="05000000000000000000" pitchFamily="2" charset="2"/>
              </a:rPr>
              <a:t>Persons with symptoms of COVID-19  isolated and tested</a:t>
            </a:r>
            <a:endParaRPr lang="en-US" dirty="0"/>
          </a:p>
          <a:p>
            <a:endParaRPr lang="en-US" dirty="0"/>
          </a:p>
        </p:txBody>
      </p:sp>
      <p:pic>
        <p:nvPicPr>
          <p:cNvPr id="33" name="Picture 32">
            <a:extLst>
              <a:ext uri="{FF2B5EF4-FFF2-40B4-BE49-F238E27FC236}">
                <a16:creationId xmlns:a16="http://schemas.microsoft.com/office/drawing/2014/main" id="{DD2DEEF4-65AA-4F05-8189-80561B46D71F}"/>
              </a:ext>
            </a:extLst>
          </p:cNvPr>
          <p:cNvPicPr/>
          <p:nvPr/>
        </p:nvPicPr>
        <p:blipFill rotWithShape="1">
          <a:blip r:embed="rId3"/>
          <a:srcRect l="6068" t="5471" r="8766" b="3178"/>
          <a:stretch/>
        </p:blipFill>
        <p:spPr bwMode="auto">
          <a:xfrm>
            <a:off x="4693920" y="91440"/>
            <a:ext cx="4389755" cy="67665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9784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EAD08-F591-4E17-B2C8-1C48619680F4}"/>
              </a:ext>
            </a:extLst>
          </p:cNvPr>
          <p:cNvSpPr>
            <a:spLocks noGrp="1"/>
          </p:cNvSpPr>
          <p:nvPr>
            <p:ph type="title"/>
          </p:nvPr>
        </p:nvSpPr>
        <p:spPr/>
        <p:txBody>
          <a:bodyPr/>
          <a:lstStyle/>
          <a:p>
            <a:r>
              <a:rPr lang="en-US" b="1" dirty="0"/>
              <a:t>2. Screening for Inpatients</a:t>
            </a:r>
          </a:p>
        </p:txBody>
      </p:sp>
      <p:sp>
        <p:nvSpPr>
          <p:cNvPr id="3" name="Content Placeholder 2">
            <a:extLst>
              <a:ext uri="{FF2B5EF4-FFF2-40B4-BE49-F238E27FC236}">
                <a16:creationId xmlns:a16="http://schemas.microsoft.com/office/drawing/2014/main" id="{C2D65C0A-0C22-4DA9-BFAB-89E2E18049E7}"/>
              </a:ext>
            </a:extLst>
          </p:cNvPr>
          <p:cNvSpPr>
            <a:spLocks noGrp="1"/>
          </p:cNvSpPr>
          <p:nvPr>
            <p:ph idx="1"/>
          </p:nvPr>
        </p:nvSpPr>
        <p:spPr>
          <a:xfrm>
            <a:off x="304800" y="1499616"/>
            <a:ext cx="8686800" cy="5205984"/>
          </a:xfrm>
        </p:spPr>
        <p:txBody>
          <a:bodyPr/>
          <a:lstStyle/>
          <a:p>
            <a:r>
              <a:rPr lang="en-US" dirty="0"/>
              <a:t>Conduct daily rounds for all inpatients using the tool below</a:t>
            </a:r>
          </a:p>
          <a:p>
            <a:r>
              <a:rPr lang="en-US" dirty="0"/>
              <a:t>Any inpatient newly presenting with these symptoms should be isolated and tested</a:t>
            </a:r>
          </a:p>
          <a:p>
            <a:endParaRPr lang="en-US" dirty="0"/>
          </a:p>
        </p:txBody>
      </p:sp>
      <p:pic>
        <p:nvPicPr>
          <p:cNvPr id="5" name="Picture 4">
            <a:extLst>
              <a:ext uri="{FF2B5EF4-FFF2-40B4-BE49-F238E27FC236}">
                <a16:creationId xmlns:a16="http://schemas.microsoft.com/office/drawing/2014/main" id="{E71F0271-3E6D-4FB4-94CE-030FD58A72FB}"/>
              </a:ext>
            </a:extLst>
          </p:cNvPr>
          <p:cNvPicPr>
            <a:picLocks noChangeAspect="1"/>
          </p:cNvPicPr>
          <p:nvPr/>
        </p:nvPicPr>
        <p:blipFill>
          <a:blip r:embed="rId2"/>
          <a:stretch>
            <a:fillRect/>
          </a:stretch>
        </p:blipFill>
        <p:spPr>
          <a:xfrm>
            <a:off x="434791" y="3817753"/>
            <a:ext cx="8274418" cy="2494146"/>
          </a:xfrm>
          <a:prstGeom prst="rect">
            <a:avLst/>
          </a:prstGeom>
        </p:spPr>
      </p:pic>
    </p:spTree>
    <p:extLst>
      <p:ext uri="{BB962C8B-B14F-4D97-AF65-F5344CB8AC3E}">
        <p14:creationId xmlns:p14="http://schemas.microsoft.com/office/powerpoint/2010/main" val="1522528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8FE7-D337-4FE4-A284-BD9F8BFAAD0F}"/>
              </a:ext>
            </a:extLst>
          </p:cNvPr>
          <p:cNvSpPr>
            <a:spLocks noGrp="1"/>
          </p:cNvSpPr>
          <p:nvPr>
            <p:ph type="title"/>
          </p:nvPr>
        </p:nvSpPr>
        <p:spPr/>
        <p:txBody>
          <a:bodyPr/>
          <a:lstStyle/>
          <a:p>
            <a:r>
              <a:rPr lang="en-US" b="1" dirty="0"/>
              <a:t>3. Screening for caregivers</a:t>
            </a:r>
          </a:p>
        </p:txBody>
      </p:sp>
      <p:sp>
        <p:nvSpPr>
          <p:cNvPr id="3" name="Content Placeholder 2">
            <a:extLst>
              <a:ext uri="{FF2B5EF4-FFF2-40B4-BE49-F238E27FC236}">
                <a16:creationId xmlns:a16="http://schemas.microsoft.com/office/drawing/2014/main" id="{2DC11402-0068-4C89-AA15-B09E99A943E8}"/>
              </a:ext>
            </a:extLst>
          </p:cNvPr>
          <p:cNvSpPr>
            <a:spLocks noGrp="1"/>
          </p:cNvSpPr>
          <p:nvPr>
            <p:ph idx="1"/>
          </p:nvPr>
        </p:nvSpPr>
        <p:spPr>
          <a:xfrm>
            <a:off x="304800" y="1609344"/>
            <a:ext cx="8686800" cy="5096256"/>
          </a:xfrm>
        </p:spPr>
        <p:txBody>
          <a:bodyPr/>
          <a:lstStyle/>
          <a:p>
            <a:r>
              <a:rPr lang="en-US" dirty="0"/>
              <a:t>Caregivers are needed for the wellbeing of inpatients, but can also bring COVID-19 into the hospital</a:t>
            </a:r>
          </a:p>
          <a:p>
            <a:r>
              <a:rPr lang="en-US" dirty="0"/>
              <a:t>Avoid caregiver entry if at all possible</a:t>
            </a:r>
          </a:p>
          <a:p>
            <a:r>
              <a:rPr lang="en-US" dirty="0"/>
              <a:t>If it is required, it can be considered WITH appropriate PPE; ONLY ONE caregiver may be allowed</a:t>
            </a:r>
          </a:p>
          <a:p>
            <a:r>
              <a:rPr lang="en-US" dirty="0"/>
              <a:t>All caregivers should be screened for Acute Respiratory Illness any time they enter the facility, and tested if symptomatic</a:t>
            </a:r>
          </a:p>
        </p:txBody>
      </p:sp>
    </p:spTree>
    <p:extLst>
      <p:ext uri="{BB962C8B-B14F-4D97-AF65-F5344CB8AC3E}">
        <p14:creationId xmlns:p14="http://schemas.microsoft.com/office/powerpoint/2010/main" val="3051078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38FE7-D337-4FE4-A284-BD9F8BFAAD0F}"/>
              </a:ext>
            </a:extLst>
          </p:cNvPr>
          <p:cNvSpPr>
            <a:spLocks noGrp="1"/>
          </p:cNvSpPr>
          <p:nvPr>
            <p:ph type="title"/>
          </p:nvPr>
        </p:nvSpPr>
        <p:spPr/>
        <p:txBody>
          <a:bodyPr/>
          <a:lstStyle/>
          <a:p>
            <a:r>
              <a:rPr lang="en-US" b="1" dirty="0"/>
              <a:t>4. Screening of Healthcare Workers</a:t>
            </a:r>
          </a:p>
        </p:txBody>
      </p:sp>
      <p:sp>
        <p:nvSpPr>
          <p:cNvPr id="3" name="Content Placeholder 2">
            <a:extLst>
              <a:ext uri="{FF2B5EF4-FFF2-40B4-BE49-F238E27FC236}">
                <a16:creationId xmlns:a16="http://schemas.microsoft.com/office/drawing/2014/main" id="{2DC11402-0068-4C89-AA15-B09E99A943E8}"/>
              </a:ext>
            </a:extLst>
          </p:cNvPr>
          <p:cNvSpPr>
            <a:spLocks noGrp="1"/>
          </p:cNvSpPr>
          <p:nvPr>
            <p:ph idx="1"/>
          </p:nvPr>
        </p:nvSpPr>
        <p:spPr>
          <a:xfrm>
            <a:off x="304800" y="1609344"/>
            <a:ext cx="8686800" cy="5096256"/>
          </a:xfrm>
        </p:spPr>
        <p:txBody>
          <a:bodyPr/>
          <a:lstStyle/>
          <a:p>
            <a:r>
              <a:rPr lang="en-US" dirty="0"/>
              <a:t>MUST be screened for symptoms and exposures at the beginning of EVERY SHIFT</a:t>
            </a:r>
          </a:p>
          <a:p>
            <a:r>
              <a:rPr lang="en-US" dirty="0"/>
              <a:t>High-risk exposures </a:t>
            </a:r>
            <a:r>
              <a:rPr lang="en-US" dirty="0">
                <a:sym typeface="Wingdings" panose="05000000000000000000" pitchFamily="2" charset="2"/>
              </a:rPr>
              <a:t> restrict from work x 14 days and tested on Day 14 to confirm absence of infection</a:t>
            </a:r>
          </a:p>
          <a:p>
            <a:r>
              <a:rPr lang="en-US" dirty="0">
                <a:sym typeface="Wingdings" panose="05000000000000000000" pitchFamily="2" charset="2"/>
              </a:rPr>
              <a:t>COVID-19 symptoms  isolate and test</a:t>
            </a:r>
          </a:p>
          <a:p>
            <a:r>
              <a:rPr lang="en-US" dirty="0">
                <a:sym typeface="Wingdings" panose="05000000000000000000" pitchFamily="2" charset="2"/>
              </a:rPr>
              <a:t>All healthcare workers providing direct care to COVID-19 patients should be tested every two weeks</a:t>
            </a:r>
          </a:p>
        </p:txBody>
      </p:sp>
    </p:spTree>
    <p:extLst>
      <p:ext uri="{BB962C8B-B14F-4D97-AF65-F5344CB8AC3E}">
        <p14:creationId xmlns:p14="http://schemas.microsoft.com/office/powerpoint/2010/main" val="2159417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1DF2F20-68FD-4C0D-B2E7-B35A52DA3E28}"/>
              </a:ext>
            </a:extLst>
          </p:cNvPr>
          <p:cNvSpPr>
            <a:spLocks noGrp="1"/>
          </p:cNvSpPr>
          <p:nvPr>
            <p:ph type="title"/>
          </p:nvPr>
        </p:nvSpPr>
        <p:spPr/>
        <p:txBody>
          <a:bodyPr/>
          <a:lstStyle/>
          <a:p>
            <a:r>
              <a:rPr lang="en-US" b="1" dirty="0"/>
              <a:t>4. Screening of Healthcare Workers</a:t>
            </a:r>
          </a:p>
        </p:txBody>
      </p:sp>
      <p:pic>
        <p:nvPicPr>
          <p:cNvPr id="2" name="Picture 1">
            <a:extLst>
              <a:ext uri="{FF2B5EF4-FFF2-40B4-BE49-F238E27FC236}">
                <a16:creationId xmlns:a16="http://schemas.microsoft.com/office/drawing/2014/main" id="{765E31E5-500E-4E07-A38D-26E12586BF98}"/>
              </a:ext>
            </a:extLst>
          </p:cNvPr>
          <p:cNvPicPr>
            <a:picLocks noChangeAspect="1"/>
          </p:cNvPicPr>
          <p:nvPr/>
        </p:nvPicPr>
        <p:blipFill>
          <a:blip r:embed="rId2"/>
          <a:stretch>
            <a:fillRect/>
          </a:stretch>
        </p:blipFill>
        <p:spPr>
          <a:xfrm>
            <a:off x="658368" y="1335024"/>
            <a:ext cx="7973568" cy="5495596"/>
          </a:xfrm>
          <a:prstGeom prst="rect">
            <a:avLst/>
          </a:prstGeom>
          <a:ln>
            <a:solidFill>
              <a:schemeClr val="tx1"/>
            </a:solidFill>
          </a:ln>
        </p:spPr>
      </p:pic>
    </p:spTree>
    <p:extLst>
      <p:ext uri="{BB962C8B-B14F-4D97-AF65-F5344CB8AC3E}">
        <p14:creationId xmlns:p14="http://schemas.microsoft.com/office/powerpoint/2010/main" val="268615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2B5D1-4E08-42F5-AEEC-A4FF715CF24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0AECF38-E992-43FF-9E92-14215F73CD92}"/>
              </a:ext>
            </a:extLst>
          </p:cNvPr>
          <p:cNvSpPr>
            <a:spLocks noGrp="1"/>
          </p:cNvSpPr>
          <p:nvPr>
            <p:ph idx="1"/>
          </p:nvPr>
        </p:nvSpPr>
        <p:spPr>
          <a:xfrm>
            <a:off x="304800" y="1682496"/>
            <a:ext cx="8686800" cy="5023104"/>
          </a:xfrm>
        </p:spPr>
        <p:txBody>
          <a:bodyPr>
            <a:normAutofit/>
          </a:bodyPr>
          <a:lstStyle/>
          <a:p>
            <a:r>
              <a:rPr lang="en-US" dirty="0"/>
              <a:t>Surveillance for COVID-19 in health facilities is critical to protect patients and staff</a:t>
            </a:r>
          </a:p>
          <a:p>
            <a:r>
              <a:rPr lang="en-US" dirty="0"/>
              <a:t>At all hospitals/HCIVs in their district, districts are responsible for:</a:t>
            </a:r>
          </a:p>
          <a:p>
            <a:pPr lvl="1"/>
            <a:r>
              <a:rPr lang="en-US" dirty="0"/>
              <a:t>Developing structure for COVID-19 surveillance</a:t>
            </a:r>
          </a:p>
          <a:p>
            <a:pPr lvl="1"/>
            <a:r>
              <a:rPr lang="en-US" dirty="0"/>
              <a:t>Overseeing the development of COVID-19 surveillance committees </a:t>
            </a:r>
          </a:p>
          <a:p>
            <a:pPr lvl="1"/>
            <a:r>
              <a:rPr lang="en-US" dirty="0"/>
              <a:t>Ensuring screening / surveillance for COVID-19 takes place</a:t>
            </a:r>
          </a:p>
        </p:txBody>
      </p:sp>
    </p:spTree>
    <p:extLst>
      <p:ext uri="{BB962C8B-B14F-4D97-AF65-F5344CB8AC3E}">
        <p14:creationId xmlns:p14="http://schemas.microsoft.com/office/powerpoint/2010/main" val="1037181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627D-B07A-4CB0-B7E3-C0CBE49CE1F1}"/>
              </a:ext>
            </a:extLst>
          </p:cNvPr>
          <p:cNvSpPr>
            <a:spLocks noGrp="1"/>
          </p:cNvSpPr>
          <p:nvPr>
            <p:ph type="title"/>
          </p:nvPr>
        </p:nvSpPr>
        <p:spPr>
          <a:xfrm>
            <a:off x="628650" y="1575362"/>
            <a:ext cx="7886700" cy="1853638"/>
          </a:xfrm>
        </p:spPr>
        <p:txBody>
          <a:bodyPr>
            <a:normAutofit/>
          </a:bodyPr>
          <a:lstStyle/>
          <a:p>
            <a:pPr algn="ctr"/>
            <a:r>
              <a:rPr lang="en-US" dirty="0"/>
              <a:t>Review the Case definitions: Suspect, Probable and Confirmed case. </a:t>
            </a:r>
            <a:br>
              <a:rPr lang="en-US" b="1" dirty="0"/>
            </a:br>
            <a:r>
              <a:rPr lang="en-US" b="1" dirty="0"/>
              <a:t>*</a:t>
            </a:r>
            <a:r>
              <a:rPr lang="en-US" sz="3600" b="1" dirty="0"/>
              <a:t>Facility should print and pin up</a:t>
            </a:r>
          </a:p>
        </p:txBody>
      </p:sp>
      <p:pic>
        <p:nvPicPr>
          <p:cNvPr id="4" name="Picture 3">
            <a:extLst>
              <a:ext uri="{FF2B5EF4-FFF2-40B4-BE49-F238E27FC236}">
                <a16:creationId xmlns:a16="http://schemas.microsoft.com/office/drawing/2014/main" id="{3B29F1CD-D772-4122-8247-807053777E4F}"/>
              </a:ext>
            </a:extLst>
          </p:cNvPr>
          <p:cNvPicPr>
            <a:picLocks noChangeAspect="1"/>
          </p:cNvPicPr>
          <p:nvPr/>
        </p:nvPicPr>
        <p:blipFill>
          <a:blip r:embed="rId2"/>
          <a:stretch>
            <a:fillRect/>
          </a:stretch>
        </p:blipFill>
        <p:spPr>
          <a:xfrm>
            <a:off x="3200400" y="3429000"/>
            <a:ext cx="3269983" cy="2848594"/>
          </a:xfrm>
          <a:prstGeom prst="rect">
            <a:avLst/>
          </a:prstGeom>
        </p:spPr>
      </p:pic>
    </p:spTree>
    <p:extLst>
      <p:ext uri="{BB962C8B-B14F-4D97-AF65-F5344CB8AC3E}">
        <p14:creationId xmlns:p14="http://schemas.microsoft.com/office/powerpoint/2010/main" val="376134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886B1-07CE-4828-AC67-A9F13181AD36}"/>
              </a:ext>
            </a:extLst>
          </p:cNvPr>
          <p:cNvSpPr>
            <a:spLocks noGrp="1"/>
          </p:cNvSpPr>
          <p:nvPr>
            <p:ph type="title"/>
          </p:nvPr>
        </p:nvSpPr>
        <p:spPr>
          <a:xfrm>
            <a:off x="266700" y="159328"/>
            <a:ext cx="8610600" cy="838200"/>
          </a:xfrm>
        </p:spPr>
        <p:txBody>
          <a:bodyPr>
            <a:normAutofit fontScale="90000"/>
          </a:bodyPr>
          <a:lstStyle/>
          <a:p>
            <a:r>
              <a:rPr lang="en-US" dirty="0"/>
              <a:t>What is ‘facility-based surveillance’ for COVID-19?</a:t>
            </a:r>
          </a:p>
        </p:txBody>
      </p:sp>
      <p:sp>
        <p:nvSpPr>
          <p:cNvPr id="3" name="Content Placeholder 2">
            <a:extLst>
              <a:ext uri="{FF2B5EF4-FFF2-40B4-BE49-F238E27FC236}">
                <a16:creationId xmlns:a16="http://schemas.microsoft.com/office/drawing/2014/main" id="{A48156B2-7A28-465F-A74C-7F1B8F150483}"/>
              </a:ext>
            </a:extLst>
          </p:cNvPr>
          <p:cNvSpPr>
            <a:spLocks noGrp="1"/>
          </p:cNvSpPr>
          <p:nvPr>
            <p:ph idx="1"/>
          </p:nvPr>
        </p:nvSpPr>
        <p:spPr>
          <a:xfrm>
            <a:off x="628650" y="1825625"/>
            <a:ext cx="8163658" cy="4351338"/>
          </a:xfrm>
        </p:spPr>
        <p:txBody>
          <a:bodyPr/>
          <a:lstStyle/>
          <a:p>
            <a:r>
              <a:rPr lang="en-US" dirty="0"/>
              <a:t>Active surveillance that occurs in health facilities with the purpose of early detection of COVID-19 disease</a:t>
            </a:r>
          </a:p>
          <a:p>
            <a:r>
              <a:rPr lang="en-US" dirty="0"/>
              <a:t>Should occur at both large or high-risk and smaller or lower-risk health facilities</a:t>
            </a:r>
          </a:p>
        </p:txBody>
      </p:sp>
    </p:spTree>
    <p:extLst>
      <p:ext uri="{BB962C8B-B14F-4D97-AF65-F5344CB8AC3E}">
        <p14:creationId xmlns:p14="http://schemas.microsoft.com/office/powerpoint/2010/main" val="3624155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22" y="50167"/>
            <a:ext cx="9022278" cy="1143000"/>
          </a:xfrm>
        </p:spPr>
        <p:txBody>
          <a:bodyPr>
            <a:noAutofit/>
          </a:bodyPr>
          <a:lstStyle/>
          <a:p>
            <a:r>
              <a:rPr lang="en-US" sz="3400" dirty="0"/>
              <a:t>Surveillance: The Backbone of Public Health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5" y="1205345"/>
            <a:ext cx="4083323" cy="5105400"/>
          </a:xfrm>
          <a:prstGeom prst="rect">
            <a:avLst/>
          </a:prstGeom>
        </p:spPr>
      </p:pic>
      <p:sp>
        <p:nvSpPr>
          <p:cNvPr id="5" name="Right Brace 4"/>
          <p:cNvSpPr/>
          <p:nvPr/>
        </p:nvSpPr>
        <p:spPr>
          <a:xfrm>
            <a:off x="4724400" y="1981200"/>
            <a:ext cx="304800" cy="1524000"/>
          </a:xfrm>
          <a:prstGeom prst="rightBrace">
            <a:avLst>
              <a:gd name="adj1" fmla="val 6849"/>
              <a:gd name="adj2" fmla="val 4925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029221" y="2514600"/>
            <a:ext cx="1340123" cy="369332"/>
          </a:xfrm>
          <a:prstGeom prst="rect">
            <a:avLst/>
          </a:prstGeom>
          <a:solidFill>
            <a:srgbClr val="FFFF00"/>
          </a:solidFill>
          <a:ln>
            <a:solidFill>
              <a:schemeClr val="tx1"/>
            </a:solidFill>
          </a:ln>
        </p:spPr>
        <p:txBody>
          <a:bodyPr wrap="square" rtlCol="0">
            <a:spAutoFit/>
          </a:bodyPr>
          <a:lstStyle/>
          <a:p>
            <a:r>
              <a:rPr lang="en-US" dirty="0"/>
              <a:t>Surveillance</a:t>
            </a:r>
          </a:p>
        </p:txBody>
      </p:sp>
      <p:grpSp>
        <p:nvGrpSpPr>
          <p:cNvPr id="38" name="Group 37"/>
          <p:cNvGrpSpPr/>
          <p:nvPr/>
        </p:nvGrpSpPr>
        <p:grpSpPr>
          <a:xfrm>
            <a:off x="401893" y="1524001"/>
            <a:ext cx="3898490" cy="1200329"/>
            <a:chOff x="401893" y="1515070"/>
            <a:chExt cx="3898490" cy="1200329"/>
          </a:xfrm>
        </p:grpSpPr>
        <p:cxnSp>
          <p:nvCxnSpPr>
            <p:cNvPr id="10" name="Straight Arrow Connector 9"/>
            <p:cNvCxnSpPr/>
            <p:nvPr/>
          </p:nvCxnSpPr>
          <p:spPr>
            <a:xfrm>
              <a:off x="2819399" y="2057400"/>
              <a:ext cx="1428751" cy="2196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1893" y="1515070"/>
              <a:ext cx="3898490" cy="1200329"/>
            </a:xfrm>
            <a:prstGeom prst="rect">
              <a:avLst/>
            </a:prstGeom>
            <a:noFill/>
          </p:spPr>
          <p:txBody>
            <a:bodyPr wrap="square" rtlCol="0">
              <a:spAutoFit/>
            </a:bodyPr>
            <a:lstStyle/>
            <a:p>
              <a:r>
                <a:rPr lang="en-US" b="1" dirty="0"/>
                <a:t>Outbreak detection, investigation</a:t>
              </a:r>
              <a:endParaRPr lang="en-US" dirty="0"/>
            </a:p>
            <a:p>
              <a:r>
                <a:rPr lang="en-US" dirty="0"/>
                <a:t>How much influenza</a:t>
              </a:r>
              <a:br>
                <a:rPr lang="en-US" dirty="0"/>
              </a:br>
              <a:r>
                <a:rPr lang="en-US" dirty="0"/>
                <a:t> is expected in Uganda</a:t>
              </a:r>
              <a:br>
                <a:rPr lang="en-US" dirty="0"/>
              </a:br>
              <a:r>
                <a:rPr lang="en-US" dirty="0"/>
                <a:t> in January?</a:t>
              </a:r>
            </a:p>
          </p:txBody>
        </p:sp>
      </p:grpSp>
      <p:grpSp>
        <p:nvGrpSpPr>
          <p:cNvPr id="31" name="Group 30"/>
          <p:cNvGrpSpPr/>
          <p:nvPr/>
        </p:nvGrpSpPr>
        <p:grpSpPr>
          <a:xfrm>
            <a:off x="4572000" y="2864706"/>
            <a:ext cx="4388122" cy="2566094"/>
            <a:chOff x="4572000" y="2864704"/>
            <a:chExt cx="4388122" cy="2566094"/>
          </a:xfrm>
        </p:grpSpPr>
        <p:cxnSp>
          <p:nvCxnSpPr>
            <p:cNvPr id="8" name="Straight Arrow Connector 7"/>
            <p:cNvCxnSpPr/>
            <p:nvPr/>
          </p:nvCxnSpPr>
          <p:spPr>
            <a:xfrm flipH="1" flipV="1">
              <a:off x="4572000" y="2864704"/>
              <a:ext cx="1447800" cy="17072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9799" y="4230469"/>
              <a:ext cx="2940323" cy="1200329"/>
            </a:xfrm>
            <a:prstGeom prst="rect">
              <a:avLst/>
            </a:prstGeom>
            <a:noFill/>
          </p:spPr>
          <p:txBody>
            <a:bodyPr wrap="square" rtlCol="0">
              <a:spAutoFit/>
            </a:bodyPr>
            <a:lstStyle/>
            <a:p>
              <a:r>
                <a:rPr lang="en-US" b="1" dirty="0"/>
                <a:t>Public health policy</a:t>
              </a:r>
              <a:r>
                <a:rPr lang="en-US" dirty="0"/>
                <a:t>: </a:t>
              </a:r>
              <a:br>
                <a:rPr lang="en-US" dirty="0"/>
              </a:br>
              <a:r>
                <a:rPr lang="en-US" dirty="0"/>
                <a:t>How many lives could we save if </a:t>
              </a:r>
              <a:r>
                <a:rPr lang="en-US" dirty="0" err="1"/>
                <a:t>boda</a:t>
              </a:r>
              <a:r>
                <a:rPr lang="en-US" dirty="0"/>
                <a:t> riders all wore helmets?</a:t>
              </a:r>
            </a:p>
          </p:txBody>
        </p:sp>
      </p:grpSp>
      <p:grpSp>
        <p:nvGrpSpPr>
          <p:cNvPr id="37" name="Group 36"/>
          <p:cNvGrpSpPr/>
          <p:nvPr/>
        </p:nvGrpSpPr>
        <p:grpSpPr>
          <a:xfrm>
            <a:off x="152400" y="2971802"/>
            <a:ext cx="4095750" cy="3209330"/>
            <a:chOff x="152400" y="2962870"/>
            <a:chExt cx="4095750" cy="3209330"/>
          </a:xfrm>
        </p:grpSpPr>
        <p:sp>
          <p:nvSpPr>
            <p:cNvPr id="15" name="TextBox 14"/>
            <p:cNvSpPr txBox="1"/>
            <p:nvPr/>
          </p:nvSpPr>
          <p:spPr>
            <a:xfrm>
              <a:off x="152400" y="4971871"/>
              <a:ext cx="3429000" cy="1200329"/>
            </a:xfrm>
            <a:prstGeom prst="rect">
              <a:avLst/>
            </a:prstGeom>
            <a:noFill/>
          </p:spPr>
          <p:txBody>
            <a:bodyPr wrap="square" rtlCol="0">
              <a:spAutoFit/>
            </a:bodyPr>
            <a:lstStyle/>
            <a:p>
              <a:r>
                <a:rPr lang="en-US" b="1" dirty="0"/>
                <a:t>Placement of clinics, hospitals</a:t>
              </a:r>
            </a:p>
            <a:p>
              <a:r>
                <a:rPr lang="en-US" dirty="0"/>
                <a:t>What areas of Kampala would benefit most from a trauma center?</a:t>
              </a:r>
            </a:p>
          </p:txBody>
        </p:sp>
        <p:cxnSp>
          <p:nvCxnSpPr>
            <p:cNvPr id="16" name="Straight Arrow Connector 15"/>
            <p:cNvCxnSpPr/>
            <p:nvPr/>
          </p:nvCxnSpPr>
          <p:spPr>
            <a:xfrm flipV="1">
              <a:off x="3048000" y="2962870"/>
              <a:ext cx="1200150" cy="19722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343461" y="1205347"/>
            <a:ext cx="4648199" cy="1200329"/>
            <a:chOff x="4343400" y="1205345"/>
            <a:chExt cx="4648199" cy="1200329"/>
          </a:xfrm>
        </p:grpSpPr>
        <p:sp>
          <p:nvSpPr>
            <p:cNvPr id="18" name="TextBox 17"/>
            <p:cNvSpPr txBox="1"/>
            <p:nvPr/>
          </p:nvSpPr>
          <p:spPr>
            <a:xfrm>
              <a:off x="5812970" y="1205345"/>
              <a:ext cx="3178629" cy="1200329"/>
            </a:xfrm>
            <a:prstGeom prst="rect">
              <a:avLst/>
            </a:prstGeom>
            <a:noFill/>
          </p:spPr>
          <p:txBody>
            <a:bodyPr wrap="square" rtlCol="0">
              <a:spAutoFit/>
            </a:bodyPr>
            <a:lstStyle/>
            <a:p>
              <a:r>
                <a:rPr lang="en-US" b="1" dirty="0"/>
                <a:t>Resource allocation</a:t>
              </a:r>
            </a:p>
            <a:p>
              <a:r>
                <a:rPr lang="en-US" dirty="0"/>
                <a:t>How much of the 2020 budget should go to prevention of vehicular injuries? </a:t>
              </a:r>
            </a:p>
          </p:txBody>
        </p:sp>
        <p:cxnSp>
          <p:nvCxnSpPr>
            <p:cNvPr id="20" name="Straight Arrow Connector 19"/>
            <p:cNvCxnSpPr/>
            <p:nvPr/>
          </p:nvCxnSpPr>
          <p:spPr>
            <a:xfrm flipH="1">
              <a:off x="4343400" y="1507177"/>
              <a:ext cx="1447800" cy="8984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28600" y="2514601"/>
            <a:ext cx="4019550" cy="2181999"/>
            <a:chOff x="228600" y="2514600"/>
            <a:chExt cx="4019550" cy="2181999"/>
          </a:xfrm>
        </p:grpSpPr>
        <p:cxnSp>
          <p:nvCxnSpPr>
            <p:cNvPr id="17" name="Straight Arrow Connector 16"/>
            <p:cNvCxnSpPr/>
            <p:nvPr/>
          </p:nvCxnSpPr>
          <p:spPr>
            <a:xfrm flipV="1">
              <a:off x="3062009" y="2514600"/>
              <a:ext cx="1186141" cy="12734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600" y="3496270"/>
              <a:ext cx="2940323" cy="1200329"/>
            </a:xfrm>
            <a:prstGeom prst="rect">
              <a:avLst/>
            </a:prstGeom>
            <a:noFill/>
          </p:spPr>
          <p:txBody>
            <a:bodyPr wrap="square" rtlCol="0">
              <a:spAutoFit/>
            </a:bodyPr>
            <a:lstStyle/>
            <a:p>
              <a:r>
                <a:rPr lang="en-US" b="1" dirty="0"/>
                <a:t>Monitoring interventions</a:t>
              </a:r>
              <a:endParaRPr lang="en-US" dirty="0"/>
            </a:p>
            <a:p>
              <a:r>
                <a:rPr lang="en-US" dirty="0"/>
                <a:t>Did raising the taxes on cigarettes lead to fewer cancer-associated illnesses?</a:t>
              </a:r>
            </a:p>
          </p:txBody>
        </p:sp>
      </p:grpSp>
      <p:grpSp>
        <p:nvGrpSpPr>
          <p:cNvPr id="30" name="Group 29"/>
          <p:cNvGrpSpPr/>
          <p:nvPr/>
        </p:nvGrpSpPr>
        <p:grpSpPr>
          <a:xfrm>
            <a:off x="4495861" y="2678668"/>
            <a:ext cx="4648201" cy="1109366"/>
            <a:chOff x="4495800" y="2678668"/>
            <a:chExt cx="4648201" cy="1109366"/>
          </a:xfrm>
        </p:grpSpPr>
        <p:cxnSp>
          <p:nvCxnSpPr>
            <p:cNvPr id="21" name="Straight Arrow Connector 20"/>
            <p:cNvCxnSpPr/>
            <p:nvPr/>
          </p:nvCxnSpPr>
          <p:spPr>
            <a:xfrm flipH="1" flipV="1">
              <a:off x="4495800" y="2678668"/>
              <a:ext cx="1873523" cy="902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41055" y="2864704"/>
              <a:ext cx="2802946" cy="923330"/>
            </a:xfrm>
            <a:prstGeom prst="rect">
              <a:avLst/>
            </a:prstGeom>
            <a:noFill/>
          </p:spPr>
          <p:txBody>
            <a:bodyPr wrap="square" rtlCol="0">
              <a:spAutoFit/>
            </a:bodyPr>
            <a:lstStyle/>
            <a:p>
              <a:r>
                <a:rPr lang="en-US" b="1" dirty="0"/>
                <a:t>Detecting new strains</a:t>
              </a:r>
              <a:endParaRPr lang="en-US" dirty="0"/>
            </a:p>
            <a:p>
              <a:r>
                <a:rPr lang="en-US" dirty="0"/>
                <a:t>Is this a new coronavirus or an old one in a new setting? </a:t>
              </a:r>
            </a:p>
          </p:txBody>
        </p:sp>
      </p:grpSp>
      <p:sp>
        <p:nvSpPr>
          <p:cNvPr id="3" name="Slide Number Placeholder 2"/>
          <p:cNvSpPr>
            <a:spLocks noGrp="1"/>
          </p:cNvSpPr>
          <p:nvPr>
            <p:ph type="sldNum" sz="quarter" idx="12"/>
          </p:nvPr>
        </p:nvSpPr>
        <p:spPr/>
        <p:txBody>
          <a:bodyPr/>
          <a:lstStyle/>
          <a:p>
            <a:fld id="{BA8F66B1-2E65-47C7-819A-96C2007DF291}" type="slidenum">
              <a:rPr lang="en-US" smtClean="0"/>
              <a:t>4</a:t>
            </a:fld>
            <a:endParaRPr lang="en-US"/>
          </a:p>
        </p:txBody>
      </p:sp>
    </p:spTree>
    <p:extLst>
      <p:ext uri="{BB962C8B-B14F-4D97-AF65-F5344CB8AC3E}">
        <p14:creationId xmlns:p14="http://schemas.microsoft.com/office/powerpoint/2010/main" val="220505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93B53-FA78-486E-9EFD-F9D015FBD9BE}"/>
              </a:ext>
            </a:extLst>
          </p:cNvPr>
          <p:cNvPicPr>
            <a:picLocks noChangeAspect="1"/>
          </p:cNvPicPr>
          <p:nvPr/>
        </p:nvPicPr>
        <p:blipFill>
          <a:blip r:embed="rId2"/>
          <a:stretch>
            <a:fillRect/>
          </a:stretch>
        </p:blipFill>
        <p:spPr>
          <a:xfrm>
            <a:off x="6398951" y="4686640"/>
            <a:ext cx="1580435" cy="1420388"/>
          </a:xfrm>
          <a:prstGeom prst="rect">
            <a:avLst/>
          </a:prstGeom>
        </p:spPr>
      </p:pic>
      <p:sp>
        <p:nvSpPr>
          <p:cNvPr id="5" name="TextBox 4">
            <a:extLst>
              <a:ext uri="{FF2B5EF4-FFF2-40B4-BE49-F238E27FC236}">
                <a16:creationId xmlns:a16="http://schemas.microsoft.com/office/drawing/2014/main" id="{F8869AE1-825A-4218-9E81-ABB8A06D8C33}"/>
              </a:ext>
            </a:extLst>
          </p:cNvPr>
          <p:cNvSpPr txBox="1"/>
          <p:nvPr/>
        </p:nvSpPr>
        <p:spPr>
          <a:xfrm>
            <a:off x="6229978" y="6005486"/>
            <a:ext cx="2050877" cy="646331"/>
          </a:xfrm>
          <a:prstGeom prst="rect">
            <a:avLst/>
          </a:prstGeom>
          <a:noFill/>
        </p:spPr>
        <p:txBody>
          <a:bodyPr wrap="square" rtlCol="0">
            <a:spAutoFit/>
          </a:bodyPr>
          <a:lstStyle/>
          <a:p>
            <a:pPr algn="ctr"/>
            <a:r>
              <a:rPr lang="en-US" dirty="0"/>
              <a:t>Active surveillance among inpatients</a:t>
            </a:r>
          </a:p>
        </p:txBody>
      </p:sp>
      <p:pic>
        <p:nvPicPr>
          <p:cNvPr id="12" name="Picture 11">
            <a:extLst>
              <a:ext uri="{FF2B5EF4-FFF2-40B4-BE49-F238E27FC236}">
                <a16:creationId xmlns:a16="http://schemas.microsoft.com/office/drawing/2014/main" id="{87B32B8F-28CB-4DA6-89D7-0AD370E94990}"/>
              </a:ext>
            </a:extLst>
          </p:cNvPr>
          <p:cNvPicPr>
            <a:picLocks noChangeAspect="1"/>
          </p:cNvPicPr>
          <p:nvPr/>
        </p:nvPicPr>
        <p:blipFill>
          <a:blip r:embed="rId3"/>
          <a:stretch>
            <a:fillRect/>
          </a:stretch>
        </p:blipFill>
        <p:spPr>
          <a:xfrm>
            <a:off x="6342079" y="2008992"/>
            <a:ext cx="1637307" cy="1546346"/>
          </a:xfrm>
          <a:prstGeom prst="rect">
            <a:avLst/>
          </a:prstGeom>
        </p:spPr>
      </p:pic>
      <p:sp>
        <p:nvSpPr>
          <p:cNvPr id="13" name="TextBox 12">
            <a:extLst>
              <a:ext uri="{FF2B5EF4-FFF2-40B4-BE49-F238E27FC236}">
                <a16:creationId xmlns:a16="http://schemas.microsoft.com/office/drawing/2014/main" id="{573C1E20-6543-4B27-9329-C6D4B79CCB8C}"/>
              </a:ext>
            </a:extLst>
          </p:cNvPr>
          <p:cNvSpPr txBox="1"/>
          <p:nvPr/>
        </p:nvSpPr>
        <p:spPr>
          <a:xfrm>
            <a:off x="5997632" y="3473258"/>
            <a:ext cx="2383072" cy="923330"/>
          </a:xfrm>
          <a:prstGeom prst="rect">
            <a:avLst/>
          </a:prstGeom>
          <a:noFill/>
        </p:spPr>
        <p:txBody>
          <a:bodyPr wrap="square" rtlCol="0">
            <a:spAutoFit/>
          </a:bodyPr>
          <a:lstStyle/>
          <a:p>
            <a:pPr algn="ctr"/>
            <a:r>
              <a:rPr lang="en-US" dirty="0"/>
              <a:t>Organizing a Hospital Surveillance Committee</a:t>
            </a:r>
          </a:p>
        </p:txBody>
      </p:sp>
      <p:grpSp>
        <p:nvGrpSpPr>
          <p:cNvPr id="2" name="Group 1">
            <a:extLst>
              <a:ext uri="{FF2B5EF4-FFF2-40B4-BE49-F238E27FC236}">
                <a16:creationId xmlns:a16="http://schemas.microsoft.com/office/drawing/2014/main" id="{F5DA99ED-C76B-4F42-8DC1-B66462BC2765}"/>
              </a:ext>
            </a:extLst>
          </p:cNvPr>
          <p:cNvGrpSpPr/>
          <p:nvPr/>
        </p:nvGrpSpPr>
        <p:grpSpPr>
          <a:xfrm>
            <a:off x="306999" y="2011680"/>
            <a:ext cx="4429594" cy="4740125"/>
            <a:chOff x="306998" y="1371608"/>
            <a:chExt cx="4860147" cy="5374653"/>
          </a:xfrm>
        </p:grpSpPr>
        <p:pic>
          <p:nvPicPr>
            <p:cNvPr id="6" name="Picture 5">
              <a:extLst>
                <a:ext uri="{FF2B5EF4-FFF2-40B4-BE49-F238E27FC236}">
                  <a16:creationId xmlns:a16="http://schemas.microsoft.com/office/drawing/2014/main" id="{B70CFF24-0CB2-45F3-AB6F-767010D5EF56}"/>
                </a:ext>
              </a:extLst>
            </p:cNvPr>
            <p:cNvPicPr>
              <a:picLocks noChangeAspect="1"/>
            </p:cNvPicPr>
            <p:nvPr/>
          </p:nvPicPr>
          <p:blipFill rotWithShape="1">
            <a:blip r:embed="rId4"/>
            <a:srcRect l="-1" r="533"/>
            <a:stretch/>
          </p:blipFill>
          <p:spPr>
            <a:xfrm>
              <a:off x="3368602" y="1371608"/>
              <a:ext cx="1685985" cy="2169260"/>
            </a:xfrm>
            <a:prstGeom prst="rect">
              <a:avLst/>
            </a:prstGeom>
          </p:spPr>
        </p:pic>
        <p:sp>
          <p:nvSpPr>
            <p:cNvPr id="7" name="TextBox 6">
              <a:extLst>
                <a:ext uri="{FF2B5EF4-FFF2-40B4-BE49-F238E27FC236}">
                  <a16:creationId xmlns:a16="http://schemas.microsoft.com/office/drawing/2014/main" id="{14A5A505-5029-4FAC-93EF-6C708F5172E1}"/>
                </a:ext>
              </a:extLst>
            </p:cNvPr>
            <p:cNvSpPr txBox="1"/>
            <p:nvPr/>
          </p:nvSpPr>
          <p:spPr>
            <a:xfrm>
              <a:off x="3212957" y="3590179"/>
              <a:ext cx="1932031" cy="923330"/>
            </a:xfrm>
            <a:prstGeom prst="rect">
              <a:avLst/>
            </a:prstGeom>
            <a:noFill/>
          </p:spPr>
          <p:txBody>
            <a:bodyPr wrap="square" rtlCol="0">
              <a:spAutoFit/>
            </a:bodyPr>
            <a:lstStyle/>
            <a:p>
              <a:pPr algn="ctr"/>
              <a:r>
                <a:rPr lang="en-US" dirty="0"/>
                <a:t>Screening of healthcare workers</a:t>
              </a:r>
            </a:p>
          </p:txBody>
        </p:sp>
        <p:pic>
          <p:nvPicPr>
            <p:cNvPr id="8" name="Picture 7">
              <a:extLst>
                <a:ext uri="{FF2B5EF4-FFF2-40B4-BE49-F238E27FC236}">
                  <a16:creationId xmlns:a16="http://schemas.microsoft.com/office/drawing/2014/main" id="{D9F6DD5B-FAB3-4297-B1A1-51969515F281}"/>
                </a:ext>
              </a:extLst>
            </p:cNvPr>
            <p:cNvPicPr>
              <a:picLocks noChangeAspect="1"/>
            </p:cNvPicPr>
            <p:nvPr/>
          </p:nvPicPr>
          <p:blipFill>
            <a:blip r:embed="rId5"/>
            <a:stretch>
              <a:fillRect/>
            </a:stretch>
          </p:blipFill>
          <p:spPr>
            <a:xfrm>
              <a:off x="2869843" y="4765497"/>
              <a:ext cx="1750861" cy="1103484"/>
            </a:xfrm>
            <a:prstGeom prst="rect">
              <a:avLst/>
            </a:prstGeom>
          </p:spPr>
        </p:pic>
        <p:pic>
          <p:nvPicPr>
            <p:cNvPr id="9" name="Picture 8">
              <a:extLst>
                <a:ext uri="{FF2B5EF4-FFF2-40B4-BE49-F238E27FC236}">
                  <a16:creationId xmlns:a16="http://schemas.microsoft.com/office/drawing/2014/main" id="{EF226671-0507-4798-82B5-9152FCBF8B97}"/>
                </a:ext>
              </a:extLst>
            </p:cNvPr>
            <p:cNvPicPr>
              <a:picLocks noChangeAspect="1"/>
            </p:cNvPicPr>
            <p:nvPr/>
          </p:nvPicPr>
          <p:blipFill>
            <a:blip r:embed="rId6"/>
            <a:stretch>
              <a:fillRect/>
            </a:stretch>
          </p:blipFill>
          <p:spPr>
            <a:xfrm>
              <a:off x="954592" y="5525693"/>
              <a:ext cx="1293349" cy="831668"/>
            </a:xfrm>
            <a:prstGeom prst="rect">
              <a:avLst/>
            </a:prstGeom>
          </p:spPr>
        </p:pic>
        <p:sp>
          <p:nvSpPr>
            <p:cNvPr id="10" name="TextBox 9">
              <a:extLst>
                <a:ext uri="{FF2B5EF4-FFF2-40B4-BE49-F238E27FC236}">
                  <a16:creationId xmlns:a16="http://schemas.microsoft.com/office/drawing/2014/main" id="{FB8C0A4B-5FB9-4E71-8FBE-E569DB65CA28}"/>
                </a:ext>
              </a:extLst>
            </p:cNvPr>
            <p:cNvSpPr txBox="1"/>
            <p:nvPr/>
          </p:nvSpPr>
          <p:spPr>
            <a:xfrm>
              <a:off x="2946566" y="5869892"/>
              <a:ext cx="1932030" cy="732851"/>
            </a:xfrm>
            <a:prstGeom prst="rect">
              <a:avLst/>
            </a:prstGeom>
            <a:noFill/>
          </p:spPr>
          <p:txBody>
            <a:bodyPr wrap="square" rtlCol="0">
              <a:spAutoFit/>
            </a:bodyPr>
            <a:lstStyle/>
            <a:p>
              <a:pPr algn="ctr"/>
              <a:r>
                <a:rPr lang="en-US" dirty="0"/>
                <a:t>Triage outside of health facilities</a:t>
              </a:r>
            </a:p>
          </p:txBody>
        </p:sp>
        <p:pic>
          <p:nvPicPr>
            <p:cNvPr id="14" name="Picture 13">
              <a:extLst>
                <a:ext uri="{FF2B5EF4-FFF2-40B4-BE49-F238E27FC236}">
                  <a16:creationId xmlns:a16="http://schemas.microsoft.com/office/drawing/2014/main" id="{C916001C-E6B6-4353-A8A5-C973B2C89131}"/>
                </a:ext>
              </a:extLst>
            </p:cNvPr>
            <p:cNvPicPr>
              <a:picLocks noChangeAspect="1"/>
            </p:cNvPicPr>
            <p:nvPr/>
          </p:nvPicPr>
          <p:blipFill>
            <a:blip r:embed="rId7"/>
            <a:stretch>
              <a:fillRect/>
            </a:stretch>
          </p:blipFill>
          <p:spPr>
            <a:xfrm>
              <a:off x="464946" y="1647641"/>
              <a:ext cx="2111591" cy="1583693"/>
            </a:xfrm>
            <a:prstGeom prst="rect">
              <a:avLst/>
            </a:prstGeom>
          </p:spPr>
        </p:pic>
        <p:sp>
          <p:nvSpPr>
            <p:cNvPr id="15" name="TextBox 14">
              <a:extLst>
                <a:ext uri="{FF2B5EF4-FFF2-40B4-BE49-F238E27FC236}">
                  <a16:creationId xmlns:a16="http://schemas.microsoft.com/office/drawing/2014/main" id="{DFBA31DA-BC5B-4309-A666-F030F61B599E}"/>
                </a:ext>
              </a:extLst>
            </p:cNvPr>
            <p:cNvSpPr txBox="1"/>
            <p:nvPr/>
          </p:nvSpPr>
          <p:spPr>
            <a:xfrm>
              <a:off x="311915" y="3126591"/>
              <a:ext cx="2383072" cy="369332"/>
            </a:xfrm>
            <a:prstGeom prst="rect">
              <a:avLst/>
            </a:prstGeom>
            <a:noFill/>
          </p:spPr>
          <p:txBody>
            <a:bodyPr wrap="square" rtlCol="0">
              <a:spAutoFit/>
            </a:bodyPr>
            <a:lstStyle/>
            <a:p>
              <a:pPr algn="ctr"/>
              <a:r>
                <a:rPr lang="en-US" dirty="0"/>
                <a:t>Caregiver screening</a:t>
              </a:r>
            </a:p>
          </p:txBody>
        </p:sp>
        <p:sp>
          <p:nvSpPr>
            <p:cNvPr id="16" name="Rectangle: Rounded Corners 15">
              <a:extLst>
                <a:ext uri="{FF2B5EF4-FFF2-40B4-BE49-F238E27FC236}">
                  <a16:creationId xmlns:a16="http://schemas.microsoft.com/office/drawing/2014/main" id="{288784FE-D1B4-464D-BE77-B268734695CC}"/>
                </a:ext>
              </a:extLst>
            </p:cNvPr>
            <p:cNvSpPr/>
            <p:nvPr/>
          </p:nvSpPr>
          <p:spPr>
            <a:xfrm>
              <a:off x="306998" y="1372147"/>
              <a:ext cx="4860147" cy="537411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2672476C-F387-436A-A0F3-1FE38E0E1E49}"/>
              </a:ext>
            </a:extLst>
          </p:cNvPr>
          <p:cNvSpPr txBox="1"/>
          <p:nvPr/>
        </p:nvSpPr>
        <p:spPr>
          <a:xfrm>
            <a:off x="888749" y="1402897"/>
            <a:ext cx="3189380" cy="400110"/>
          </a:xfrm>
          <a:prstGeom prst="rect">
            <a:avLst/>
          </a:prstGeom>
          <a:noFill/>
        </p:spPr>
        <p:txBody>
          <a:bodyPr wrap="square" rtlCol="0">
            <a:spAutoFit/>
          </a:bodyPr>
          <a:lstStyle/>
          <a:p>
            <a:pPr algn="ctr"/>
            <a:r>
              <a:rPr lang="en-US" sz="2000" b="1" dirty="0"/>
              <a:t>At all facilities:</a:t>
            </a:r>
          </a:p>
        </p:txBody>
      </p:sp>
      <p:sp>
        <p:nvSpPr>
          <p:cNvPr id="18" name="Rectangle: Rounded Corners 17">
            <a:extLst>
              <a:ext uri="{FF2B5EF4-FFF2-40B4-BE49-F238E27FC236}">
                <a16:creationId xmlns:a16="http://schemas.microsoft.com/office/drawing/2014/main" id="{17FA634D-9A1B-44E1-AC72-9A0B1FE2F935}"/>
              </a:ext>
            </a:extLst>
          </p:cNvPr>
          <p:cNvSpPr/>
          <p:nvPr/>
        </p:nvSpPr>
        <p:spPr>
          <a:xfrm>
            <a:off x="5746401" y="2006062"/>
            <a:ext cx="2885536" cy="47396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EFE6AAF-0222-4B70-B5DE-9DD4A120DDB2}"/>
              </a:ext>
            </a:extLst>
          </p:cNvPr>
          <p:cNvSpPr txBox="1"/>
          <p:nvPr/>
        </p:nvSpPr>
        <p:spPr>
          <a:xfrm>
            <a:off x="5798874" y="1473713"/>
            <a:ext cx="2605936" cy="400110"/>
          </a:xfrm>
          <a:prstGeom prst="rect">
            <a:avLst/>
          </a:prstGeom>
          <a:noFill/>
        </p:spPr>
        <p:txBody>
          <a:bodyPr wrap="square" rtlCol="0">
            <a:spAutoFit/>
          </a:bodyPr>
          <a:lstStyle/>
          <a:p>
            <a:pPr algn="ctr"/>
            <a:r>
              <a:rPr lang="en-US" sz="2000" b="1" dirty="0"/>
              <a:t>At hospitals/HCIV:</a:t>
            </a:r>
          </a:p>
        </p:txBody>
      </p:sp>
    </p:spTree>
    <p:extLst>
      <p:ext uri="{BB962C8B-B14F-4D97-AF65-F5344CB8AC3E}">
        <p14:creationId xmlns:p14="http://schemas.microsoft.com/office/powerpoint/2010/main" val="6041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25FC-70A8-415B-A842-238700F6718C}"/>
              </a:ext>
            </a:extLst>
          </p:cNvPr>
          <p:cNvSpPr>
            <a:spLocks noGrp="1"/>
          </p:cNvSpPr>
          <p:nvPr>
            <p:ph type="title"/>
          </p:nvPr>
        </p:nvSpPr>
        <p:spPr>
          <a:xfrm>
            <a:off x="304800" y="112776"/>
            <a:ext cx="8610600" cy="838200"/>
          </a:xfrm>
        </p:spPr>
        <p:txBody>
          <a:bodyPr>
            <a:normAutofit fontScale="90000"/>
          </a:bodyPr>
          <a:lstStyle/>
          <a:p>
            <a:r>
              <a:rPr lang="en-US" dirty="0"/>
              <a:t>Why conduct surveillance at health care facilities?</a:t>
            </a:r>
          </a:p>
        </p:txBody>
      </p:sp>
      <p:sp>
        <p:nvSpPr>
          <p:cNvPr id="3" name="Content Placeholder 2">
            <a:extLst>
              <a:ext uri="{FF2B5EF4-FFF2-40B4-BE49-F238E27FC236}">
                <a16:creationId xmlns:a16="http://schemas.microsoft.com/office/drawing/2014/main" id="{3914EBE5-7DFD-4A0B-B5F5-DF4196A369D4}"/>
              </a:ext>
            </a:extLst>
          </p:cNvPr>
          <p:cNvSpPr>
            <a:spLocks noGrp="1"/>
          </p:cNvSpPr>
          <p:nvPr>
            <p:ph idx="1"/>
          </p:nvPr>
        </p:nvSpPr>
        <p:spPr>
          <a:xfrm>
            <a:off x="304800" y="1682496"/>
            <a:ext cx="8686800" cy="5023104"/>
          </a:xfrm>
        </p:spPr>
        <p:txBody>
          <a:bodyPr/>
          <a:lstStyle/>
          <a:p>
            <a:r>
              <a:rPr lang="en-US" dirty="0"/>
              <a:t>Protect healthcare workers and maintain health system integrity</a:t>
            </a:r>
          </a:p>
          <a:p>
            <a:r>
              <a:rPr lang="en-US" dirty="0"/>
              <a:t>Protect patients attending facilities from becoming part of a new chain</a:t>
            </a:r>
          </a:p>
          <a:p>
            <a:r>
              <a:rPr lang="en-US" dirty="0"/>
              <a:t>Enhance detection of concealed transmission chains in the community</a:t>
            </a:r>
          </a:p>
          <a:p>
            <a:r>
              <a:rPr lang="en-US" dirty="0"/>
              <a:t>Prevent health facility from becoming a focus of disease transmission</a:t>
            </a:r>
          </a:p>
          <a:p>
            <a:endParaRPr lang="en-US" dirty="0"/>
          </a:p>
        </p:txBody>
      </p:sp>
    </p:spTree>
    <p:extLst>
      <p:ext uri="{BB962C8B-B14F-4D97-AF65-F5344CB8AC3E}">
        <p14:creationId xmlns:p14="http://schemas.microsoft.com/office/powerpoint/2010/main" val="181704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23DB8-E4B9-4031-8BED-F5CD8BB1300B}"/>
              </a:ext>
            </a:extLst>
          </p:cNvPr>
          <p:cNvSpPr>
            <a:spLocks noGrp="1"/>
          </p:cNvSpPr>
          <p:nvPr>
            <p:ph type="title"/>
          </p:nvPr>
        </p:nvSpPr>
        <p:spPr/>
        <p:txBody>
          <a:bodyPr/>
          <a:lstStyle/>
          <a:p>
            <a:r>
              <a:rPr lang="en-US" dirty="0"/>
              <a:t>Three main tasks for districts:</a:t>
            </a:r>
          </a:p>
        </p:txBody>
      </p:sp>
      <p:sp>
        <p:nvSpPr>
          <p:cNvPr id="3" name="Content Placeholder 2">
            <a:extLst>
              <a:ext uri="{FF2B5EF4-FFF2-40B4-BE49-F238E27FC236}">
                <a16:creationId xmlns:a16="http://schemas.microsoft.com/office/drawing/2014/main" id="{91B476D7-5FF8-417E-9558-7CADEDD81784}"/>
              </a:ext>
            </a:extLst>
          </p:cNvPr>
          <p:cNvSpPr>
            <a:spLocks noGrp="1"/>
          </p:cNvSpPr>
          <p:nvPr>
            <p:ph idx="1"/>
          </p:nvPr>
        </p:nvSpPr>
        <p:spPr>
          <a:xfrm>
            <a:off x="271934" y="4011341"/>
            <a:ext cx="2893297" cy="1200329"/>
          </a:xfrm>
        </p:spPr>
        <p:txBody>
          <a:bodyPr>
            <a:normAutofit/>
          </a:bodyPr>
          <a:lstStyle/>
          <a:p>
            <a:pPr marL="0" indent="0" algn="ctr">
              <a:buNone/>
            </a:pPr>
            <a:r>
              <a:rPr lang="en-US" sz="1800" dirty="0"/>
              <a:t>Develop the </a:t>
            </a:r>
            <a:r>
              <a:rPr lang="en-US" sz="1800" i="1" dirty="0"/>
              <a:t>structure</a:t>
            </a:r>
            <a:r>
              <a:rPr lang="en-US" sz="1800" dirty="0"/>
              <a:t> of hospital-based surveillance at each hospital / high-volume facility</a:t>
            </a:r>
          </a:p>
        </p:txBody>
      </p:sp>
      <p:sp>
        <p:nvSpPr>
          <p:cNvPr id="4" name="Rectangle 3">
            <a:extLst>
              <a:ext uri="{FF2B5EF4-FFF2-40B4-BE49-F238E27FC236}">
                <a16:creationId xmlns:a16="http://schemas.microsoft.com/office/drawing/2014/main" id="{9F7933CF-5BDA-4BBC-871A-74298011F458}"/>
              </a:ext>
            </a:extLst>
          </p:cNvPr>
          <p:cNvSpPr/>
          <p:nvPr/>
        </p:nvSpPr>
        <p:spPr>
          <a:xfrm>
            <a:off x="3386921" y="4001294"/>
            <a:ext cx="2748224" cy="1477328"/>
          </a:xfrm>
          <a:prstGeom prst="rect">
            <a:avLst/>
          </a:prstGeom>
        </p:spPr>
        <p:txBody>
          <a:bodyPr wrap="square">
            <a:spAutoFit/>
          </a:bodyPr>
          <a:lstStyle/>
          <a:p>
            <a:pPr algn="ctr"/>
            <a:r>
              <a:rPr lang="en-US" dirty="0"/>
              <a:t>Organize and supervise </a:t>
            </a:r>
            <a:r>
              <a:rPr lang="en-US" i="1" dirty="0"/>
              <a:t>COVID-19 Surveillance Committees </a:t>
            </a:r>
            <a:r>
              <a:rPr lang="en-US" dirty="0"/>
              <a:t>at each hospital / high-volume health facility in the district</a:t>
            </a:r>
          </a:p>
        </p:txBody>
      </p:sp>
      <p:sp>
        <p:nvSpPr>
          <p:cNvPr id="5" name="Rectangle 4">
            <a:extLst>
              <a:ext uri="{FF2B5EF4-FFF2-40B4-BE49-F238E27FC236}">
                <a16:creationId xmlns:a16="http://schemas.microsoft.com/office/drawing/2014/main" id="{CF408E33-7223-411F-B486-368F044BBF62}"/>
              </a:ext>
            </a:extLst>
          </p:cNvPr>
          <p:cNvSpPr/>
          <p:nvPr/>
        </p:nvSpPr>
        <p:spPr>
          <a:xfrm>
            <a:off x="6435341" y="4001294"/>
            <a:ext cx="2436725" cy="1200329"/>
          </a:xfrm>
          <a:prstGeom prst="rect">
            <a:avLst/>
          </a:prstGeom>
        </p:spPr>
        <p:txBody>
          <a:bodyPr wrap="square">
            <a:spAutoFit/>
          </a:bodyPr>
          <a:lstStyle/>
          <a:p>
            <a:pPr algn="ctr"/>
            <a:r>
              <a:rPr lang="en-US" dirty="0"/>
              <a:t>Support smaller facilities to conduct active case-finding for COVID-19 disease</a:t>
            </a:r>
          </a:p>
        </p:txBody>
      </p:sp>
      <p:grpSp>
        <p:nvGrpSpPr>
          <p:cNvPr id="25" name="Group 24">
            <a:extLst>
              <a:ext uri="{FF2B5EF4-FFF2-40B4-BE49-F238E27FC236}">
                <a16:creationId xmlns:a16="http://schemas.microsoft.com/office/drawing/2014/main" id="{EAB919F4-EFF4-4B93-B333-4666E23CD5C7}"/>
              </a:ext>
            </a:extLst>
          </p:cNvPr>
          <p:cNvGrpSpPr/>
          <p:nvPr/>
        </p:nvGrpSpPr>
        <p:grpSpPr>
          <a:xfrm>
            <a:off x="453822" y="2481273"/>
            <a:ext cx="2385458" cy="1254111"/>
            <a:chOff x="212663" y="2571710"/>
            <a:chExt cx="2385458" cy="1254111"/>
          </a:xfrm>
        </p:grpSpPr>
        <p:sp>
          <p:nvSpPr>
            <p:cNvPr id="8" name="Rectangle: Rounded Corners 7">
              <a:extLst>
                <a:ext uri="{FF2B5EF4-FFF2-40B4-BE49-F238E27FC236}">
                  <a16:creationId xmlns:a16="http://schemas.microsoft.com/office/drawing/2014/main" id="{ABA5E179-F729-4228-8F16-8186A3EED1F9}"/>
                </a:ext>
              </a:extLst>
            </p:cNvPr>
            <p:cNvSpPr/>
            <p:nvPr/>
          </p:nvSpPr>
          <p:spPr>
            <a:xfrm>
              <a:off x="1266093" y="2571710"/>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8545268-BBC7-41DD-9B62-56B3A7CF08F1}"/>
                </a:ext>
              </a:extLst>
            </p:cNvPr>
            <p:cNvSpPr/>
            <p:nvPr/>
          </p:nvSpPr>
          <p:spPr>
            <a:xfrm>
              <a:off x="447781" y="3032180"/>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73006D3-DBCA-4C5C-B352-44CB87A99C4B}"/>
                </a:ext>
              </a:extLst>
            </p:cNvPr>
            <p:cNvSpPr/>
            <p:nvPr/>
          </p:nvSpPr>
          <p:spPr>
            <a:xfrm>
              <a:off x="1261383" y="3034487"/>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3BAC4ED6-1264-4DAD-AB48-B0D6EC969E0B}"/>
                </a:ext>
              </a:extLst>
            </p:cNvPr>
            <p:cNvSpPr/>
            <p:nvPr/>
          </p:nvSpPr>
          <p:spPr>
            <a:xfrm>
              <a:off x="2004958" y="3037894"/>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9D8549B-4500-43E3-8872-C2BFD8DACE82}"/>
                </a:ext>
              </a:extLst>
            </p:cNvPr>
            <p:cNvSpPr/>
            <p:nvPr/>
          </p:nvSpPr>
          <p:spPr>
            <a:xfrm>
              <a:off x="2045462" y="3535915"/>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AA6C7800-AC22-4D96-8AD5-5B9EE4C729A2}"/>
                </a:ext>
              </a:extLst>
            </p:cNvPr>
            <p:cNvSpPr/>
            <p:nvPr/>
          </p:nvSpPr>
          <p:spPr>
            <a:xfrm>
              <a:off x="212663" y="3551540"/>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2D160E2-78B0-4335-A261-8C389DD41F02}"/>
                </a:ext>
              </a:extLst>
            </p:cNvPr>
            <p:cNvSpPr/>
            <p:nvPr/>
          </p:nvSpPr>
          <p:spPr>
            <a:xfrm>
              <a:off x="852732" y="3551540"/>
              <a:ext cx="552659" cy="274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688D80E3-B4B1-41FA-94A2-8D94F12714E8}"/>
                </a:ext>
              </a:extLst>
            </p:cNvPr>
            <p:cNvCxnSpPr>
              <a:stCxn id="8" idx="2"/>
            </p:cNvCxnSpPr>
            <p:nvPr/>
          </p:nvCxnSpPr>
          <p:spPr>
            <a:xfrm flipH="1">
              <a:off x="1542422" y="2845991"/>
              <a:ext cx="1" cy="8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5DA52-D8D5-4511-A2D2-EA419B4E25A0}"/>
                </a:ext>
              </a:extLst>
            </p:cNvPr>
            <p:cNvCxnSpPr/>
            <p:nvPr/>
          </p:nvCxnSpPr>
          <p:spPr>
            <a:xfrm>
              <a:off x="794448" y="2920199"/>
              <a:ext cx="1476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DAAD0A-CF0F-4EC8-95CE-D8DCB8CB68A0}"/>
                </a:ext>
              </a:extLst>
            </p:cNvPr>
            <p:cNvCxnSpPr>
              <a:stCxn id="9" idx="2"/>
            </p:cNvCxnSpPr>
            <p:nvPr/>
          </p:nvCxnSpPr>
          <p:spPr>
            <a:xfrm flipH="1">
              <a:off x="724110" y="3306461"/>
              <a:ext cx="1" cy="122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671D92-BD64-486A-9C4B-3F8C52D9B1E2}"/>
                </a:ext>
              </a:extLst>
            </p:cNvPr>
            <p:cNvCxnSpPr>
              <a:cxnSpLocks/>
            </p:cNvCxnSpPr>
            <p:nvPr/>
          </p:nvCxnSpPr>
          <p:spPr>
            <a:xfrm>
              <a:off x="337562" y="3429000"/>
              <a:ext cx="79149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CFA17B-F59F-4288-AE49-311F9591F138}"/>
                </a:ext>
              </a:extLst>
            </p:cNvPr>
            <p:cNvCxnSpPr>
              <a:stCxn id="11" idx="2"/>
            </p:cNvCxnSpPr>
            <p:nvPr/>
          </p:nvCxnSpPr>
          <p:spPr>
            <a:xfrm flipH="1">
              <a:off x="2281287" y="3312175"/>
              <a:ext cx="1" cy="11682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6" name="Picture 25">
            <a:extLst>
              <a:ext uri="{FF2B5EF4-FFF2-40B4-BE49-F238E27FC236}">
                <a16:creationId xmlns:a16="http://schemas.microsoft.com/office/drawing/2014/main" id="{429F66A8-287D-43E7-B2B0-D24691BDAF03}"/>
              </a:ext>
            </a:extLst>
          </p:cNvPr>
          <p:cNvPicPr>
            <a:picLocks noChangeAspect="1"/>
          </p:cNvPicPr>
          <p:nvPr/>
        </p:nvPicPr>
        <p:blipFill>
          <a:blip r:embed="rId3"/>
          <a:stretch>
            <a:fillRect/>
          </a:stretch>
        </p:blipFill>
        <p:spPr>
          <a:xfrm>
            <a:off x="3702503" y="2276943"/>
            <a:ext cx="2185577" cy="1752074"/>
          </a:xfrm>
          <a:prstGeom prst="rect">
            <a:avLst/>
          </a:prstGeom>
        </p:spPr>
      </p:pic>
      <p:sp>
        <p:nvSpPr>
          <p:cNvPr id="27" name="Rectangle 26">
            <a:extLst>
              <a:ext uri="{FF2B5EF4-FFF2-40B4-BE49-F238E27FC236}">
                <a16:creationId xmlns:a16="http://schemas.microsoft.com/office/drawing/2014/main" id="{BDA16F56-154C-44DB-8E47-AC5E9FA3E430}"/>
              </a:ext>
            </a:extLst>
          </p:cNvPr>
          <p:cNvSpPr/>
          <p:nvPr/>
        </p:nvSpPr>
        <p:spPr>
          <a:xfrm>
            <a:off x="6692202" y="3228584"/>
            <a:ext cx="1762858" cy="566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B96C72-DC39-4F74-AE0F-E2DD9B955CCA}"/>
              </a:ext>
            </a:extLst>
          </p:cNvPr>
          <p:cNvSpPr/>
          <p:nvPr/>
        </p:nvSpPr>
        <p:spPr>
          <a:xfrm>
            <a:off x="6831999" y="3521391"/>
            <a:ext cx="131507" cy="2742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3490F34-4D8B-4BEE-A32A-C739C0BF5B00}"/>
              </a:ext>
            </a:extLst>
          </p:cNvPr>
          <p:cNvSpPr/>
          <p:nvPr/>
        </p:nvSpPr>
        <p:spPr>
          <a:xfrm>
            <a:off x="7305946" y="3523065"/>
            <a:ext cx="131507" cy="2742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45EAB32-43E1-4A49-A2F5-535748E4700E}"/>
              </a:ext>
            </a:extLst>
          </p:cNvPr>
          <p:cNvSpPr/>
          <p:nvPr/>
        </p:nvSpPr>
        <p:spPr>
          <a:xfrm>
            <a:off x="8191871" y="3514690"/>
            <a:ext cx="131507" cy="2742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417E4FE4-FE31-458A-B55C-C103BDB21B56}"/>
              </a:ext>
            </a:extLst>
          </p:cNvPr>
          <p:cNvCxnSpPr/>
          <p:nvPr/>
        </p:nvCxnSpPr>
        <p:spPr>
          <a:xfrm flipV="1">
            <a:off x="6551525" y="3074793"/>
            <a:ext cx="371789" cy="2140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402FB2-07DD-4914-8CB3-390036EDC543}"/>
              </a:ext>
            </a:extLst>
          </p:cNvPr>
          <p:cNvCxnSpPr>
            <a:cxnSpLocks/>
          </p:cNvCxnSpPr>
          <p:nvPr/>
        </p:nvCxnSpPr>
        <p:spPr>
          <a:xfrm flipH="1" flipV="1">
            <a:off x="8239020" y="3074793"/>
            <a:ext cx="320725" cy="2039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C33AE29-19B6-4133-847A-417B91B57971}"/>
              </a:ext>
            </a:extLst>
          </p:cNvPr>
          <p:cNvCxnSpPr>
            <a:cxnSpLocks/>
          </p:cNvCxnSpPr>
          <p:nvPr/>
        </p:nvCxnSpPr>
        <p:spPr>
          <a:xfrm>
            <a:off x="6923314" y="3074793"/>
            <a:ext cx="13196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C76188ED-3E3B-4F99-8453-7017EB437301}"/>
              </a:ext>
            </a:extLst>
          </p:cNvPr>
          <p:cNvSpPr/>
          <p:nvPr/>
        </p:nvSpPr>
        <p:spPr>
          <a:xfrm>
            <a:off x="7739696" y="3514692"/>
            <a:ext cx="131507" cy="274281"/>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6836E47-FCBC-4AB2-89C6-451017323BED}"/>
              </a:ext>
            </a:extLst>
          </p:cNvPr>
          <p:cNvGrpSpPr/>
          <p:nvPr/>
        </p:nvGrpSpPr>
        <p:grpSpPr>
          <a:xfrm>
            <a:off x="6290268" y="2663818"/>
            <a:ext cx="2662813" cy="3376728"/>
            <a:chOff x="6290268" y="2663818"/>
            <a:chExt cx="2662813" cy="3376728"/>
          </a:xfrm>
        </p:grpSpPr>
        <p:sp>
          <p:nvSpPr>
            <p:cNvPr id="6" name="Rectangle: Rounded Corners 5">
              <a:extLst>
                <a:ext uri="{FF2B5EF4-FFF2-40B4-BE49-F238E27FC236}">
                  <a16:creationId xmlns:a16="http://schemas.microsoft.com/office/drawing/2014/main" id="{38FCAA3D-0125-4F42-B256-66E6AFB81B0A}"/>
                </a:ext>
              </a:extLst>
            </p:cNvPr>
            <p:cNvSpPr/>
            <p:nvPr/>
          </p:nvSpPr>
          <p:spPr>
            <a:xfrm>
              <a:off x="6290268" y="2663818"/>
              <a:ext cx="2662813" cy="27303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5E9CF1-2290-4794-832E-79298A90432F}"/>
                </a:ext>
              </a:extLst>
            </p:cNvPr>
            <p:cNvSpPr txBox="1"/>
            <p:nvPr/>
          </p:nvSpPr>
          <p:spPr>
            <a:xfrm>
              <a:off x="6795677" y="5394215"/>
              <a:ext cx="1888037" cy="646331"/>
            </a:xfrm>
            <a:prstGeom prst="rect">
              <a:avLst/>
            </a:prstGeom>
            <a:noFill/>
          </p:spPr>
          <p:txBody>
            <a:bodyPr wrap="square" rtlCol="0">
              <a:spAutoFit/>
            </a:bodyPr>
            <a:lstStyle/>
            <a:p>
              <a:pPr algn="ctr"/>
              <a:r>
                <a:rPr lang="en-US" dirty="0"/>
                <a:t>Discussed in the next lecture</a:t>
              </a:r>
            </a:p>
          </p:txBody>
        </p:sp>
      </p:grpSp>
    </p:spTree>
    <p:extLst>
      <p:ext uri="{BB962C8B-B14F-4D97-AF65-F5344CB8AC3E}">
        <p14:creationId xmlns:p14="http://schemas.microsoft.com/office/powerpoint/2010/main" val="36551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F257-2E73-4073-AAAC-493850742F9A}"/>
              </a:ext>
            </a:extLst>
          </p:cNvPr>
          <p:cNvSpPr>
            <a:spLocks noGrp="1"/>
          </p:cNvSpPr>
          <p:nvPr>
            <p:ph type="title"/>
          </p:nvPr>
        </p:nvSpPr>
        <p:spPr>
          <a:xfrm>
            <a:off x="0" y="2600326"/>
            <a:ext cx="9144000" cy="1325563"/>
          </a:xfrm>
          <a:solidFill>
            <a:schemeClr val="accent1">
              <a:lumMod val="60000"/>
              <a:lumOff val="40000"/>
            </a:schemeClr>
          </a:solidFill>
        </p:spPr>
        <p:txBody>
          <a:bodyPr>
            <a:normAutofit/>
          </a:bodyPr>
          <a:lstStyle/>
          <a:p>
            <a:pPr algn="ctr"/>
            <a:r>
              <a:rPr lang="en-US" sz="4000" b="1" dirty="0"/>
              <a:t>Surveillance Structure at Hospitals</a:t>
            </a:r>
          </a:p>
        </p:txBody>
      </p:sp>
    </p:spTree>
    <p:extLst>
      <p:ext uri="{BB962C8B-B14F-4D97-AF65-F5344CB8AC3E}">
        <p14:creationId xmlns:p14="http://schemas.microsoft.com/office/powerpoint/2010/main" val="156395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9181-9DE8-48F9-A304-A89848AB2F73}"/>
              </a:ext>
            </a:extLst>
          </p:cNvPr>
          <p:cNvSpPr>
            <a:spLocks noGrp="1"/>
          </p:cNvSpPr>
          <p:nvPr>
            <p:ph type="title"/>
          </p:nvPr>
        </p:nvSpPr>
        <p:spPr/>
        <p:txBody>
          <a:bodyPr/>
          <a:lstStyle/>
          <a:p>
            <a:r>
              <a:rPr lang="en-US" dirty="0"/>
              <a:t>Structure of Staff Responsible</a:t>
            </a:r>
          </a:p>
        </p:txBody>
      </p:sp>
      <p:sp>
        <p:nvSpPr>
          <p:cNvPr id="4" name="Rectangle: Rounded Corners 3">
            <a:extLst>
              <a:ext uri="{FF2B5EF4-FFF2-40B4-BE49-F238E27FC236}">
                <a16:creationId xmlns:a16="http://schemas.microsoft.com/office/drawing/2014/main" id="{C03EAFC6-F931-42B9-8CF9-A2AA8AEE740F}"/>
              </a:ext>
            </a:extLst>
          </p:cNvPr>
          <p:cNvSpPr/>
          <p:nvPr/>
        </p:nvSpPr>
        <p:spPr>
          <a:xfrm>
            <a:off x="3265711" y="1881606"/>
            <a:ext cx="2632668" cy="10525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Medical superintendent (lead)</a:t>
            </a:r>
          </a:p>
        </p:txBody>
      </p:sp>
      <p:sp>
        <p:nvSpPr>
          <p:cNvPr id="5" name="Rectangle: Rounded Corners 4">
            <a:extLst>
              <a:ext uri="{FF2B5EF4-FFF2-40B4-BE49-F238E27FC236}">
                <a16:creationId xmlns:a16="http://schemas.microsoft.com/office/drawing/2014/main" id="{8A1B47CE-98E9-45B7-BA82-9F8B64F7405F}"/>
              </a:ext>
            </a:extLst>
          </p:cNvPr>
          <p:cNvSpPr/>
          <p:nvPr/>
        </p:nvSpPr>
        <p:spPr>
          <a:xfrm>
            <a:off x="628650" y="3910089"/>
            <a:ext cx="2074353" cy="113417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Hospital Surveillance Focal Person (operational lead)</a:t>
            </a:r>
          </a:p>
        </p:txBody>
      </p:sp>
      <p:sp>
        <p:nvSpPr>
          <p:cNvPr id="6" name="Rectangle: Rounded Corners 5">
            <a:extLst>
              <a:ext uri="{FF2B5EF4-FFF2-40B4-BE49-F238E27FC236}">
                <a16:creationId xmlns:a16="http://schemas.microsoft.com/office/drawing/2014/main" id="{5607713D-64AE-4346-B619-470FDA2FF02F}"/>
              </a:ext>
            </a:extLst>
          </p:cNvPr>
          <p:cNvSpPr/>
          <p:nvPr/>
        </p:nvSpPr>
        <p:spPr>
          <a:xfrm>
            <a:off x="3668482" y="3910088"/>
            <a:ext cx="1827125" cy="105251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Head of Hospital Lab</a:t>
            </a:r>
          </a:p>
        </p:txBody>
      </p:sp>
      <p:sp>
        <p:nvSpPr>
          <p:cNvPr id="7" name="Rectangle: Rounded Corners 6">
            <a:extLst>
              <a:ext uri="{FF2B5EF4-FFF2-40B4-BE49-F238E27FC236}">
                <a16:creationId xmlns:a16="http://schemas.microsoft.com/office/drawing/2014/main" id="{2A1F588B-B47A-452F-A08F-C89CADA347B8}"/>
              </a:ext>
            </a:extLst>
          </p:cNvPr>
          <p:cNvSpPr/>
          <p:nvPr/>
        </p:nvSpPr>
        <p:spPr>
          <a:xfrm>
            <a:off x="6250910" y="3910087"/>
            <a:ext cx="1827125" cy="105251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Ward / Unit In-Charges</a:t>
            </a:r>
          </a:p>
        </p:txBody>
      </p:sp>
      <p:cxnSp>
        <p:nvCxnSpPr>
          <p:cNvPr id="11" name="Straight Connector 10">
            <a:extLst>
              <a:ext uri="{FF2B5EF4-FFF2-40B4-BE49-F238E27FC236}">
                <a16:creationId xmlns:a16="http://schemas.microsoft.com/office/drawing/2014/main" id="{4CD01CAA-77FF-40B7-BE09-0989FD7A42D6}"/>
              </a:ext>
            </a:extLst>
          </p:cNvPr>
          <p:cNvCxnSpPr>
            <a:cxnSpLocks/>
            <a:stCxn id="4" idx="2"/>
          </p:cNvCxnSpPr>
          <p:nvPr/>
        </p:nvCxnSpPr>
        <p:spPr>
          <a:xfrm>
            <a:off x="4582045" y="2934117"/>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4F39D8-D606-4FAC-9912-B348C875D2AF}"/>
              </a:ext>
            </a:extLst>
          </p:cNvPr>
          <p:cNvCxnSpPr>
            <a:cxnSpLocks/>
          </p:cNvCxnSpPr>
          <p:nvPr/>
        </p:nvCxnSpPr>
        <p:spPr>
          <a:xfrm flipH="1">
            <a:off x="1789440" y="3416438"/>
            <a:ext cx="5375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BE4BC6-F1C5-4527-88CE-946DD2934262}"/>
              </a:ext>
            </a:extLst>
          </p:cNvPr>
          <p:cNvCxnSpPr>
            <a:cxnSpLocks/>
          </p:cNvCxnSpPr>
          <p:nvPr/>
        </p:nvCxnSpPr>
        <p:spPr>
          <a:xfrm>
            <a:off x="1791111" y="3417718"/>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C8C0F2-BE07-4511-A8CD-F81EBDD27F90}"/>
              </a:ext>
            </a:extLst>
          </p:cNvPr>
          <p:cNvCxnSpPr>
            <a:cxnSpLocks/>
          </p:cNvCxnSpPr>
          <p:nvPr/>
        </p:nvCxnSpPr>
        <p:spPr>
          <a:xfrm>
            <a:off x="4582044" y="3411856"/>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A2748-65C0-47A8-BA42-D7AC6A16E233}"/>
              </a:ext>
            </a:extLst>
          </p:cNvPr>
          <p:cNvCxnSpPr>
            <a:cxnSpLocks/>
          </p:cNvCxnSpPr>
          <p:nvPr/>
        </p:nvCxnSpPr>
        <p:spPr>
          <a:xfrm>
            <a:off x="7166142" y="3411855"/>
            <a:ext cx="0" cy="4823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8967E4A-96CB-4E3F-9D55-4812EA705D23}"/>
              </a:ext>
            </a:extLst>
          </p:cNvPr>
          <p:cNvSpPr/>
          <p:nvPr/>
        </p:nvSpPr>
        <p:spPr>
          <a:xfrm>
            <a:off x="6044084" y="1492569"/>
            <a:ext cx="2989380" cy="1815882"/>
          </a:xfrm>
          <a:prstGeom prst="rect">
            <a:avLst/>
          </a:prstGeom>
        </p:spPr>
        <p:txBody>
          <a:bodyPr wrap="square">
            <a:spAutoFit/>
          </a:bodyPr>
          <a:lstStyle/>
          <a:p>
            <a:pPr marL="111125" indent="-111125">
              <a:buFont typeface="Arial" panose="020B0604020202020204" pitchFamily="34" charset="0"/>
              <a:buChar char="•"/>
            </a:pPr>
            <a:r>
              <a:rPr lang="en-US" sz="1400" dirty="0"/>
              <a:t>Assigns surveillance focal point for the hospital and each ward</a:t>
            </a:r>
          </a:p>
          <a:p>
            <a:pPr marL="111125" indent="-111125">
              <a:buFont typeface="Arial" panose="020B0604020202020204" pitchFamily="34" charset="0"/>
              <a:buChar char="•"/>
            </a:pPr>
            <a:r>
              <a:rPr lang="en-US" sz="1400" dirty="0"/>
              <a:t>Reviews surveillance report submitted by focal points daily </a:t>
            </a:r>
          </a:p>
          <a:p>
            <a:pPr marL="111125" indent="-111125">
              <a:buFont typeface="Arial" panose="020B0604020202020204" pitchFamily="34" charset="0"/>
              <a:buChar char="•"/>
            </a:pPr>
            <a:r>
              <a:rPr lang="en-US" sz="1400" dirty="0"/>
              <a:t>Convenes hospital surveillance committee meetings</a:t>
            </a:r>
          </a:p>
          <a:p>
            <a:pPr marL="111125" indent="-111125">
              <a:buFont typeface="Arial" panose="020B0604020202020204" pitchFamily="34" charset="0"/>
              <a:buChar char="•"/>
            </a:pPr>
            <a:r>
              <a:rPr lang="en-US" sz="1400" dirty="0"/>
              <a:t>Ensures the surveillance reports are submitted each day to DSFP</a:t>
            </a:r>
          </a:p>
        </p:txBody>
      </p:sp>
      <p:sp>
        <p:nvSpPr>
          <p:cNvPr id="20" name="Rectangle 19">
            <a:extLst>
              <a:ext uri="{FF2B5EF4-FFF2-40B4-BE49-F238E27FC236}">
                <a16:creationId xmlns:a16="http://schemas.microsoft.com/office/drawing/2014/main" id="{EF5D9B68-B507-4AB5-87FE-8E0BF66E5426}"/>
              </a:ext>
            </a:extLst>
          </p:cNvPr>
          <p:cNvSpPr/>
          <p:nvPr/>
        </p:nvSpPr>
        <p:spPr>
          <a:xfrm>
            <a:off x="381838" y="5085719"/>
            <a:ext cx="2572378" cy="1600438"/>
          </a:xfrm>
          <a:prstGeom prst="rect">
            <a:avLst/>
          </a:prstGeom>
        </p:spPr>
        <p:txBody>
          <a:bodyPr wrap="square">
            <a:spAutoFit/>
          </a:bodyPr>
          <a:lstStyle/>
          <a:p>
            <a:pPr marL="111125" indent="-111125">
              <a:buFont typeface="Arial" panose="020B0604020202020204" pitchFamily="34" charset="0"/>
              <a:buChar char="•"/>
            </a:pPr>
            <a:r>
              <a:rPr lang="en-US" sz="1400" dirty="0"/>
              <a:t>Ensures operation of triage</a:t>
            </a:r>
          </a:p>
          <a:p>
            <a:pPr marL="111125" indent="-111125">
              <a:buFont typeface="Arial" panose="020B0604020202020204" pitchFamily="34" charset="0"/>
              <a:buChar char="•"/>
            </a:pPr>
            <a:r>
              <a:rPr lang="en-US" sz="1400" dirty="0"/>
              <a:t>Checks ward compliance with use of case-finding algorithm</a:t>
            </a:r>
          </a:p>
          <a:p>
            <a:pPr marL="111125" indent="-111125">
              <a:buFont typeface="Arial" panose="020B0604020202020204" pitchFamily="34" charset="0"/>
              <a:buChar char="•"/>
            </a:pPr>
            <a:r>
              <a:rPr lang="en-US" sz="1400" dirty="0"/>
              <a:t>Attends district COVID-19 surveillance meetings daily and provides updates on hospital surveillance for COVID-19</a:t>
            </a:r>
          </a:p>
        </p:txBody>
      </p:sp>
      <p:sp>
        <p:nvSpPr>
          <p:cNvPr id="21" name="Rectangle 20">
            <a:extLst>
              <a:ext uri="{FF2B5EF4-FFF2-40B4-BE49-F238E27FC236}">
                <a16:creationId xmlns:a16="http://schemas.microsoft.com/office/drawing/2014/main" id="{01225D3F-E135-44C8-9F6A-B109DB3C810A}"/>
              </a:ext>
            </a:extLst>
          </p:cNvPr>
          <p:cNvSpPr/>
          <p:nvPr/>
        </p:nvSpPr>
        <p:spPr>
          <a:xfrm>
            <a:off x="3668482" y="5052329"/>
            <a:ext cx="1827125" cy="1384995"/>
          </a:xfrm>
          <a:prstGeom prst="rect">
            <a:avLst/>
          </a:prstGeom>
        </p:spPr>
        <p:txBody>
          <a:bodyPr wrap="square">
            <a:spAutoFit/>
          </a:bodyPr>
          <a:lstStyle/>
          <a:p>
            <a:pPr marL="111125" indent="-111125">
              <a:buFont typeface="Arial" panose="020B0604020202020204" pitchFamily="34" charset="0"/>
              <a:buChar char="•"/>
            </a:pPr>
            <a:r>
              <a:rPr lang="en-US" sz="1400" dirty="0"/>
              <a:t>Ensures safe sample collection</a:t>
            </a:r>
          </a:p>
          <a:p>
            <a:pPr marL="111125" indent="-111125">
              <a:buFont typeface="Arial" panose="020B0604020202020204" pitchFamily="34" charset="0"/>
              <a:buChar char="•"/>
            </a:pPr>
            <a:r>
              <a:rPr lang="en-US" sz="1400" dirty="0"/>
              <a:t>Ensures safe sample shipment</a:t>
            </a:r>
          </a:p>
          <a:p>
            <a:pPr marL="111125" indent="-111125">
              <a:buFont typeface="Arial" panose="020B0604020202020204" pitchFamily="34" charset="0"/>
              <a:buChar char="•"/>
            </a:pPr>
            <a:r>
              <a:rPr lang="en-US" sz="1400" dirty="0"/>
              <a:t>Follows up on result return</a:t>
            </a:r>
          </a:p>
        </p:txBody>
      </p:sp>
      <p:sp>
        <p:nvSpPr>
          <p:cNvPr id="22" name="Rectangle 21">
            <a:extLst>
              <a:ext uri="{FF2B5EF4-FFF2-40B4-BE49-F238E27FC236}">
                <a16:creationId xmlns:a16="http://schemas.microsoft.com/office/drawing/2014/main" id="{31AB4444-B9BE-4D57-A3C6-2E359EDF5FF3}"/>
              </a:ext>
            </a:extLst>
          </p:cNvPr>
          <p:cNvSpPr/>
          <p:nvPr/>
        </p:nvSpPr>
        <p:spPr>
          <a:xfrm>
            <a:off x="6055177" y="5001698"/>
            <a:ext cx="2460173" cy="1600438"/>
          </a:xfrm>
          <a:prstGeom prst="rect">
            <a:avLst/>
          </a:prstGeom>
        </p:spPr>
        <p:txBody>
          <a:bodyPr wrap="square">
            <a:spAutoFit/>
          </a:bodyPr>
          <a:lstStyle/>
          <a:p>
            <a:pPr marL="171450" indent="-171450">
              <a:buFont typeface="Arial" panose="020B0604020202020204" pitchFamily="34" charset="0"/>
              <a:buChar char="•"/>
            </a:pPr>
            <a:r>
              <a:rPr lang="en-US" sz="1400" dirty="0"/>
              <a:t>Evaluate </a:t>
            </a:r>
            <a:r>
              <a:rPr lang="en-US" sz="1400" u="sng" dirty="0"/>
              <a:t>all inpatients each day </a:t>
            </a:r>
            <a:r>
              <a:rPr lang="en-US" sz="1400" dirty="0"/>
              <a:t>based on case-finding algorithm</a:t>
            </a:r>
          </a:p>
          <a:p>
            <a:pPr marL="171450" indent="-171450">
              <a:buFont typeface="Arial" panose="020B0604020202020204" pitchFamily="34" charset="0"/>
              <a:buChar char="•"/>
            </a:pPr>
            <a:r>
              <a:rPr lang="en-US" sz="1400" dirty="0"/>
              <a:t>Send daily COVID-19 reports (including zero reporting) to Hospital Surveillance Focal Points</a:t>
            </a:r>
          </a:p>
        </p:txBody>
      </p:sp>
    </p:spTree>
    <p:extLst>
      <p:ext uri="{BB962C8B-B14F-4D97-AF65-F5344CB8AC3E}">
        <p14:creationId xmlns:p14="http://schemas.microsoft.com/office/powerpoint/2010/main" val="32916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721</TotalTime>
  <Words>1735</Words>
  <Application>Microsoft Macintosh PowerPoint</Application>
  <PresentationFormat>On-screen Show (4:3)</PresentationFormat>
  <Paragraphs>171</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Cambria</vt:lpstr>
      <vt:lpstr>Tw Cen MT Condensed</vt:lpstr>
      <vt:lpstr>Wingdings</vt:lpstr>
      <vt:lpstr>Default Theme</vt:lpstr>
      <vt:lpstr>PowerPoint Presentation</vt:lpstr>
      <vt:lpstr>What is public health surveillance?</vt:lpstr>
      <vt:lpstr>What is ‘facility-based surveillance’ for COVID-19?</vt:lpstr>
      <vt:lpstr>Surveillance: The Backbone of Public Health</vt:lpstr>
      <vt:lpstr>PowerPoint Presentation</vt:lpstr>
      <vt:lpstr>Why conduct surveillance at health care facilities?</vt:lpstr>
      <vt:lpstr>Three main tasks for districts:</vt:lpstr>
      <vt:lpstr>Surveillance Structure at Hospitals</vt:lpstr>
      <vt:lpstr>Structure of Staff Responsible</vt:lpstr>
      <vt:lpstr>Structure of Staff Responsible</vt:lpstr>
      <vt:lpstr>Surveillance Committees at Hospitals</vt:lpstr>
      <vt:lpstr>What is a hospital surveillance committee?</vt:lpstr>
      <vt:lpstr>Committee Composition</vt:lpstr>
      <vt:lpstr>Facility surveillance committee tasks</vt:lpstr>
      <vt:lpstr>Requirements from committee members</vt:lpstr>
      <vt:lpstr>Individual committee member tasks</vt:lpstr>
      <vt:lpstr>Who gets screened at health facilities?</vt:lpstr>
      <vt:lpstr>Community Case Definition</vt:lpstr>
      <vt:lpstr>Four groups screened at facilities</vt:lpstr>
      <vt:lpstr>1. Screening for All Persons Entering Facility</vt:lpstr>
      <vt:lpstr>2. Screening for Inpatients</vt:lpstr>
      <vt:lpstr>3. Screening for caregivers</vt:lpstr>
      <vt:lpstr>4. Screening of Healthcare Workers</vt:lpstr>
      <vt:lpstr>4. Screening of Healthcare Workers</vt:lpstr>
      <vt:lpstr>Summary</vt:lpstr>
      <vt:lpstr>Review the Case definitions: Suspect, Probable and Confirmed case.  *Facility should print and pin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Facility-Based Surveillance for COVID-19 Outbreak</dc:title>
  <dc:creator>Harris, Julie (CDC/DDPHSIS/CGH/DGHP)</dc:creator>
  <cp:lastModifiedBy>Alex Ogwal</cp:lastModifiedBy>
  <cp:revision>60</cp:revision>
  <dcterms:created xsi:type="dcterms:W3CDTF">2020-05-14T07:11:11Z</dcterms:created>
  <dcterms:modified xsi:type="dcterms:W3CDTF">2021-01-07T05:03:09Z</dcterms:modified>
</cp:coreProperties>
</file>