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1"/>
  </p:notesMasterIdLst>
  <p:sldIdLst>
    <p:sldId id="256" r:id="rId2"/>
    <p:sldId id="258" r:id="rId3"/>
    <p:sldId id="278" r:id="rId4"/>
    <p:sldId id="279" r:id="rId5"/>
    <p:sldId id="280" r:id="rId6"/>
    <p:sldId id="260" r:id="rId7"/>
    <p:sldId id="273" r:id="rId8"/>
    <p:sldId id="283" r:id="rId9"/>
    <p:sldId id="274" r:id="rId10"/>
    <p:sldId id="281" r:id="rId11"/>
    <p:sldId id="284" r:id="rId12"/>
    <p:sldId id="282" r:id="rId13"/>
    <p:sldId id="286" r:id="rId14"/>
    <p:sldId id="287" r:id="rId15"/>
    <p:sldId id="288" r:id="rId16"/>
    <p:sldId id="289" r:id="rId17"/>
    <p:sldId id="292" r:id="rId18"/>
    <p:sldId id="290" r:id="rId19"/>
    <p:sldId id="2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DD33"/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85099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ssy\Desktop\dhis%202%20download%20tbhiv%20cascad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solidFill>
          <a:schemeClr val="accent2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6455026455026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52556</a:t>
                    </a:r>
                  </a:p>
                  <a:p>
                    <a:r>
                      <a:rPr lang="en-US" dirty="0" smtClean="0"/>
                      <a:t>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147716229348883E-3"/>
                  <c:y val="-2.11640211640211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21306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9082223263113648E-17"/>
                  <c:y val="-2.6455026455026502E-2"/>
                </c:manualLayout>
              </c:layout>
              <c:tx>
                <c:rich>
                  <a:bodyPr/>
                  <a:lstStyle/>
                  <a:p>
                    <a:fld id="{00B4C6EE-8976-4EE7-89E2-FB491AFE16EF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(98%)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-2.3809523809523808E-2"/>
                </c:manualLayout>
              </c:layout>
              <c:tx>
                <c:rich>
                  <a:bodyPr/>
                  <a:lstStyle/>
                  <a:p>
                    <a:fld id="{77CB3ADE-82BC-42E8-8758-0CFEE58DACEB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(99.9%)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Sheet1!$B$5:$B$9</c:f>
              <c:strCache>
                <c:ptCount val="5"/>
                <c:pt idx="0">
                  <c:v>Registered new and relapse case</c:v>
                </c:pt>
                <c:pt idx="1">
                  <c:v>Proportion tested for HIV</c:v>
                </c:pt>
                <c:pt idx="2">
                  <c:v>Proportion found HIV positive</c:v>
                </c:pt>
                <c:pt idx="3">
                  <c:v>Proportion initiated on ART</c:v>
                </c:pt>
                <c:pt idx="4">
                  <c:v>Proportion given CPT</c:v>
                </c:pt>
              </c:strCache>
            </c:strRef>
          </c:cat>
          <c:val>
            <c:numRef>
              <c:f>Sheet1!$C$5:$C$9</c:f>
              <c:numCache>
                <c:formatCode>General</c:formatCode>
                <c:ptCount val="5"/>
                <c:pt idx="0">
                  <c:v>52485</c:v>
                </c:pt>
                <c:pt idx="1">
                  <c:v>52556</c:v>
                </c:pt>
                <c:pt idx="2">
                  <c:v>21306</c:v>
                </c:pt>
                <c:pt idx="3">
                  <c:v>20929</c:v>
                </c:pt>
                <c:pt idx="4">
                  <c:v>20918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15645208"/>
        <c:axId val="115644424"/>
        <c:axId val="0"/>
      </c:bar3DChart>
      <c:catAx>
        <c:axId val="11564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44424"/>
        <c:crosses val="autoZero"/>
        <c:auto val="1"/>
        <c:lblAlgn val="ctr"/>
        <c:lblOffset val="100"/>
        <c:noMultiLvlLbl val="0"/>
      </c:catAx>
      <c:valAx>
        <c:axId val="115644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45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080062301629"/>
          <c:y val="4.4438304861015181E-2"/>
          <c:w val="0.82509867040162577"/>
          <c:h val="0.731885542815919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1140550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fld id="{836A50DC-C81E-4857-A211-E9A18885FB9A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mtClean="0"/>
                      <a:t>(97.2%)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19649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Sheet1!$Q$12:$Q$15</c:f>
              <c:strCache>
                <c:ptCount val="4"/>
                <c:pt idx="0">
                  <c:v>Active in care </c:v>
                </c:pt>
                <c:pt idx="1">
                  <c:v>Screened for TB</c:v>
                </c:pt>
                <c:pt idx="2">
                  <c:v>Positive TB</c:v>
                </c:pt>
                <c:pt idx="3">
                  <c:v>Started on TB RX </c:v>
                </c:pt>
              </c:strCache>
            </c:strRef>
          </c:cat>
          <c:val>
            <c:numRef>
              <c:f>Sheet1!$R$12:$R$15</c:f>
              <c:numCache>
                <c:formatCode>General</c:formatCode>
                <c:ptCount val="4"/>
                <c:pt idx="0">
                  <c:v>1142124</c:v>
                </c:pt>
                <c:pt idx="1">
                  <c:v>1108047</c:v>
                </c:pt>
                <c:pt idx="2">
                  <c:v>21590</c:v>
                </c:pt>
                <c:pt idx="3">
                  <c:v>14431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647952"/>
        <c:axId val="115649912"/>
      </c:barChart>
      <c:catAx>
        <c:axId val="11564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49912"/>
        <c:crosses val="autoZero"/>
        <c:auto val="1"/>
        <c:lblAlgn val="ctr"/>
        <c:lblOffset val="100"/>
        <c:noMultiLvlLbl val="0"/>
      </c:catAx>
      <c:valAx>
        <c:axId val="115649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0.58196</cdr:x>
      <cdr:y>0.19298</cdr:y>
    </cdr:from>
    <cdr:to>
      <cdr:x>0.80545</cdr:x>
      <cdr:y>0.37151</cdr:y>
    </cdr:to>
    <cdr:sp macro="" textlink="">
      <cdr:nvSpPr>
        <cdr:cNvPr id="2" name="Speech Bubble: Rectangle with Corners Rounded 5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9EB6DD24-B64A-449B-AC12-FE6C1DA8BFE4}"/>
            </a:ext>
          </a:extLst>
        </cdr:cNvPr>
        <cdr:cNvSpPr/>
      </cdr:nvSpPr>
      <cdr:spPr>
        <a:xfrm xmlns:a="http://schemas.openxmlformats.org/drawingml/2006/main">
          <a:off x="5933407" y="932302"/>
          <a:ext cx="2278607" cy="862501"/>
        </a:xfrm>
        <a:prstGeom xmlns:a="http://schemas.openxmlformats.org/drawingml/2006/main" prst="wedgeRoundRectCallout">
          <a:avLst>
            <a:gd name="adj1" fmla="val -13500"/>
            <a:gd name="adj2" fmla="val 224053"/>
            <a:gd name="adj3" fmla="val 16667"/>
          </a:avLst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>
            <a:solidFill>
              <a:srgbClr val="FF0000"/>
            </a:solidFill>
          </a:endParaRPr>
        </a:p>
        <a:p xmlns:a="http://schemas.openxmlformats.org/drawingml/2006/main">
          <a:r>
            <a:rPr lang="en-US" sz="2000" dirty="0" smtClean="0">
              <a:solidFill>
                <a:schemeClr val="tx1"/>
              </a:solidFill>
            </a:rPr>
            <a:t>Yield of TB cases is  1.7%,  </a:t>
          </a:r>
          <a:r>
            <a:rPr lang="en-US" sz="2000" b="1" dirty="0" smtClean="0">
              <a:solidFill>
                <a:schemeClr val="tx1"/>
              </a:solidFill>
            </a:rPr>
            <a:t>target 2.7%</a:t>
          </a:r>
          <a:endParaRPr lang="x-none" sz="20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x-none" dirty="0"/>
        </a:p>
      </cdr:txBody>
    </cdr:sp>
  </cdr:relSizeAnchor>
  <cdr:relSizeAnchor xmlns:cdr="http://schemas.openxmlformats.org/drawingml/2006/chartDrawing">
    <cdr:from>
      <cdr:x>0.69364</cdr:x>
      <cdr:y>0.57198</cdr:y>
    </cdr:from>
    <cdr:to>
      <cdr:x>0.88958</cdr:x>
      <cdr:y>0.67964</cdr:y>
    </cdr:to>
    <cdr:sp macro="" textlink="">
      <cdr:nvSpPr>
        <cdr:cNvPr id="3" name="Curved Down Arrow 2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925F7205-D9CC-4CF0-BB79-A0CF69653967}"/>
            </a:ext>
          </a:extLst>
        </cdr:cNvPr>
        <cdr:cNvSpPr/>
      </cdr:nvSpPr>
      <cdr:spPr>
        <a:xfrm xmlns:a="http://schemas.openxmlformats.org/drawingml/2006/main">
          <a:off x="7072078" y="2981231"/>
          <a:ext cx="1997736" cy="561125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35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0.70553</cdr:x>
      <cdr:y>0.42587</cdr:y>
    </cdr:from>
    <cdr:to>
      <cdr:x>0.99701</cdr:x>
      <cdr:y>0.5724</cdr:y>
    </cdr:to>
    <cdr:sp macro="" textlink="">
      <cdr:nvSpPr>
        <cdr:cNvPr id="4" name="TextBox 9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A16C0150-3D66-4EFB-98EA-5CCB28A6BF09}"/>
            </a:ext>
          </a:extLst>
        </cdr:cNvPr>
        <cdr:cNvSpPr txBox="1"/>
      </cdr:nvSpPr>
      <cdr:spPr>
        <a:xfrm xmlns:a="http://schemas.openxmlformats.org/drawingml/2006/main">
          <a:off x="7193273" y="2057412"/>
          <a:ext cx="2971802" cy="70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>
              <a:solidFill>
                <a:schemeClr val="tx1"/>
              </a:solidFill>
            </a:rPr>
            <a:t>5218 (26.7%) </a:t>
          </a:r>
          <a:r>
            <a:rPr lang="en-US" sz="2000" dirty="0">
              <a:solidFill>
                <a:schemeClr val="tx1"/>
              </a:solidFill>
            </a:rPr>
            <a:t>TB/HIV </a:t>
          </a:r>
          <a:r>
            <a:rPr lang="en-US" sz="2000" dirty="0" smtClean="0">
              <a:solidFill>
                <a:schemeClr val="tx1"/>
              </a:solidFill>
            </a:rPr>
            <a:t>on </a:t>
          </a:r>
          <a:r>
            <a:rPr lang="en-US" sz="2000" dirty="0">
              <a:solidFill>
                <a:schemeClr val="tx1"/>
              </a:solidFill>
            </a:rPr>
            <a:t>ART not started on TB Rx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5B55-F4AA-4469-9CE8-892278462098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E4D0E-9106-479F-B47E-B002AFCC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78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E4D0E-9106-479F-B47E-B002AFCCD7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0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E4D0E-9106-479F-B47E-B002AFCCD7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4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1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6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1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4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9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9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5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FE7E22B-375E-4FC9-AB54-D05460244CE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FDB6063-D1AC-47C5-B19D-D1F4C970D0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040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2.IPT_DataSet_JULY%20AND%20AUG%206th_Sept_2018%20(1).xl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" y="3322320"/>
            <a:ext cx="10637520" cy="10515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TBHIV DATA REVIEW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760" y="4892041"/>
            <a:ext cx="10881360" cy="1128484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1200" b="1" dirty="0" smtClean="0">
                <a:solidFill>
                  <a:schemeClr val="tx1"/>
                </a:solidFill>
              </a:rPr>
              <a:t>Dr. Proscovia Namuwenge </a:t>
            </a:r>
          </a:p>
          <a:p>
            <a:r>
              <a:rPr lang="en-US" sz="11200" b="1" dirty="0" smtClean="0">
                <a:solidFill>
                  <a:schemeClr val="tx1"/>
                </a:solidFill>
              </a:rPr>
              <a:t>Senior program Officer Tbhiv- </a:t>
            </a:r>
            <a:r>
              <a:rPr lang="en-US" sz="11200" b="1" dirty="0" err="1" smtClean="0">
                <a:solidFill>
                  <a:schemeClr val="tx1"/>
                </a:solidFill>
              </a:rPr>
              <a:t>moh</a:t>
            </a:r>
            <a:endParaRPr lang="en-US" sz="1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Buikwe</a:t>
            </a:r>
            <a:r>
              <a:rPr lang="en-US" dirty="0" smtClean="0"/>
              <a:t>; Tbhiv data quarter January to march 2018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/>
          <a:srcRect t="29077" r="69071" b="11630"/>
          <a:stretch/>
        </p:blipFill>
        <p:spPr bwMode="auto">
          <a:xfrm>
            <a:off x="581192" y="1953492"/>
            <a:ext cx="11202099" cy="46966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4481847" y="5376053"/>
            <a:ext cx="4799527" cy="1274129"/>
          </a:xfrm>
          <a:prstGeom prst="borderCallout2">
            <a:avLst>
              <a:gd name="adj1" fmla="val 23545"/>
              <a:gd name="adj2" fmla="val -96"/>
              <a:gd name="adj3" fmla="val 22793"/>
              <a:gd name="adj4" fmla="val -298"/>
              <a:gd name="adj5" fmla="val 24989"/>
              <a:gd name="adj6" fmla="val 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Three facilities reported 2001 out of the 2072 </a:t>
            </a:r>
            <a:r>
              <a:rPr lang="en-US" sz="2800" dirty="0"/>
              <a:t>TB </a:t>
            </a:r>
            <a:r>
              <a:rPr lang="en-US" sz="2800" dirty="0" smtClean="0"/>
              <a:t>cases in this   </a:t>
            </a:r>
            <a:r>
              <a:rPr lang="en-US" sz="2800" dirty="0" err="1" smtClean="0"/>
              <a:t>qtr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10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Bulambuli</a:t>
            </a:r>
            <a:r>
              <a:rPr lang="en-US" dirty="0" smtClean="0"/>
              <a:t>; Tbhiv data quarter January to march 2018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10349345" y="2452253"/>
            <a:ext cx="1683328" cy="3844637"/>
          </a:xfrm>
          <a:prstGeom prst="borderCallout2">
            <a:avLst>
              <a:gd name="adj1" fmla="val 23545"/>
              <a:gd name="adj2" fmla="val -96"/>
              <a:gd name="adj3" fmla="val 18750"/>
              <a:gd name="adj4" fmla="val -16667"/>
              <a:gd name="adj5" fmla="val 13870"/>
              <a:gd name="adj6" fmla="val -33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One facility reported 2371 out of the 2379 </a:t>
            </a:r>
            <a:r>
              <a:rPr lang="en-US" sz="2800" dirty="0"/>
              <a:t>TB </a:t>
            </a:r>
            <a:r>
              <a:rPr lang="en-US" sz="2800" dirty="0" smtClean="0"/>
              <a:t>cases in the  </a:t>
            </a:r>
            <a:r>
              <a:rPr lang="en-US" sz="2800" dirty="0" err="1" smtClean="0"/>
              <a:t>qtr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t="29362" r="76442" b="35576"/>
          <a:stretch/>
        </p:blipFill>
        <p:spPr bwMode="auto">
          <a:xfrm>
            <a:off x="581192" y="2180495"/>
            <a:ext cx="8916099" cy="36783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38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done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Quarterly data review meetings</a:t>
            </a:r>
          </a:p>
          <a:p>
            <a:r>
              <a:rPr lang="en-US" sz="2800" dirty="0" smtClean="0"/>
              <a:t>Performance reviews</a:t>
            </a:r>
          </a:p>
          <a:p>
            <a:r>
              <a:rPr lang="en-US" sz="2800" dirty="0" smtClean="0"/>
              <a:t>Continue conducting DQAs while paying attention to the TBHIV data elements/indicators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5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Tbhiv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MOH HAS received </a:t>
            </a:r>
            <a:r>
              <a:rPr lang="en-US" sz="2400" dirty="0"/>
              <a:t>isoniazid 100mg sufficient for all PLHIV 0-14 years &amp; under-5-year contacts of PBC TB patients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scheduled to receive isoniazid 300mgs sufficient for 500,000 PLHIV </a:t>
            </a:r>
            <a:r>
              <a:rPr lang="en-US" sz="2400" u="sng" dirty="0"/>
              <a:t>&gt;</a:t>
            </a:r>
            <a:r>
              <a:rPr lang="en-US" sz="2400" dirty="0"/>
              <a:t>15years and above by Dec  2019  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Isoniazid 300mg stock status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52669EA8-34AC-4250-86B5-84AC605EC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888" y="1996225"/>
            <a:ext cx="9543244" cy="44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Isoniazid 100mg stock status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4F513ABB-466B-495A-8233-1F1B68DAD9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460" y="2086377"/>
            <a:ext cx="10122794" cy="44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Pyridoxine stock status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2A5C08EC-F080-46FC-B6DC-3CDB63D3E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886" y="1957590"/>
            <a:ext cx="10637948" cy="45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Tb prevention; enrollment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15426"/>
              </p:ext>
            </p:extLst>
          </p:nvPr>
        </p:nvGraphicFramePr>
        <p:xfrm>
          <a:off x="599342" y="1864702"/>
          <a:ext cx="1102995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058"/>
                <a:gridCol w="4167554"/>
                <a:gridCol w="4261338"/>
              </a:tblGrid>
              <a:tr h="6147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/>
                      </a:r>
                      <a:br>
                        <a:rPr lang="en-US" sz="2400" dirty="0">
                          <a:effectLst/>
                          <a:latin typeface="Helvetica Neue"/>
                        </a:rPr>
                      </a:br>
                      <a:endParaRPr lang="en-US" sz="2400" dirty="0">
                        <a:effectLst/>
                        <a:latin typeface="Helvetica Neue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Helvetica Neue"/>
                        </a:rPr>
                        <a:t>Jan to Mar 2018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Helvetica Neue"/>
                        </a:rPr>
                        <a:t>Apr to Jun 2018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/>
                        <a:latin typeface="Helvetica Neue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Helvetica Neue"/>
                        </a:rPr>
                        <a:t>106a Pre-ART No. of clients started on INH Prophylaxis during the reporting quarter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Helvetica Neue"/>
                        </a:rPr>
                        <a:t>106a Pre-ART No. of clients started on INH Prophylaxis during the reporting quarter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Helvetica Neue"/>
                        </a:rPr>
                        <a:t>Central Region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1278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1772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Helvetica Neue"/>
                        </a:rPr>
                        <a:t>Eastern Region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711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645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Northern Region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312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519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Western Region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488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Helvetica Neue"/>
                        </a:rPr>
                        <a:t>489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Helvetica Neue"/>
                        </a:rPr>
                        <a:t>MOH - Uganda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Helvetica Neue"/>
                        </a:rPr>
                        <a:t>2789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Helvetica Neue"/>
                        </a:rPr>
                        <a:t>3425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effectLst/>
                          <a:latin typeface="Helvetica Neue"/>
                        </a:rPr>
                        <a:t>Expcted</a:t>
                      </a:r>
                      <a:r>
                        <a:rPr lang="en-US" sz="2400" b="1" dirty="0" smtClean="0">
                          <a:effectLst/>
                          <a:latin typeface="Helvetica Neue"/>
                        </a:rPr>
                        <a:t> = 17893 </a:t>
                      </a:r>
                      <a:endParaRPr lang="en-US" sz="2400" b="1" dirty="0">
                        <a:effectLst/>
                        <a:latin typeface="Helvetica Neue"/>
                      </a:endParaRPr>
                    </a:p>
                  </a:txBody>
                  <a:tcPr marL="47625" marR="47625" marT="47625" marB="476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/>
                          <a:latin typeface="Helvetica Neue"/>
                        </a:rPr>
                        <a:t>Achievement Jan to Jun = 6214,     shortfall</a:t>
                      </a:r>
                      <a:r>
                        <a:rPr lang="en-US" sz="2400" b="1" baseline="0" dirty="0" smtClean="0">
                          <a:effectLst/>
                          <a:latin typeface="Helvetica Neue"/>
                        </a:rPr>
                        <a:t> =11,679 (65%)</a:t>
                      </a:r>
                      <a:endParaRPr lang="en-US" sz="2400" b="1" dirty="0">
                        <a:effectLst/>
                        <a:latin typeface="Helvetica Neue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>
                        <a:effectLst/>
                        <a:latin typeface="Helvetica Neue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Challenges of </a:t>
            </a:r>
            <a:r>
              <a:rPr lang="en-US" sz="4400" dirty="0" err="1" smtClean="0"/>
              <a:t>ipt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Enrollment is still low </a:t>
            </a:r>
          </a:p>
          <a:p>
            <a:r>
              <a:rPr lang="en-US" sz="2800" dirty="0" smtClean="0"/>
              <a:t>Reporting rates still low,  e.g. 1107 started on INH in July and so far only 23 reported in August</a:t>
            </a:r>
          </a:p>
          <a:p>
            <a:r>
              <a:rPr lang="en-US" sz="2800" dirty="0" smtClean="0"/>
              <a:t>Completion rates are </a:t>
            </a:r>
            <a:r>
              <a:rPr lang="en-US" sz="2800" dirty="0" smtClean="0">
                <a:hlinkClick r:id="rId2" action="ppaction://hlinkfile"/>
              </a:rPr>
              <a:t>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67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Ipt</a:t>
            </a:r>
            <a:r>
              <a:rPr lang="en-US" sz="4400" dirty="0" smtClean="0"/>
              <a:t> Scale up plan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469 health units with 568,572 PLHIV new &amp; active on ART are implementing the surge strategy to mop up the remaining PLHIVS</a:t>
            </a:r>
          </a:p>
          <a:p>
            <a:r>
              <a:rPr lang="en-US" sz="2800" dirty="0"/>
              <a:t>The same health units to be targeted and supported in phases to intensify IPT implementation </a:t>
            </a:r>
            <a:endParaRPr lang="en-US" sz="2800" dirty="0" smtClean="0"/>
          </a:p>
          <a:p>
            <a:r>
              <a:rPr lang="en-US" sz="2800" dirty="0" smtClean="0"/>
              <a:t>Required; strengthened </a:t>
            </a:r>
            <a:r>
              <a:rPr lang="en-US" sz="2800" dirty="0"/>
              <a:t>monitoring to ensure that 500,000 PLHIV are enrolled &amp; complete on IPT by Dec </a:t>
            </a:r>
            <a:r>
              <a:rPr lang="en-US" sz="2800" dirty="0" smtClean="0"/>
              <a:t>2019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5941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</a:t>
            </a:r>
            <a:r>
              <a:rPr lang="en-GB" sz="3200" b="1" dirty="0"/>
              <a:t>context: Health Information System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3514"/>
            <a:ext cx="11029615" cy="4670854"/>
          </a:xfrm>
        </p:spPr>
        <p:txBody>
          <a:bodyPr anchor="t">
            <a:noAutofit/>
          </a:bodyPr>
          <a:lstStyle/>
          <a:p>
            <a:r>
              <a:rPr lang="en-GB" sz="2800" dirty="0" smtClean="0"/>
              <a:t>Health Information System (</a:t>
            </a:r>
            <a:r>
              <a:rPr lang="en-GB" sz="2800" dirty="0"/>
              <a:t>HIS</a:t>
            </a:r>
            <a:r>
              <a:rPr lang="en-GB" sz="2800" dirty="0" smtClean="0"/>
              <a:t>) is one of </a:t>
            </a:r>
            <a:r>
              <a:rPr lang="en-GB" sz="2800" dirty="0"/>
              <a:t>the six building blocks of the health system (WHO, 2000)</a:t>
            </a:r>
          </a:p>
          <a:p>
            <a:r>
              <a:rPr lang="en-GB" sz="2800" dirty="0" smtClean="0"/>
              <a:t>HIS</a:t>
            </a:r>
            <a:r>
              <a:rPr lang="en-GB" sz="2800" dirty="0"/>
              <a:t>: has been described as: </a:t>
            </a:r>
          </a:p>
          <a:p>
            <a:pPr lvl="1"/>
            <a:r>
              <a:rPr lang="en-GB" sz="2800" dirty="0"/>
              <a:t>the “foundation” for better health</a:t>
            </a:r>
          </a:p>
          <a:p>
            <a:pPr lvl="1"/>
            <a:r>
              <a:rPr lang="en-GB" sz="2800" dirty="0" smtClean="0"/>
              <a:t>the </a:t>
            </a:r>
            <a:r>
              <a:rPr lang="en-GB" sz="2800" dirty="0"/>
              <a:t>“glue” holding the health system together</a:t>
            </a:r>
          </a:p>
          <a:p>
            <a:pPr lvl="1"/>
            <a:r>
              <a:rPr lang="en-GB" sz="2800" dirty="0" smtClean="0"/>
              <a:t>the </a:t>
            </a:r>
            <a:r>
              <a:rPr lang="en-GB" sz="2800" dirty="0"/>
              <a:t>“oil” keeping the health system running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Its </a:t>
            </a:r>
            <a:r>
              <a:rPr lang="en-GB" sz="2800" dirty="0">
                <a:solidFill>
                  <a:schemeClr val="tx1"/>
                </a:solidFill>
              </a:rPr>
              <a:t>primary function </a:t>
            </a:r>
            <a:r>
              <a:rPr lang="en-GB" sz="2800" dirty="0" smtClean="0">
                <a:solidFill>
                  <a:schemeClr val="tx1"/>
                </a:solidFill>
              </a:rPr>
              <a:t>is </a:t>
            </a:r>
            <a:r>
              <a:rPr lang="en-GB" sz="2800" dirty="0">
                <a:solidFill>
                  <a:schemeClr val="tx1"/>
                </a:solidFill>
              </a:rPr>
              <a:t>fostering evidence-based decision making (EBDM). vital to the effectiveness of the health system as a whole (Health Metrics Network, HMN). </a:t>
            </a:r>
          </a:p>
        </p:txBody>
      </p:sp>
    </p:spTree>
    <p:extLst>
      <p:ext uri="{BB962C8B-B14F-4D97-AF65-F5344CB8AC3E}">
        <p14:creationId xmlns:p14="http://schemas.microsoft.com/office/powerpoint/2010/main" val="195996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243663" cy="101380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Context lies in Health Information Systems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46" y="2048465"/>
            <a:ext cx="11029615" cy="4142843"/>
          </a:xfrm>
        </p:spPr>
        <p:txBody>
          <a:bodyPr anchor="t">
            <a:noAutofit/>
          </a:bodyPr>
          <a:lstStyle/>
          <a:p>
            <a:r>
              <a:rPr lang="en-GB" sz="2800" dirty="0"/>
              <a:t>Ultimate goal of HIS: </a:t>
            </a:r>
          </a:p>
          <a:p>
            <a:pPr lvl="1"/>
            <a:r>
              <a:rPr lang="en-GB" sz="2800" dirty="0"/>
              <a:t>to “collect, process, report and use health information and knowledge to influence policymaking, program action and research, </a:t>
            </a:r>
            <a:r>
              <a:rPr lang="en-GB" sz="2800" dirty="0" smtClean="0"/>
              <a:t> </a:t>
            </a:r>
            <a:r>
              <a:rPr lang="en-GB" sz="2800" dirty="0" err="1" smtClean="0"/>
              <a:t>AbouZahr</a:t>
            </a:r>
            <a:r>
              <a:rPr lang="en-GB" sz="2800" dirty="0" smtClean="0"/>
              <a:t> </a:t>
            </a:r>
            <a:r>
              <a:rPr lang="en-GB" sz="2800" dirty="0"/>
              <a:t>and </a:t>
            </a:r>
            <a:r>
              <a:rPr lang="en-GB" sz="2800" dirty="0" err="1"/>
              <a:t>Boerma</a:t>
            </a:r>
            <a:r>
              <a:rPr lang="en-GB" sz="2800" dirty="0"/>
              <a:t> (2005). </a:t>
            </a:r>
          </a:p>
          <a:p>
            <a:r>
              <a:rPr lang="en-GB" sz="2800" dirty="0"/>
              <a:t>Quality and timely data from HIS </a:t>
            </a:r>
          </a:p>
          <a:p>
            <a:pPr lvl="1"/>
            <a:r>
              <a:rPr lang="en-GB" sz="2800" dirty="0"/>
              <a:t>are the foundation of the health system and </a:t>
            </a:r>
          </a:p>
          <a:p>
            <a:pPr lvl="1"/>
            <a:r>
              <a:rPr lang="en-GB" sz="2800" dirty="0"/>
              <a:t>inform decision making in each of the other five building blocks of the health system </a:t>
            </a:r>
          </a:p>
        </p:txBody>
      </p:sp>
    </p:spTree>
    <p:extLst>
      <p:ext uri="{BB962C8B-B14F-4D97-AF65-F5344CB8AC3E}">
        <p14:creationId xmlns:p14="http://schemas.microsoft.com/office/powerpoint/2010/main" val="34913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TBHIV INDICATORS IN HMIS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0">
              <a:spcBef>
                <a:spcPts val="800"/>
              </a:spcBef>
            </a:pPr>
            <a:r>
              <a:rPr lang="en-US" sz="2800" dirty="0"/>
              <a:t>HIV clients screened for </a:t>
            </a:r>
            <a:r>
              <a:rPr lang="en-US" sz="2800" dirty="0" smtClean="0"/>
              <a:t>TB</a:t>
            </a:r>
            <a:endParaRPr lang="en-US" sz="2800" dirty="0"/>
          </a:p>
          <a:p>
            <a:pPr lvl="0">
              <a:spcBef>
                <a:spcPts val="800"/>
              </a:spcBef>
            </a:pPr>
            <a:r>
              <a:rPr lang="en-US" sz="2800" dirty="0"/>
              <a:t>HIV clients diagnosed with </a:t>
            </a:r>
            <a:r>
              <a:rPr lang="en-US" sz="2800" dirty="0" smtClean="0"/>
              <a:t>TB</a:t>
            </a:r>
            <a:endParaRPr lang="en-US" sz="2800" dirty="0"/>
          </a:p>
          <a:p>
            <a:pPr lvl="0">
              <a:spcBef>
                <a:spcPts val="800"/>
              </a:spcBef>
            </a:pPr>
            <a:r>
              <a:rPr lang="en-US" sz="2800" dirty="0"/>
              <a:t>HIV clients with TB on </a:t>
            </a:r>
            <a:r>
              <a:rPr lang="en-US" sz="2800" dirty="0" smtClean="0"/>
              <a:t>treatment</a:t>
            </a:r>
            <a:endParaRPr lang="en-US" sz="2800" dirty="0"/>
          </a:p>
          <a:p>
            <a:pPr lvl="0">
              <a:spcBef>
                <a:spcPts val="800"/>
              </a:spcBef>
            </a:pPr>
            <a:r>
              <a:rPr lang="en-US" sz="2800" dirty="0">
                <a:solidFill>
                  <a:srgbClr val="04617B"/>
                </a:solidFill>
              </a:rPr>
              <a:t>PLHIVs enrolled on isoniazid preventive therapy (IPT)</a:t>
            </a:r>
          </a:p>
          <a:p>
            <a:pPr lvl="0">
              <a:spcBef>
                <a:spcPts val="800"/>
              </a:spcBef>
            </a:pPr>
            <a:r>
              <a:rPr lang="en-US" sz="2800" dirty="0">
                <a:solidFill>
                  <a:srgbClr val="04617B"/>
                </a:solidFill>
              </a:rPr>
              <a:t>PLHIVs who completed a course of </a:t>
            </a:r>
            <a:r>
              <a:rPr lang="en-US" sz="2800" dirty="0" smtClean="0">
                <a:solidFill>
                  <a:srgbClr val="04617B"/>
                </a:solidFill>
              </a:rPr>
              <a:t>IPT</a:t>
            </a:r>
            <a:endParaRPr lang="en-US" sz="28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2. TBHIV INDICATORS IN HMIS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>
              <a:spcBef>
                <a:spcPts val="800"/>
              </a:spcBef>
            </a:pPr>
            <a:r>
              <a:rPr lang="en-US" sz="2800" dirty="0"/>
              <a:t>TB patients offered and tested for HIV</a:t>
            </a:r>
          </a:p>
          <a:p>
            <a:pPr lvl="0">
              <a:spcBef>
                <a:spcPts val="800"/>
              </a:spcBef>
            </a:pPr>
            <a:r>
              <a:rPr lang="en-US" sz="2800" dirty="0"/>
              <a:t>HIV positives among those tested. </a:t>
            </a:r>
          </a:p>
          <a:p>
            <a:pPr lvl="0">
              <a:spcBef>
                <a:spcPts val="800"/>
              </a:spcBef>
            </a:pPr>
            <a:r>
              <a:rPr lang="en-US" sz="2800" dirty="0"/>
              <a:t>TB-HIV patients on CPT</a:t>
            </a:r>
          </a:p>
          <a:p>
            <a:pPr lvl="0">
              <a:spcBef>
                <a:spcPts val="800"/>
              </a:spcBef>
            </a:pPr>
            <a:r>
              <a:rPr lang="en-US" sz="2800" dirty="0"/>
              <a:t>TB-HIV patients on 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243205"/>
            <a:ext cx="1152144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/>
              <a:t>TBHIV Cascade </a:t>
            </a:r>
            <a:r>
              <a:rPr lang="en-GB" b="1" u="sng" dirty="0" smtClean="0"/>
              <a:t>FY 2017/18: Identifying HIV among TB cases</a:t>
            </a:r>
            <a:br>
              <a:rPr lang="en-GB" b="1" u="sng" dirty="0" smtClean="0"/>
            </a:b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077945"/>
              </p:ext>
            </p:extLst>
          </p:nvPr>
        </p:nvGraphicFramePr>
        <p:xfrm>
          <a:off x="944880" y="1813560"/>
          <a:ext cx="1045464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91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85165"/>
            <a:ext cx="10515600" cy="655955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 smtClean="0"/>
              <a:t>HIVTB Care Cascade FY 2017/18; ICF IN HIV CLINICS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240582"/>
              </p:ext>
            </p:extLst>
          </p:nvPr>
        </p:nvGraphicFramePr>
        <p:xfrm>
          <a:off x="1143000" y="1905000"/>
          <a:ext cx="10195560" cy="483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71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Is it true that in HIV clinics so many TB cases are diagnosed and few are initiated?</a:t>
            </a:r>
          </a:p>
        </p:txBody>
      </p:sp>
    </p:spTree>
    <p:extLst>
      <p:ext uri="{BB962C8B-B14F-4D97-AF65-F5344CB8AC3E}">
        <p14:creationId xmlns:p14="http://schemas.microsoft.com/office/powerpoint/2010/main" val="9163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59593-FDB0-437F-9D8D-BF50414C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observed Errors  in  Tbhiv indicators</a:t>
            </a:r>
            <a:endParaRPr lang="x-non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77543-A675-45C7-895F-DDC78A35B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DQAs of TB status data to improve </a:t>
            </a:r>
            <a:r>
              <a:rPr lang="en-US" sz="2800" dirty="0" smtClean="0"/>
              <a:t>quality (reduce </a:t>
            </a:r>
            <a:r>
              <a:rPr lang="en-US" sz="2800" dirty="0"/>
              <a:t>pen screening)</a:t>
            </a:r>
          </a:p>
          <a:p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4E1BAC-636F-4EE4-8237-D8595C18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6445-50CD-7041-9C20-D40C5C4342A7}" type="slidenum">
              <a:rPr lang="en-US" sz="2400" smtClean="0"/>
              <a:t>9</a:t>
            </a:fld>
            <a:endParaRPr lang="en-US" sz="240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4294967295"/>
          </p:nvPr>
        </p:nvPicPr>
        <p:blipFill rotWithShape="1">
          <a:blip r:embed="rId3"/>
          <a:srcRect t="29076" r="52564" b="11916"/>
          <a:stretch/>
        </p:blipFill>
        <p:spPr bwMode="auto">
          <a:xfrm>
            <a:off x="0" y="1903413"/>
            <a:ext cx="12192000" cy="46942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 6"/>
          <p:cNvSpPr/>
          <p:nvPr/>
        </p:nvSpPr>
        <p:spPr>
          <a:xfrm>
            <a:off x="7776337" y="5818045"/>
            <a:ext cx="774220" cy="560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4487</TotalTime>
  <Words>607</Words>
  <Application>Microsoft Office PowerPoint</Application>
  <PresentationFormat>Widescreen</PresentationFormat>
  <Paragraphs>96</Paragraphs>
  <Slides>19</Slides>
  <Notes>2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Gill Sans MT</vt:lpstr>
      <vt:lpstr>Helvetica Neue</vt:lpstr>
      <vt:lpstr>Wingdings 2</vt:lpstr>
      <vt:lpstr>Dividend</vt:lpstr>
      <vt:lpstr>TBHIV DATA REVIEW</vt:lpstr>
      <vt:lpstr>The context: Health Information System </vt:lpstr>
      <vt:lpstr>Context lies in Health Information Systems</vt:lpstr>
      <vt:lpstr>1. TBHIV INDICATORS IN HMIS</vt:lpstr>
      <vt:lpstr>2. TBHIV INDICATORS IN HMIS</vt:lpstr>
      <vt:lpstr> TBHIV Cascade FY 2017/18: Identifying HIV among TB cases </vt:lpstr>
      <vt:lpstr>HIVTB Care Cascade FY 2017/18; ICF IN HIV CLINICS</vt:lpstr>
      <vt:lpstr>Question </vt:lpstr>
      <vt:lpstr>observed Errors  in  Tbhiv indicators</vt:lpstr>
      <vt:lpstr>Buikwe; Tbhiv data quarter January to march 2018</vt:lpstr>
      <vt:lpstr>Bulambuli; Tbhiv data quarter January to march 2018</vt:lpstr>
      <vt:lpstr>What needs to be done </vt:lpstr>
      <vt:lpstr>Tbhiv updates </vt:lpstr>
      <vt:lpstr>Isoniazid 300mg stock status </vt:lpstr>
      <vt:lpstr>Isoniazid 100mg stock status</vt:lpstr>
      <vt:lpstr>Pyridoxine stock status</vt:lpstr>
      <vt:lpstr>Tb prevention; enrollment </vt:lpstr>
      <vt:lpstr>Challenges of ipt</vt:lpstr>
      <vt:lpstr>Ipt Scale up plan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Prossy</cp:lastModifiedBy>
  <cp:revision>34</cp:revision>
  <dcterms:created xsi:type="dcterms:W3CDTF">2017-09-18T21:21:38Z</dcterms:created>
  <dcterms:modified xsi:type="dcterms:W3CDTF">2018-09-07T08:21:05Z</dcterms:modified>
</cp:coreProperties>
</file>