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73" r:id="rId5"/>
    <p:sldId id="1761" r:id="rId6"/>
    <p:sldId id="1763" r:id="rId7"/>
    <p:sldId id="1762" r:id="rId8"/>
    <p:sldId id="1767" r:id="rId9"/>
    <p:sldId id="1766" r:id="rId10"/>
    <p:sldId id="1768" r:id="rId11"/>
    <p:sldId id="290" r:id="rId12"/>
    <p:sldId id="294" r:id="rId13"/>
    <p:sldId id="297" r:id="rId14"/>
    <p:sldId id="307" r:id="rId15"/>
    <p:sldId id="311" r:id="rId16"/>
    <p:sldId id="1769" r:id="rId17"/>
    <p:sldId id="1770" r:id="rId18"/>
    <p:sldId id="1771" r:id="rId19"/>
    <p:sldId id="30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B4618-3343-4727-9252-3AE2C453C954}" v="3" dt="2021-01-13T06:23:17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D6E97-68F2-42DD-99D7-82AC9E7B9F9E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9380-A03B-4932-9EDA-3BF2314C6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2061-CF1F-43C3-812C-69500A4069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High-level Decision Support System</a:t>
            </a:r>
          </a:p>
          <a:p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Monitors and reports stock status of ARV  and RTK commodities.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Facilities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report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Stock levels via SMS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DAILY &amp; WEEKLY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 RASS (option to enter information through DHIS 2 for facilities with internet capability)</a:t>
            </a:r>
          </a:p>
          <a:p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TRANSPERANCY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of data = RASS=public site that can be accessed by all stakeholders (HFs, warehouses, government agencies, patients, etc.)                                                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Orders placed vs. Orders received: RASS is utilized to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reconcile order information from WAOS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when HFs receive an order they report it through RASS.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WAO &amp; RASS linkage: Information pertaining to the # of patients on regimens from WAOS are incorporated into RASS to generate the # of patients affected by stock outs at each facility.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Various Reports: ARVs (Adult &amp; Pediatric), TB, Rapid Test Kits.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133B-7EFF-7D43-BE52-323574C90C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6B33-1A0E-45C6-8F5B-54032278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EA12-4FF4-4790-9EB3-19E34196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C175-03C4-4A86-832A-1C05A96B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9074-E6E4-4988-87E8-C42E91D0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63909-DADD-4E67-9A81-3B85DADA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AB63-B453-4B04-999E-CF15D1B0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CF134-BDF6-49E3-A20D-79C01A44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A8047-113C-4C00-A6CC-9F362F6C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894A4-8A74-4D3A-BF89-8A80B7F7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683B7-EC34-4299-9D4D-D179CEE6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AE363-2428-4A22-BE59-A54F4083E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A6FDB-5A5E-47B5-8324-8C14C6CAC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D54A4-3E72-4BCD-99DE-912CFB14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72AB-3A15-4075-A666-8DBA55A0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8B865-F681-4733-BEAD-BE7B9D78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3177"/>
            <a:ext cx="10688876" cy="46037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74158"/>
            <a:ext cx="562981" cy="445765"/>
          </a:xfrm>
          <a:prstGeom prst="rect">
            <a:avLst/>
          </a:prstGeom>
        </p:spPr>
      </p:pic>
      <p:pic>
        <p:nvPicPr>
          <p:cNvPr id="10" name="Picture 4" descr="Image result for makerere university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47" y="161590"/>
            <a:ext cx="1500131" cy="10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928256" y="1293230"/>
            <a:ext cx="10616237" cy="93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33995" y="1358059"/>
            <a:ext cx="1060178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25287" y="1386845"/>
            <a:ext cx="10601789" cy="45719"/>
          </a:xfrm>
          <a:prstGeom prst="rect">
            <a:avLst/>
          </a:prstGeom>
          <a:solidFill>
            <a:srgbClr val="358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925287" y="554103"/>
            <a:ext cx="9585960" cy="692129"/>
          </a:xfrm>
        </p:spPr>
        <p:txBody>
          <a:bodyPr/>
          <a:lstStyle>
            <a:lvl1pPr marL="0" indent="0" algn="l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51314DA-78D8-4A77-8339-425C1F7D3F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64" y="6274158"/>
            <a:ext cx="1241511" cy="5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51F0-0A57-45BC-A69E-CAF4D3E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0F14-5953-4A29-8D40-ED388B90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8E4FE-3546-4E7F-A3E7-3EFFF0F7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C393-3183-4367-9810-3FCC3BC2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8AB38-A026-46BA-A4C9-7CAD8020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7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1A29-9BEF-47B7-9287-535E15CD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9ADBA-132A-4BBC-B1AF-29F6EA54A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B63FA-0D03-4260-B9A5-39DDE0FE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DBD1-8E85-48E5-8F24-D211E070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7043-6CE6-46A6-90DD-C418453B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41F2-00CB-42DC-B6B1-3A365F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B709-92B8-4D0D-B0FF-5C576535F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90F76-5964-4D09-99B3-5B38EBE63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265C9-0E85-449E-BA52-DC0B3C61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E9A8C-671A-4EA1-9957-ADDD5F76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2F2FE-6552-44A1-A08C-1E2F8BE6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6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5AB9-93AA-43DC-9A8A-30594741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0198-AB84-4927-AE25-871616EA9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F3039-08A2-469E-A2D3-6C50A2998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8DDC1-55C5-4B8C-90C8-0683AB646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708C2-B6C5-4811-8926-C98E22E07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39FF1-57BB-4367-9D88-A880C751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62E7B-3D51-4F8F-A4A1-7F5CE2E9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4FDD5-0083-4F6C-BD57-303AAC59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5870-E0D2-44A8-AEEC-E1C3A139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E3589-AABD-46C5-87C2-40A61FE3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4C441-4588-44FC-A325-501313AC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EA643-9902-4A27-9D06-90AB1277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4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3295D-5CF8-4C6C-9276-3A8B427D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D8CAB-B6C8-4514-BEEE-46D0148F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DDB90-C479-4C1F-A79C-7F035A5B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B071-5312-4C9C-8106-E0AFABDE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F0B2-323C-4D42-B210-5A148282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9EA2D-CCEA-4D09-899C-DC94B6C55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33503-4B21-4E7E-96CD-EAD28500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CE215-BE16-4F0C-9DAB-8A78320B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ACDCF-1BCF-4D50-A4DE-9D1E54FA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CD24-6CFC-4173-9281-CA32A1D3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D26A5-FDBA-456B-A18F-3F3A50852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DB3DC-401A-44CE-A8FA-98FC3F54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F4ED3-71AD-473A-8344-163AD6B3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FC384-13CA-4448-8BFA-34D309EC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9FB54-BEE3-4927-94D9-B59D60EA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872E7-96F6-44A7-B9B8-E73E5958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64228-6732-4E08-8BF6-137F761C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DDE7D-D306-42E7-875C-DA6561F75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6736-BCD5-4866-83E5-E1B1C92EE2C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3B3BE-4662-436F-96DF-C1D1B11AA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CCD5-600B-4FB5-9244-D297BB3E5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0F73-4908-40D2-B52D-9995B249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kaye@musph.ac.ug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his.mets.or.ug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lairen414@gmail.com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n414@gmail.com" TargetMode="External"/><Relationship Id="rId2" Type="http://schemas.openxmlformats.org/officeDocument/2006/relationships/hyperlink" Target="https://dhis.mets.or.ug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ts.or.ug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EB2C-7919-42A2-84F8-F9A4D1BB1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Data and information management for RDT roll out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CF5BD-23F6-4776-9783-4E0A96BBE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065" y="5050694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dirty="0"/>
              <a:t>December 17</a:t>
            </a:r>
            <a:r>
              <a:rPr lang="en-US" baseline="30000" dirty="0"/>
              <a:t>th</a:t>
            </a:r>
            <a:r>
              <a:rPr lang="en-US" dirty="0"/>
              <a:t> , 2020</a:t>
            </a:r>
          </a:p>
          <a:p>
            <a:endParaRPr lang="en-US" dirty="0"/>
          </a:p>
          <a:p>
            <a:r>
              <a:rPr lang="en-US" sz="3600" dirty="0"/>
              <a:t>Ntale Jonathan (CDC) &amp; Milton Kaye (MUSPH-METS)</a:t>
            </a:r>
          </a:p>
        </p:txBody>
      </p:sp>
    </p:spTree>
    <p:extLst>
      <p:ext uri="{BB962C8B-B14F-4D97-AF65-F5344CB8AC3E}">
        <p14:creationId xmlns:p14="http://schemas.microsoft.com/office/powerpoint/2010/main" val="73528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C042-550C-4308-8B15-4FA64E0A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34" y="77449"/>
            <a:ext cx="5257799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/>
              <a:t>Purpose of regular 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CEF1-0792-410B-9C7F-89CE8243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5" y="1856055"/>
            <a:ext cx="5257800" cy="487312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Stock monitoring: </a:t>
            </a:r>
            <a:r>
              <a:rPr lang="en-US" dirty="0"/>
              <a:t>To enable district and national teams have timely updates on stock status and thus maintain adequate stock of test kits at the target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Facility based surveillance: </a:t>
            </a:r>
            <a:r>
              <a:rPr lang="en-US" dirty="0"/>
              <a:t>To enable district and national teams have a </a:t>
            </a:r>
            <a:r>
              <a:rPr lang="en-US" u="sng" dirty="0"/>
              <a:t>quick feel </a:t>
            </a:r>
            <a:r>
              <a:rPr lang="en-US" dirty="0"/>
              <a:t>of positivity rates recorded at the health facilities.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82E3BF-2FB0-4861-AB32-C14DC3B9EA0D}"/>
              </a:ext>
            </a:extLst>
          </p:cNvPr>
          <p:cNvSpPr txBox="1">
            <a:spLocks/>
          </p:cNvSpPr>
          <p:nvPr/>
        </p:nvSpPr>
        <p:spPr>
          <a:xfrm>
            <a:off x="6846869" y="77449"/>
            <a:ext cx="5257799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Why we are using RASS system for now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39784-DB8F-4A00-8395-BA8D13C9DDE1}"/>
              </a:ext>
            </a:extLst>
          </p:cNvPr>
          <p:cNvSpPr txBox="1">
            <a:spLocks/>
          </p:cNvSpPr>
          <p:nvPr/>
        </p:nvSpPr>
        <p:spPr>
          <a:xfrm>
            <a:off x="6846869" y="1866329"/>
            <a:ext cx="5257800" cy="487312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Ease of use: </a:t>
            </a:r>
            <a:r>
              <a:rPr lang="en-US" dirty="0"/>
              <a:t>To system allows (a) SMS reports and (2) internet-based DHIS2 system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Availability:  </a:t>
            </a:r>
            <a:r>
              <a:rPr lang="en-US" dirty="0"/>
              <a:t>RASS is already in use for 3+ years at over 1,000 health facilities and is aligned to the master facility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Low quantity of data: </a:t>
            </a:r>
            <a:r>
              <a:rPr lang="en-US" dirty="0"/>
              <a:t>To system allows (a) SMS reports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66D2A-6767-46B7-A16D-179125AD545B}"/>
              </a:ext>
            </a:extLst>
          </p:cNvPr>
          <p:cNvSpPr/>
          <p:nvPr/>
        </p:nvSpPr>
        <p:spPr>
          <a:xfrm>
            <a:off x="427233" y="6369974"/>
            <a:ext cx="5257800" cy="4726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Minimal data needed</a:t>
            </a:r>
          </a:p>
        </p:txBody>
      </p:sp>
    </p:spTree>
    <p:extLst>
      <p:ext uri="{BB962C8B-B14F-4D97-AF65-F5344CB8AC3E}">
        <p14:creationId xmlns:p14="http://schemas.microsoft.com/office/powerpoint/2010/main" val="51677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4375" y="1731365"/>
            <a:ext cx="8422677" cy="2783640"/>
          </a:xfrm>
        </p:spPr>
        <p:txBody>
          <a:bodyPr>
            <a:noAutofit/>
          </a:bodyPr>
          <a:lstStyle/>
          <a:p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000" b="1" dirty="0">
                <a:solidFill>
                  <a:srgbClr val="7030A0"/>
                </a:solidFill>
              </a:rPr>
            </a:br>
            <a:br>
              <a:rPr lang="en-GB" sz="4400" b="1" dirty="0">
                <a:solidFill>
                  <a:srgbClr val="7030A0"/>
                </a:solidFill>
              </a:rPr>
            </a:br>
            <a:br>
              <a:rPr lang="en-GB" sz="4400" b="1" dirty="0">
                <a:solidFill>
                  <a:srgbClr val="7030A0"/>
                </a:solidFill>
              </a:rPr>
            </a:br>
            <a:br>
              <a:rPr lang="en-GB" sz="4400" b="1" dirty="0">
                <a:solidFill>
                  <a:srgbClr val="7030A0"/>
                </a:solidFill>
              </a:rPr>
            </a:br>
            <a:br>
              <a:rPr lang="en-GB" sz="4400" b="1" dirty="0">
                <a:solidFill>
                  <a:srgbClr val="7030A0"/>
                </a:solidFill>
              </a:rPr>
            </a:br>
            <a:br>
              <a:rPr lang="en-GB" sz="4400" b="1" dirty="0">
                <a:solidFill>
                  <a:srgbClr val="7030A0"/>
                </a:solidFill>
              </a:rPr>
            </a:br>
            <a: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COVID-19 RDTS using </a:t>
            </a:r>
            <a:r>
              <a:rPr lang="en-GB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mTRAC</a:t>
            </a:r>
            <a:r>
              <a:rPr lang="en-GB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/RASS</a:t>
            </a:r>
            <a:br>
              <a:rPr lang="en-GB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1480" t="21161" r="72177" b="66667"/>
          <a:stretch/>
        </p:blipFill>
        <p:spPr bwMode="auto">
          <a:xfrm>
            <a:off x="616749" y="160338"/>
            <a:ext cx="1483923" cy="1384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AutoShape 2" descr="Image result for CD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 descr="Image result for CD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05" y="286489"/>
            <a:ext cx="1931102" cy="80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C92DB-CC72-4E00-8F7B-7887CD426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t="8941" r="12302" b="9036"/>
          <a:stretch/>
        </p:blipFill>
        <p:spPr>
          <a:xfrm>
            <a:off x="4856824" y="121415"/>
            <a:ext cx="2028328" cy="2041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17EA9-3726-9842-A585-388162B7C3E8}"/>
              </a:ext>
            </a:extLst>
          </p:cNvPr>
          <p:cNvSpPr txBox="1"/>
          <p:nvPr/>
        </p:nvSpPr>
        <p:spPr>
          <a:xfrm>
            <a:off x="1058779" y="6031832"/>
            <a:ext cx="257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MILTON Kaye, HIS Analyst</a:t>
            </a:r>
          </a:p>
          <a:p>
            <a:r>
              <a:rPr lang="en-US" dirty="0">
                <a:hlinkClick r:id="rId6"/>
              </a:rPr>
              <a:t>mkaye@musph.ac.ug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9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RASS?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335B849-0993-6A49-8592-9D3254688ED5}"/>
              </a:ext>
            </a:extLst>
          </p:cNvPr>
          <p:cNvSpPr txBox="1">
            <a:spLocks/>
          </p:cNvSpPr>
          <p:nvPr/>
        </p:nvSpPr>
        <p:spPr>
          <a:xfrm>
            <a:off x="786063" y="1502499"/>
            <a:ext cx="5984600" cy="510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70C0"/>
                </a:solidFill>
              </a:rPr>
              <a:t>SMS &amp; web-based </a:t>
            </a:r>
            <a:r>
              <a:rPr lang="en-US" sz="1700" dirty="0"/>
              <a:t>application platform that allows for consistent &amp; timely monitoring of commodity stock levels at Health facilities</a:t>
            </a:r>
          </a:p>
          <a:p>
            <a:r>
              <a:rPr lang="en-US" sz="1700" dirty="0">
                <a:solidFill>
                  <a:srgbClr val="0070C0"/>
                </a:solidFill>
              </a:rPr>
              <a:t>Interactive</a:t>
            </a:r>
            <a:r>
              <a:rPr lang="en-US" sz="1700" dirty="0"/>
              <a:t> web-based</a:t>
            </a:r>
            <a:r>
              <a:rPr lang="en-US" sz="1700" dirty="0">
                <a:solidFill>
                  <a:srgbClr val="0070C0"/>
                </a:solidFill>
              </a:rPr>
              <a:t> dashboard </a:t>
            </a:r>
            <a:r>
              <a:rPr lang="en-US" sz="1700" dirty="0"/>
              <a:t>that summarizes stock from facility, district, regional, and national levels</a:t>
            </a:r>
          </a:p>
          <a:p>
            <a:r>
              <a:rPr lang="en-US" sz="1700" dirty="0"/>
              <a:t>Aggregates and manages facility reports in DHIS2.</a:t>
            </a:r>
          </a:p>
          <a:p>
            <a:pPr lvl="1"/>
            <a:r>
              <a:rPr lang="en-US" sz="1700" dirty="0"/>
              <a:t>Captures facility-based data on a daily and weekly basis.</a:t>
            </a:r>
          </a:p>
          <a:p>
            <a:pPr lvl="1"/>
            <a:r>
              <a:rPr lang="en-US" sz="1700" dirty="0"/>
              <a:t>Data from primary data collection tools (Stock Card/LIF)</a:t>
            </a:r>
          </a:p>
          <a:p>
            <a:r>
              <a:rPr lang="en-US" sz="1700" dirty="0"/>
              <a:t>Obtains real time data on commodities.</a:t>
            </a:r>
          </a:p>
          <a:p>
            <a:pPr lvl="1"/>
            <a:r>
              <a:rPr lang="en-US" sz="1700" dirty="0"/>
              <a:t>SWABS</a:t>
            </a:r>
          </a:p>
          <a:p>
            <a:pPr lvl="1"/>
            <a:r>
              <a:rPr lang="en-US" sz="1700" dirty="0"/>
              <a:t>RDTS</a:t>
            </a:r>
          </a:p>
          <a:p>
            <a:pPr lvl="1"/>
            <a:r>
              <a:rPr lang="en-US" sz="1700" dirty="0"/>
              <a:t>PCR</a:t>
            </a:r>
          </a:p>
          <a:p>
            <a:r>
              <a:rPr lang="en-US" sz="1700" dirty="0"/>
              <a:t>Capture data on;</a:t>
            </a:r>
          </a:p>
          <a:p>
            <a:pPr lvl="1"/>
            <a:r>
              <a:rPr lang="en-US" sz="1700" dirty="0"/>
              <a:t>Current Stock</a:t>
            </a:r>
          </a:p>
          <a:p>
            <a:pPr lvl="1"/>
            <a:r>
              <a:rPr lang="en-US" sz="1700" dirty="0"/>
              <a:t>Received Stock</a:t>
            </a:r>
          </a:p>
          <a:p>
            <a:pPr lvl="1"/>
            <a:r>
              <a:rPr lang="en-US" sz="1700" dirty="0"/>
              <a:t>Positivity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9BC2B-EA61-5F41-BB7E-73CA123D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6770663" y="1897790"/>
            <a:ext cx="3557813" cy="4247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EC4FF-40D5-B94A-9AB0-D55F5F49DB74}"/>
              </a:ext>
            </a:extLst>
          </p:cNvPr>
          <p:cNvSpPr txBox="1"/>
          <p:nvPr/>
        </p:nvSpPr>
        <p:spPr>
          <a:xfrm>
            <a:off x="10121769" y="1868096"/>
            <a:ext cx="1941893" cy="2334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Data capture is based on DHIS2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Reports submitted using SMS (</a:t>
            </a:r>
            <a:r>
              <a:rPr lang="en-US" dirty="0" err="1"/>
              <a:t>mTrac</a:t>
            </a:r>
            <a:r>
              <a:rPr lang="en-US" dirty="0"/>
              <a:t>) to DHIS2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6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C70D3-7AB3-2847-9F2F-94894E44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G" dirty="0"/>
              <a:t>Facilities utilize stock cards/LIF to collect information </a:t>
            </a:r>
          </a:p>
          <a:p>
            <a:pPr lvl="1"/>
            <a:r>
              <a:rPr lang="en-UG" dirty="0">
                <a:highlight>
                  <a:srgbClr val="00FF00"/>
                </a:highlight>
              </a:rPr>
              <a:t>Qty on hand</a:t>
            </a:r>
          </a:p>
          <a:p>
            <a:pPr lvl="1"/>
            <a:r>
              <a:rPr lang="en-UG" dirty="0">
                <a:highlight>
                  <a:srgbClr val="008080"/>
                </a:highlight>
              </a:rPr>
              <a:t>Qty received</a:t>
            </a:r>
          </a:p>
          <a:p>
            <a:pPr lvl="1"/>
            <a:r>
              <a:rPr lang="en-UG" dirty="0">
                <a:highlight>
                  <a:srgbClr val="00FF00"/>
                </a:highlight>
              </a:rPr>
              <a:t>Results data</a:t>
            </a:r>
          </a:p>
          <a:p>
            <a:r>
              <a:rPr lang="en-UG" dirty="0"/>
              <a:t>Using predefined coding, facilities text (SMS) their responses to 6767 (mTrac)</a:t>
            </a:r>
          </a:p>
          <a:p>
            <a:r>
              <a:rPr lang="en-UG" dirty="0"/>
              <a:t>Data is transmitted to RASS (Online DHIS2 Instance)</a:t>
            </a:r>
          </a:p>
          <a:p>
            <a:pPr lvl="1"/>
            <a:r>
              <a:rPr lang="en-UG" dirty="0"/>
              <a:t>Web</a:t>
            </a:r>
          </a:p>
          <a:p>
            <a:pPr lvl="1"/>
            <a:r>
              <a:rPr lang="en-UG" dirty="0"/>
              <a:t>SMS</a:t>
            </a:r>
          </a:p>
          <a:p>
            <a:r>
              <a:rPr lang="en-UG" dirty="0"/>
              <a:t>Status can be viewed on the RASS Dashboard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21AEE-24F8-A340-91EB-AD6F64A5F38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G" dirty="0"/>
              <a:t>How RASS works?</a:t>
            </a:r>
          </a:p>
        </p:txBody>
      </p:sp>
    </p:spTree>
    <p:extLst>
      <p:ext uri="{BB962C8B-B14F-4D97-AF65-F5344CB8AC3E}">
        <p14:creationId xmlns:p14="http://schemas.microsoft.com/office/powerpoint/2010/main" val="200120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10E5C-06AF-FC44-86E0-E2C30288D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Current Stock (STOCK) report</a:t>
            </a:r>
          </a:p>
          <a:p>
            <a:pPr lvl="1"/>
            <a:r>
              <a:rPr lang="en-US" dirty="0"/>
              <a:t>This collects the current stock (balance on hand) of one or many of the tracked (coded) COVID-19 commodities on a weekly basis.</a:t>
            </a:r>
            <a:endParaRPr lang="en-UG" dirty="0"/>
          </a:p>
          <a:p>
            <a:pPr marL="0" lvl="0" indent="0">
              <a:buNone/>
            </a:pPr>
            <a:r>
              <a:rPr lang="en-US" b="1" dirty="0"/>
              <a:t>Test Results (STOCK) report</a:t>
            </a:r>
          </a:p>
          <a:p>
            <a:pPr lvl="1"/>
            <a:r>
              <a:rPr lang="en-US" dirty="0"/>
              <a:t>This collects the test results data on a weekly basis.</a:t>
            </a:r>
            <a:endParaRPr lang="en-UG" dirty="0"/>
          </a:p>
          <a:p>
            <a:pPr marL="0" lvl="0" indent="0">
              <a:buNone/>
            </a:pPr>
            <a:r>
              <a:rPr lang="en-US" b="1" dirty="0"/>
              <a:t>Received Stock (RCVD) report</a:t>
            </a:r>
          </a:p>
          <a:p>
            <a:pPr lvl="1"/>
            <a:r>
              <a:rPr lang="en-US" dirty="0"/>
              <a:t>This collects the received stock (quantity received) of the one or many of the tracked (coded) COVID-19 commodities on a daily or weekly basis.</a:t>
            </a:r>
            <a:endParaRPr lang="en-UG" dirty="0"/>
          </a:p>
          <a:p>
            <a:endParaRPr lang="en-U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C81D4-0EB2-F74D-8C03-E12286C1AAE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COVID-19 Datasets (Reports)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7313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DDB8D-916D-044E-AC37-567EF4D4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G" dirty="0"/>
              <a:t>All reporter’s phone numbers must be </a:t>
            </a:r>
            <a:r>
              <a:rPr lang="en-US" dirty="0">
                <a:solidFill>
                  <a:srgbClr val="FF0000"/>
                </a:solidFill>
              </a:rPr>
              <a:t>PRE-</a:t>
            </a:r>
            <a:r>
              <a:rPr lang="en-UG" dirty="0"/>
              <a:t>registered in the system and associated with the facility they report for.</a:t>
            </a:r>
          </a:p>
          <a:p>
            <a:pPr lvl="1"/>
            <a:r>
              <a:rPr lang="en-UG" dirty="0"/>
              <a:t>This can be done by a system user with user management rights</a:t>
            </a:r>
          </a:p>
          <a:p>
            <a:r>
              <a:rPr lang="en-UG" dirty="0"/>
              <a:t> Two approaches of submitting </a:t>
            </a:r>
            <a:r>
              <a:rPr lang="en-US" dirty="0" err="1"/>
              <a:t>mTRAC</a:t>
            </a:r>
            <a:r>
              <a:rPr lang="en-US" dirty="0"/>
              <a:t> / </a:t>
            </a:r>
            <a:r>
              <a:rPr lang="en-UG" dirty="0"/>
              <a:t>RASS reports</a:t>
            </a:r>
          </a:p>
          <a:p>
            <a:pPr lvl="1"/>
            <a:r>
              <a:rPr lang="en-UG" dirty="0"/>
              <a:t>Using SMS (recommended)</a:t>
            </a:r>
          </a:p>
          <a:p>
            <a:pPr lvl="1"/>
            <a:r>
              <a:rPr lang="en-UG" dirty="0"/>
              <a:t>Using the online system (</a:t>
            </a:r>
            <a:r>
              <a:rPr lang="en-UG" dirty="0">
                <a:hlinkClick r:id="rId2"/>
              </a:rPr>
              <a:t>https://dhis.mets.or.ug</a:t>
            </a:r>
            <a:r>
              <a:rPr lang="en-UG" dirty="0"/>
              <a:t>)</a:t>
            </a:r>
          </a:p>
          <a:p>
            <a:pPr marL="0" indent="0">
              <a:buNone/>
            </a:pPr>
            <a:endParaRPr lang="en-UG" dirty="0"/>
          </a:p>
          <a:p>
            <a:pPr lvl="1"/>
            <a:endParaRPr lang="en-U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4F97C-CD0E-204E-B8EC-CCFD497D7A4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err="1"/>
              <a:t>mTRAC</a:t>
            </a:r>
            <a:r>
              <a:rPr lang="en-US" dirty="0"/>
              <a:t> / </a:t>
            </a:r>
            <a:r>
              <a:rPr lang="en-UG" dirty="0"/>
              <a:t>RASS Reporting</a:t>
            </a:r>
          </a:p>
        </p:txBody>
      </p:sp>
    </p:spTree>
    <p:extLst>
      <p:ext uri="{BB962C8B-B14F-4D97-AF65-F5344CB8AC3E}">
        <p14:creationId xmlns:p14="http://schemas.microsoft.com/office/powerpoint/2010/main" val="224011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0E05A0-E450-4AD5-9AE3-4ADDB587E7E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How to get activated to send weekly reports in </a:t>
            </a:r>
            <a:r>
              <a:rPr lang="en-US" dirty="0" err="1"/>
              <a:t>mTRAC</a:t>
            </a:r>
            <a:r>
              <a:rPr lang="en-US" dirty="0"/>
              <a:t>/RASS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6BA119-148E-4D82-BB1F-C29196280B21}"/>
              </a:ext>
            </a:extLst>
          </p:cNvPr>
          <p:cNvSpPr/>
          <p:nvPr/>
        </p:nvSpPr>
        <p:spPr>
          <a:xfrm>
            <a:off x="3968679" y="2093289"/>
            <a:ext cx="3167407" cy="1392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During the training, identify at least two health facility staff who will be sending weekly SMS (most preferably during the RDT training)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AB2CB-5D78-40D8-BA24-C8A94C69D729}"/>
              </a:ext>
            </a:extLst>
          </p:cNvPr>
          <p:cNvSpPr/>
          <p:nvPr/>
        </p:nvSpPr>
        <p:spPr>
          <a:xfrm>
            <a:off x="7896517" y="1963339"/>
            <a:ext cx="3957685" cy="1581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their phone numbers to trainers for onward submission for pre- registration onto </a:t>
            </a:r>
            <a:r>
              <a:rPr lang="en-US" dirty="0" err="1"/>
              <a:t>mTRAC</a:t>
            </a:r>
            <a:r>
              <a:rPr lang="en-US" dirty="0"/>
              <a:t>/RASS.</a:t>
            </a:r>
          </a:p>
          <a:p>
            <a:pPr algn="ctr"/>
            <a:r>
              <a:rPr lang="en-US" dirty="0"/>
              <a:t>(Trainers forwards contacts to CPHL COVID M&amp;E person)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C61103-EE6F-4FAE-89CE-2DF3B42E2038}"/>
              </a:ext>
            </a:extLst>
          </p:cNvPr>
          <p:cNvSpPr/>
          <p:nvPr/>
        </p:nvSpPr>
        <p:spPr>
          <a:xfrm>
            <a:off x="8566612" y="5031278"/>
            <a:ext cx="2846895" cy="127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STAFF WILL RECEIVE AN SMS SHOWING THAT THEY HAVE BEEN REGISTERED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228E25-139D-4A24-9703-BA38BC2E5455}"/>
              </a:ext>
            </a:extLst>
          </p:cNvPr>
          <p:cNvSpPr/>
          <p:nvPr/>
        </p:nvSpPr>
        <p:spPr>
          <a:xfrm>
            <a:off x="4927865" y="5031278"/>
            <a:ext cx="2846895" cy="127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STAFF READY TO SENT WEEKLY SMS TO 6767 USING SOPs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352357-4787-418A-B2F4-C3F824D3C53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7136086" y="2754197"/>
            <a:ext cx="760431" cy="35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A81D7F-8C23-4C03-9CF6-D938D8997795}"/>
              </a:ext>
            </a:extLst>
          </p:cNvPr>
          <p:cNvCxnSpPr>
            <a:cxnSpLocks/>
          </p:cNvCxnSpPr>
          <p:nvPr/>
        </p:nvCxnSpPr>
        <p:spPr>
          <a:xfrm>
            <a:off x="10234369" y="3545054"/>
            <a:ext cx="1" cy="14862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283655-CC5E-45F0-A8C0-57AC43A657F2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7774760" y="5667588"/>
            <a:ext cx="791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AC92101-EE5F-49E7-B563-0474E2EC2DDC}"/>
              </a:ext>
            </a:extLst>
          </p:cNvPr>
          <p:cNvSpPr/>
          <p:nvPr/>
        </p:nvSpPr>
        <p:spPr>
          <a:xfrm>
            <a:off x="131974" y="3765196"/>
            <a:ext cx="4600278" cy="25068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PERSONS TO BE REGISTERED</a:t>
            </a:r>
          </a:p>
          <a:p>
            <a:r>
              <a:rPr lang="en-US" dirty="0">
                <a:solidFill>
                  <a:schemeClr val="tx1"/>
                </a:solidFill>
              </a:rPr>
              <a:t>Both lab staff or Data/Stores assistant</a:t>
            </a:r>
          </a:p>
          <a:p>
            <a:r>
              <a:rPr lang="en-US" b="1" dirty="0">
                <a:solidFill>
                  <a:schemeClr val="tx1"/>
                </a:solidFill>
              </a:rPr>
              <a:t>DETAILS NEEDED FOR STAFF REGISTRATION:</a:t>
            </a:r>
          </a:p>
          <a:p>
            <a:r>
              <a:rPr lang="en-US" dirty="0">
                <a:solidFill>
                  <a:schemeClr val="tx1"/>
                </a:solidFill>
              </a:rPr>
              <a:t>Name, health facility, staff cadre, preferred phone  numbers.</a:t>
            </a:r>
          </a:p>
          <a:p>
            <a:r>
              <a:rPr lang="en-US" b="1" dirty="0">
                <a:solidFill>
                  <a:schemeClr val="tx1"/>
                </a:solidFill>
              </a:rPr>
              <a:t>SEND EMAIL TO: </a:t>
            </a:r>
            <a:r>
              <a:rPr lang="nl-NL" dirty="0">
                <a:solidFill>
                  <a:schemeClr val="tx1"/>
                </a:solidFill>
              </a:rPr>
              <a:t>Claire Nankoma </a:t>
            </a:r>
            <a:r>
              <a:rPr lang="nl-N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clairen414@gmail.com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EMAIL REF: </a:t>
            </a:r>
            <a:r>
              <a:rPr lang="nl-NL" dirty="0">
                <a:solidFill>
                  <a:schemeClr val="tx1"/>
                </a:solidFill>
              </a:rPr>
              <a:t>Registration for COVID reporting by SMS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48AEB4-DABA-41C1-BF64-A626853F0ABB}"/>
              </a:ext>
            </a:extLst>
          </p:cNvPr>
          <p:cNvSpPr/>
          <p:nvPr/>
        </p:nvSpPr>
        <p:spPr>
          <a:xfrm>
            <a:off x="0" y="2093289"/>
            <a:ext cx="3167407" cy="1392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undergoes COVID 19 RDT training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8AFB94-3B04-4184-85BF-6EA403A00B1C}"/>
              </a:ext>
            </a:extLst>
          </p:cNvPr>
          <p:cNvCxnSpPr>
            <a:cxnSpLocks/>
            <a:stCxn id="38" idx="3"/>
            <a:endCxn id="4" idx="1"/>
          </p:cNvCxnSpPr>
          <p:nvPr/>
        </p:nvCxnSpPr>
        <p:spPr>
          <a:xfrm>
            <a:off x="3167407" y="2789694"/>
            <a:ext cx="8012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3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E56855-AA74-4563-86AE-150D7B77A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9719" y="2366128"/>
            <a:ext cx="3310359" cy="281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48E8E51-FDA2-43E1-85FB-45B23ACD71D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What are the key data elements to report?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F00E3-A24D-4C97-A6BC-A25C85DAF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53"/>
          <a:stretch/>
        </p:blipFill>
        <p:spPr>
          <a:xfrm>
            <a:off x="281922" y="2366129"/>
            <a:ext cx="8008567" cy="332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16774A-F431-46BA-9027-20B11D224ECB}"/>
              </a:ext>
            </a:extLst>
          </p:cNvPr>
          <p:cNvSpPr/>
          <p:nvPr/>
        </p:nvSpPr>
        <p:spPr>
          <a:xfrm>
            <a:off x="2026763" y="1466815"/>
            <a:ext cx="5410985" cy="678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/>
              <a:t>COMMODITIES </a:t>
            </a:r>
          </a:p>
          <a:p>
            <a:pPr algn="ctr"/>
            <a:r>
              <a:rPr lang="en-US" dirty="0"/>
              <a:t>(a) CURRENT STOCK and (b) COMMODITIES RECEIVED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545C3C-267C-4C25-A548-E2C5F2EE02FF}"/>
              </a:ext>
            </a:extLst>
          </p:cNvPr>
          <p:cNvSpPr/>
          <p:nvPr/>
        </p:nvSpPr>
        <p:spPr>
          <a:xfrm>
            <a:off x="8935039" y="1466815"/>
            <a:ext cx="2460396" cy="678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TESTS DONE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E67F6-4858-4A33-9681-EB1BCFE80C8E}"/>
              </a:ext>
            </a:extLst>
          </p:cNvPr>
          <p:cNvSpPr/>
          <p:nvPr/>
        </p:nvSpPr>
        <p:spPr>
          <a:xfrm>
            <a:off x="2290713" y="5769204"/>
            <a:ext cx="6919275" cy="10444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Note: the week format used is = Monday to Sunday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e.g. Monday 03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May---- to---- Sunday May 09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i.e. data reported is from Monday to Sunday</a:t>
            </a:r>
          </a:p>
        </p:txBody>
      </p:sp>
    </p:spTree>
    <p:extLst>
      <p:ext uri="{BB962C8B-B14F-4D97-AF65-F5344CB8AC3E}">
        <p14:creationId xmlns:p14="http://schemas.microsoft.com/office/powerpoint/2010/main" val="237101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A0F24-189A-4851-AC93-BE015006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19" y="1425658"/>
            <a:ext cx="10688876" cy="962633"/>
          </a:xfrm>
        </p:spPr>
        <p:txBody>
          <a:bodyPr/>
          <a:lstStyle/>
          <a:p>
            <a:r>
              <a:rPr lang="en-US" dirty="0"/>
              <a:t>A weekly report is made up of 3 separate SMS sent by a facility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2E138-3202-4C22-A191-5C96A32351C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TO GENERATE A WEEKLY REPORT </a:t>
            </a:r>
          </a:p>
          <a:p>
            <a:r>
              <a:rPr lang="en-US" dirty="0"/>
              <a:t>(refer to SOP document)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FB06D-B64C-43F1-95A6-00B090B36352}"/>
              </a:ext>
            </a:extLst>
          </p:cNvPr>
          <p:cNvSpPr/>
          <p:nvPr/>
        </p:nvSpPr>
        <p:spPr>
          <a:xfrm>
            <a:off x="603315" y="2271860"/>
            <a:ext cx="3297026" cy="411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 </a:t>
            </a:r>
          </a:p>
          <a:p>
            <a:pPr algn="ctr"/>
            <a:r>
              <a:rPr lang="en-US" u="sng" dirty="0"/>
              <a:t>[Report Code: </a:t>
            </a:r>
            <a:r>
              <a:rPr lang="en-US" b="1" u="sng" dirty="0"/>
              <a:t>STOCK</a:t>
            </a:r>
            <a:r>
              <a:rPr lang="en-US" u="sng" dirty="0"/>
              <a:t>]</a:t>
            </a:r>
          </a:p>
          <a:p>
            <a:pPr algn="ctr"/>
            <a:r>
              <a:rPr lang="en-US" dirty="0"/>
              <a:t>To generate an SMS report, use the general format below;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5CB86-6332-4E33-B2AB-20C429126B13}"/>
              </a:ext>
            </a:extLst>
          </p:cNvPr>
          <p:cNvSpPr/>
          <p:nvPr/>
        </p:nvSpPr>
        <p:spPr>
          <a:xfrm>
            <a:off x="4810025" y="2235252"/>
            <a:ext cx="3481635" cy="411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CURRENT STOCK</a:t>
            </a:r>
          </a:p>
          <a:p>
            <a:pPr algn="ctr"/>
            <a:r>
              <a:rPr lang="en-US" u="sng" dirty="0"/>
              <a:t>[Report Code: </a:t>
            </a:r>
            <a:r>
              <a:rPr lang="en-US" b="1" u="sng" dirty="0"/>
              <a:t>STOCK</a:t>
            </a:r>
            <a:r>
              <a:rPr lang="en-US" u="sng" dirty="0"/>
              <a:t>]</a:t>
            </a:r>
          </a:p>
          <a:p>
            <a:pPr algn="ctr"/>
            <a:r>
              <a:rPr lang="en-US" dirty="0"/>
              <a:t>To generate an SMS report, use the general format below;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2F824-0915-4F1A-9BCB-3E0C7A0A040B}"/>
              </a:ext>
            </a:extLst>
          </p:cNvPr>
          <p:cNvSpPr/>
          <p:nvPr/>
        </p:nvSpPr>
        <p:spPr>
          <a:xfrm>
            <a:off x="8844698" y="2193811"/>
            <a:ext cx="3099512" cy="411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RECEIVED STOCK</a:t>
            </a:r>
          </a:p>
          <a:p>
            <a:pPr algn="ctr"/>
            <a:r>
              <a:rPr lang="en-US" u="sng" dirty="0"/>
              <a:t>[Report Code: </a:t>
            </a:r>
            <a:r>
              <a:rPr lang="en-US" b="1" u="sng" dirty="0"/>
              <a:t>RCVD</a:t>
            </a:r>
            <a:r>
              <a:rPr lang="en-US" u="sng" dirty="0"/>
              <a:t>]</a:t>
            </a:r>
          </a:p>
          <a:p>
            <a:pPr algn="ctr"/>
            <a:r>
              <a:rPr lang="en-US" dirty="0"/>
              <a:t>To generate an SMS report, use the general format below;</a:t>
            </a:r>
            <a:endParaRPr lang="en-US" u="sng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9F368-840E-4F5F-A8B1-A916E96C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69" y="5521124"/>
            <a:ext cx="1574157" cy="1336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3762C-6E99-49AC-8A8F-8A5BEC96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93" y="3637074"/>
            <a:ext cx="2913669" cy="821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867EAF-7087-4220-AD2B-AB54EA256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734195"/>
            <a:ext cx="2706279" cy="4683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7AFABA-B1E7-4D0F-AAD1-9253BB7662DB}"/>
              </a:ext>
            </a:extLst>
          </p:cNvPr>
          <p:cNvSpPr/>
          <p:nvPr/>
        </p:nvSpPr>
        <p:spPr>
          <a:xfrm>
            <a:off x="1484721" y="1967524"/>
            <a:ext cx="1913642" cy="37439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SMS #1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CAF8AA-62C7-4F0B-A7D6-6DD12062C83B}"/>
              </a:ext>
            </a:extLst>
          </p:cNvPr>
          <p:cNvSpPr/>
          <p:nvPr/>
        </p:nvSpPr>
        <p:spPr>
          <a:xfrm>
            <a:off x="5549077" y="1967523"/>
            <a:ext cx="1913642" cy="37439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SMS #2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D02EBC-1CDF-4AB5-8379-B822B94F570D}"/>
              </a:ext>
            </a:extLst>
          </p:cNvPr>
          <p:cNvSpPr/>
          <p:nvPr/>
        </p:nvSpPr>
        <p:spPr>
          <a:xfrm>
            <a:off x="9554426" y="1909981"/>
            <a:ext cx="1913642" cy="37439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SMS #3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63EF0F-8B06-4B0B-9F6C-58B02A9CB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979" y="3504980"/>
            <a:ext cx="2984630" cy="1085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B61E2-1A30-4DBC-B6D9-06214D9BC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442" y="3637074"/>
            <a:ext cx="3266250" cy="1247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035F0D-E19F-4042-967E-1B88C01D2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940" y="4930811"/>
            <a:ext cx="3982337" cy="19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A183E-C06E-BB47-B4A1-ABC401A41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G" dirty="0"/>
              <a:t>Demo -  online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System URL: </a:t>
            </a:r>
            <a:r>
              <a:rPr lang="en-US" u="sng" dirty="0">
                <a:hlinkClick r:id="rId2"/>
              </a:rPr>
              <a:t>https://dhis.mets.or.ug</a:t>
            </a:r>
            <a:r>
              <a:rPr lang="en-US" dirty="0"/>
              <a:t> </a:t>
            </a:r>
            <a:endParaRPr lang="en-UG" dirty="0"/>
          </a:p>
          <a:p>
            <a:pPr marL="0" indent="0">
              <a:buNone/>
            </a:pPr>
            <a:endParaRPr lang="en-UG" dirty="0"/>
          </a:p>
          <a:p>
            <a:pPr marL="0" indent="0">
              <a:buNone/>
            </a:pPr>
            <a:r>
              <a:rPr lang="en-US" b="1" u="sng" dirty="0"/>
              <a:t>Demo Account</a:t>
            </a:r>
            <a:endParaRPr lang="en-UG" dirty="0"/>
          </a:p>
          <a:p>
            <a:pPr marL="0" indent="0">
              <a:buNone/>
            </a:pPr>
            <a:endParaRPr lang="en-UG" dirty="0"/>
          </a:p>
          <a:p>
            <a:pPr marL="0" indent="0">
              <a:buNone/>
            </a:pPr>
            <a:r>
              <a:rPr lang="en-US" dirty="0"/>
              <a:t>Username: </a:t>
            </a:r>
            <a:r>
              <a:rPr lang="en-US" b="1" dirty="0"/>
              <a:t>demo</a:t>
            </a:r>
            <a:endParaRPr lang="en-UG" dirty="0"/>
          </a:p>
          <a:p>
            <a:pPr marL="0" indent="0">
              <a:buNone/>
            </a:pPr>
            <a:r>
              <a:rPr lang="en-US" dirty="0"/>
              <a:t>Password: Demo1234</a:t>
            </a:r>
            <a:endParaRPr lang="en-UG" dirty="0"/>
          </a:p>
          <a:p>
            <a:endParaRPr lang="en-U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3DECE-7A9E-A147-9D03-8350BCB8059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Web-based format of the weekly report (optional)</a:t>
            </a:r>
            <a:endParaRPr lang="en-U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88A9B-A0B4-4296-94E6-D573E7F351DC}"/>
              </a:ext>
            </a:extLst>
          </p:cNvPr>
          <p:cNvSpPr/>
          <p:nvPr/>
        </p:nvSpPr>
        <p:spPr>
          <a:xfrm>
            <a:off x="2290713" y="5533534"/>
            <a:ext cx="6919275" cy="1280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Note: the week format used is = Monday to Sunday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e.g. Monday 03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May---- to---- Sunday May 09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i.e. data reported is from Monday to Sunday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5DBE6-010E-4C0F-AB49-1CD1BA86BE8B}"/>
              </a:ext>
            </a:extLst>
          </p:cNvPr>
          <p:cNvSpPr/>
          <p:nvPr/>
        </p:nvSpPr>
        <p:spPr>
          <a:xfrm>
            <a:off x="7513162" y="1446718"/>
            <a:ext cx="4355183" cy="4093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This format is ideal for facilities that have readily available internet resources</a:t>
            </a:r>
          </a:p>
          <a:p>
            <a:endParaRPr lang="en-US" sz="2000" dirty="0"/>
          </a:p>
          <a:p>
            <a:r>
              <a:rPr lang="en-US" sz="2000" dirty="0"/>
              <a:t>Same process for pre-registration like the SMS reporting but doesn’t need the SMS codes.</a:t>
            </a:r>
          </a:p>
          <a:p>
            <a:endParaRPr lang="en-US" sz="2000" dirty="0"/>
          </a:p>
          <a:p>
            <a:r>
              <a:rPr lang="en-US" sz="2000" dirty="0"/>
              <a:t>This web-based training is optional and takes about 10 minutes.</a:t>
            </a:r>
          </a:p>
          <a:p>
            <a:endParaRPr lang="en-US" sz="2000" dirty="0"/>
          </a:p>
          <a:p>
            <a:r>
              <a:rPr lang="en-US" sz="2000" dirty="0"/>
              <a:t>Contact CPHL COVID M&amp;E person to schedule the training on bi-weekly basis (</a:t>
            </a:r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clairen414@gmail.com</a:t>
            </a:r>
            <a:r>
              <a:rPr lang="en-US" sz="2000" dirty="0"/>
              <a:t>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8036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156"/>
          <p:cNvSpPr>
            <a:spLocks noEditPoints="1"/>
          </p:cNvSpPr>
          <p:nvPr/>
        </p:nvSpPr>
        <p:spPr bwMode="gray">
          <a:xfrm>
            <a:off x="13701691" y="5359745"/>
            <a:ext cx="530391" cy="399399"/>
          </a:xfrm>
          <a:custGeom>
            <a:avLst/>
            <a:gdLst>
              <a:gd name="T0" fmla="*/ 489 w 851"/>
              <a:gd name="T1" fmla="*/ 375 h 656"/>
              <a:gd name="T2" fmla="*/ 477 w 851"/>
              <a:gd name="T3" fmla="*/ 361 h 656"/>
              <a:gd name="T4" fmla="*/ 456 w 851"/>
              <a:gd name="T5" fmla="*/ 351 h 656"/>
              <a:gd name="T6" fmla="*/ 425 w 851"/>
              <a:gd name="T7" fmla="*/ 380 h 656"/>
              <a:gd name="T8" fmla="*/ 360 w 851"/>
              <a:gd name="T9" fmla="*/ 432 h 656"/>
              <a:gd name="T10" fmla="*/ 261 w 851"/>
              <a:gd name="T11" fmla="*/ 484 h 656"/>
              <a:gd name="T12" fmla="*/ 177 w 851"/>
              <a:gd name="T13" fmla="*/ 513 h 656"/>
              <a:gd name="T14" fmla="*/ 112 w 851"/>
              <a:gd name="T15" fmla="*/ 564 h 656"/>
              <a:gd name="T16" fmla="*/ 56 w 851"/>
              <a:gd name="T17" fmla="*/ 583 h 656"/>
              <a:gd name="T18" fmla="*/ 0 w 851"/>
              <a:gd name="T19" fmla="*/ 608 h 656"/>
              <a:gd name="T20" fmla="*/ 12 w 851"/>
              <a:gd name="T21" fmla="*/ 629 h 656"/>
              <a:gd name="T22" fmla="*/ 47 w 851"/>
              <a:gd name="T23" fmla="*/ 631 h 656"/>
              <a:gd name="T24" fmla="*/ 65 w 851"/>
              <a:gd name="T25" fmla="*/ 637 h 656"/>
              <a:gd name="T26" fmla="*/ 96 w 851"/>
              <a:gd name="T27" fmla="*/ 648 h 656"/>
              <a:gd name="T28" fmla="*/ 152 w 851"/>
              <a:gd name="T29" fmla="*/ 653 h 656"/>
              <a:gd name="T30" fmla="*/ 215 w 851"/>
              <a:gd name="T31" fmla="*/ 620 h 656"/>
              <a:gd name="T32" fmla="*/ 265 w 851"/>
              <a:gd name="T33" fmla="*/ 574 h 656"/>
              <a:gd name="T34" fmla="*/ 279 w 851"/>
              <a:gd name="T35" fmla="*/ 557 h 656"/>
              <a:gd name="T36" fmla="*/ 306 w 851"/>
              <a:gd name="T37" fmla="*/ 517 h 656"/>
              <a:gd name="T38" fmla="*/ 343 w 851"/>
              <a:gd name="T39" fmla="*/ 510 h 656"/>
              <a:gd name="T40" fmla="*/ 388 w 851"/>
              <a:gd name="T41" fmla="*/ 503 h 656"/>
              <a:gd name="T42" fmla="*/ 395 w 851"/>
              <a:gd name="T43" fmla="*/ 480 h 656"/>
              <a:gd name="T44" fmla="*/ 430 w 851"/>
              <a:gd name="T45" fmla="*/ 456 h 656"/>
              <a:gd name="T46" fmla="*/ 468 w 851"/>
              <a:gd name="T47" fmla="*/ 430 h 656"/>
              <a:gd name="T48" fmla="*/ 518 w 851"/>
              <a:gd name="T49" fmla="*/ 389 h 656"/>
              <a:gd name="T50" fmla="*/ 498 w 851"/>
              <a:gd name="T51" fmla="*/ 375 h 656"/>
              <a:gd name="T52" fmla="*/ 841 w 851"/>
              <a:gd name="T53" fmla="*/ 205 h 656"/>
              <a:gd name="T54" fmla="*/ 821 w 851"/>
              <a:gd name="T55" fmla="*/ 186 h 656"/>
              <a:gd name="T56" fmla="*/ 768 w 851"/>
              <a:gd name="T57" fmla="*/ 192 h 656"/>
              <a:gd name="T58" fmla="*/ 777 w 851"/>
              <a:gd name="T59" fmla="*/ 120 h 656"/>
              <a:gd name="T60" fmla="*/ 756 w 851"/>
              <a:gd name="T61" fmla="*/ 129 h 656"/>
              <a:gd name="T62" fmla="*/ 740 w 851"/>
              <a:gd name="T63" fmla="*/ 126 h 656"/>
              <a:gd name="T64" fmla="*/ 750 w 851"/>
              <a:gd name="T65" fmla="*/ 62 h 656"/>
              <a:gd name="T66" fmla="*/ 720 w 851"/>
              <a:gd name="T67" fmla="*/ 27 h 656"/>
              <a:gd name="T68" fmla="*/ 692 w 851"/>
              <a:gd name="T69" fmla="*/ 11 h 656"/>
              <a:gd name="T70" fmla="*/ 679 w 851"/>
              <a:gd name="T71" fmla="*/ 12 h 656"/>
              <a:gd name="T72" fmla="*/ 686 w 851"/>
              <a:gd name="T73" fmla="*/ 60 h 656"/>
              <a:gd name="T74" fmla="*/ 692 w 851"/>
              <a:gd name="T75" fmla="*/ 70 h 656"/>
              <a:gd name="T76" fmla="*/ 712 w 851"/>
              <a:gd name="T77" fmla="*/ 89 h 656"/>
              <a:gd name="T78" fmla="*/ 705 w 851"/>
              <a:gd name="T79" fmla="*/ 102 h 656"/>
              <a:gd name="T80" fmla="*/ 715 w 851"/>
              <a:gd name="T81" fmla="*/ 136 h 656"/>
              <a:gd name="T82" fmla="*/ 694 w 851"/>
              <a:gd name="T83" fmla="*/ 148 h 656"/>
              <a:gd name="T84" fmla="*/ 682 w 851"/>
              <a:gd name="T85" fmla="*/ 185 h 656"/>
              <a:gd name="T86" fmla="*/ 656 w 851"/>
              <a:gd name="T87" fmla="*/ 209 h 656"/>
              <a:gd name="T88" fmla="*/ 578 w 851"/>
              <a:gd name="T89" fmla="*/ 255 h 656"/>
              <a:gd name="T90" fmla="*/ 609 w 851"/>
              <a:gd name="T91" fmla="*/ 302 h 656"/>
              <a:gd name="T92" fmla="*/ 576 w 851"/>
              <a:gd name="T93" fmla="*/ 359 h 656"/>
              <a:gd name="T94" fmla="*/ 557 w 851"/>
              <a:gd name="T95" fmla="*/ 381 h 656"/>
              <a:gd name="T96" fmla="*/ 644 w 851"/>
              <a:gd name="T97" fmla="*/ 340 h 656"/>
              <a:gd name="T98" fmla="*/ 697 w 851"/>
              <a:gd name="T99" fmla="*/ 308 h 656"/>
              <a:gd name="T100" fmla="*/ 715 w 851"/>
              <a:gd name="T101" fmla="*/ 277 h 656"/>
              <a:gd name="T102" fmla="*/ 774 w 851"/>
              <a:gd name="T103" fmla="*/ 266 h 656"/>
              <a:gd name="T104" fmla="*/ 805 w 851"/>
              <a:gd name="T105" fmla="*/ 23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1" h="656">
                <a:moveTo>
                  <a:pt x="498" y="375"/>
                </a:moveTo>
                <a:cubicBezTo>
                  <a:pt x="489" y="375"/>
                  <a:pt x="489" y="375"/>
                  <a:pt x="489" y="375"/>
                </a:cubicBezTo>
                <a:cubicBezTo>
                  <a:pt x="495" y="350"/>
                  <a:pt x="495" y="350"/>
                  <a:pt x="495" y="350"/>
                </a:cubicBezTo>
                <a:cubicBezTo>
                  <a:pt x="477" y="361"/>
                  <a:pt x="477" y="361"/>
                  <a:pt x="477" y="361"/>
                </a:cubicBezTo>
                <a:cubicBezTo>
                  <a:pt x="477" y="361"/>
                  <a:pt x="490" y="335"/>
                  <a:pt x="478" y="335"/>
                </a:cubicBezTo>
                <a:cubicBezTo>
                  <a:pt x="466" y="334"/>
                  <a:pt x="456" y="351"/>
                  <a:pt x="456" y="351"/>
                </a:cubicBezTo>
                <a:cubicBezTo>
                  <a:pt x="445" y="358"/>
                  <a:pt x="445" y="358"/>
                  <a:pt x="445" y="358"/>
                </a:cubicBezTo>
                <a:cubicBezTo>
                  <a:pt x="445" y="358"/>
                  <a:pt x="434" y="369"/>
                  <a:pt x="425" y="380"/>
                </a:cubicBezTo>
                <a:cubicBezTo>
                  <a:pt x="417" y="391"/>
                  <a:pt x="396" y="393"/>
                  <a:pt x="381" y="403"/>
                </a:cubicBezTo>
                <a:cubicBezTo>
                  <a:pt x="366" y="414"/>
                  <a:pt x="360" y="432"/>
                  <a:pt x="360" y="432"/>
                </a:cubicBezTo>
                <a:cubicBezTo>
                  <a:pt x="360" y="432"/>
                  <a:pt x="313" y="446"/>
                  <a:pt x="300" y="455"/>
                </a:cubicBezTo>
                <a:cubicBezTo>
                  <a:pt x="285" y="464"/>
                  <a:pt x="261" y="484"/>
                  <a:pt x="261" y="484"/>
                </a:cubicBezTo>
                <a:cubicBezTo>
                  <a:pt x="261" y="484"/>
                  <a:pt x="234" y="488"/>
                  <a:pt x="217" y="495"/>
                </a:cubicBezTo>
                <a:cubicBezTo>
                  <a:pt x="201" y="503"/>
                  <a:pt x="192" y="505"/>
                  <a:pt x="177" y="513"/>
                </a:cubicBezTo>
                <a:cubicBezTo>
                  <a:pt x="161" y="522"/>
                  <a:pt x="131" y="533"/>
                  <a:pt x="119" y="539"/>
                </a:cubicBezTo>
                <a:cubicBezTo>
                  <a:pt x="106" y="545"/>
                  <a:pt x="112" y="564"/>
                  <a:pt x="112" y="564"/>
                </a:cubicBezTo>
                <a:cubicBezTo>
                  <a:pt x="102" y="555"/>
                  <a:pt x="102" y="555"/>
                  <a:pt x="102" y="555"/>
                </a:cubicBezTo>
                <a:cubicBezTo>
                  <a:pt x="102" y="555"/>
                  <a:pt x="67" y="577"/>
                  <a:pt x="56" y="583"/>
                </a:cubicBezTo>
                <a:cubicBezTo>
                  <a:pt x="44" y="590"/>
                  <a:pt x="39" y="587"/>
                  <a:pt x="23" y="593"/>
                </a:cubicBezTo>
                <a:cubicBezTo>
                  <a:pt x="7" y="599"/>
                  <a:pt x="0" y="608"/>
                  <a:pt x="0" y="608"/>
                </a:cubicBezTo>
                <a:cubicBezTo>
                  <a:pt x="0" y="608"/>
                  <a:pt x="20" y="607"/>
                  <a:pt x="18" y="611"/>
                </a:cubicBezTo>
                <a:cubicBezTo>
                  <a:pt x="16" y="615"/>
                  <a:pt x="8" y="620"/>
                  <a:pt x="12" y="629"/>
                </a:cubicBezTo>
                <a:cubicBezTo>
                  <a:pt x="17" y="638"/>
                  <a:pt x="40" y="624"/>
                  <a:pt x="40" y="624"/>
                </a:cubicBezTo>
                <a:cubicBezTo>
                  <a:pt x="47" y="631"/>
                  <a:pt x="47" y="631"/>
                  <a:pt x="47" y="631"/>
                </a:cubicBezTo>
                <a:cubicBezTo>
                  <a:pt x="63" y="631"/>
                  <a:pt x="63" y="631"/>
                  <a:pt x="63" y="631"/>
                </a:cubicBezTo>
                <a:cubicBezTo>
                  <a:pt x="65" y="637"/>
                  <a:pt x="65" y="637"/>
                  <a:pt x="65" y="637"/>
                </a:cubicBezTo>
                <a:cubicBezTo>
                  <a:pt x="87" y="634"/>
                  <a:pt x="87" y="634"/>
                  <a:pt x="87" y="634"/>
                </a:cubicBezTo>
                <a:cubicBezTo>
                  <a:pt x="96" y="648"/>
                  <a:pt x="96" y="648"/>
                  <a:pt x="96" y="648"/>
                </a:cubicBezTo>
                <a:cubicBezTo>
                  <a:pt x="118" y="645"/>
                  <a:pt x="118" y="645"/>
                  <a:pt x="118" y="645"/>
                </a:cubicBezTo>
                <a:cubicBezTo>
                  <a:pt x="118" y="645"/>
                  <a:pt x="136" y="656"/>
                  <a:pt x="152" y="653"/>
                </a:cubicBezTo>
                <a:cubicBezTo>
                  <a:pt x="167" y="650"/>
                  <a:pt x="172" y="634"/>
                  <a:pt x="182" y="627"/>
                </a:cubicBezTo>
                <a:cubicBezTo>
                  <a:pt x="192" y="620"/>
                  <a:pt x="200" y="630"/>
                  <a:pt x="215" y="620"/>
                </a:cubicBezTo>
                <a:cubicBezTo>
                  <a:pt x="230" y="610"/>
                  <a:pt x="220" y="597"/>
                  <a:pt x="232" y="586"/>
                </a:cubicBezTo>
                <a:cubicBezTo>
                  <a:pt x="243" y="574"/>
                  <a:pt x="257" y="582"/>
                  <a:pt x="265" y="574"/>
                </a:cubicBezTo>
                <a:cubicBezTo>
                  <a:pt x="273" y="567"/>
                  <a:pt x="265" y="558"/>
                  <a:pt x="265" y="558"/>
                </a:cubicBezTo>
                <a:cubicBezTo>
                  <a:pt x="279" y="557"/>
                  <a:pt x="279" y="557"/>
                  <a:pt x="279" y="557"/>
                </a:cubicBezTo>
                <a:cubicBezTo>
                  <a:pt x="318" y="527"/>
                  <a:pt x="318" y="527"/>
                  <a:pt x="318" y="527"/>
                </a:cubicBezTo>
                <a:cubicBezTo>
                  <a:pt x="306" y="517"/>
                  <a:pt x="306" y="517"/>
                  <a:pt x="306" y="517"/>
                </a:cubicBezTo>
                <a:cubicBezTo>
                  <a:pt x="333" y="527"/>
                  <a:pt x="333" y="527"/>
                  <a:pt x="333" y="527"/>
                </a:cubicBezTo>
                <a:cubicBezTo>
                  <a:pt x="333" y="527"/>
                  <a:pt x="334" y="511"/>
                  <a:pt x="343" y="510"/>
                </a:cubicBezTo>
                <a:cubicBezTo>
                  <a:pt x="352" y="509"/>
                  <a:pt x="360" y="517"/>
                  <a:pt x="372" y="520"/>
                </a:cubicBezTo>
                <a:cubicBezTo>
                  <a:pt x="383" y="522"/>
                  <a:pt x="388" y="503"/>
                  <a:pt x="388" y="503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395" y="480"/>
                  <a:pt x="395" y="480"/>
                  <a:pt x="395" y="480"/>
                </a:cubicBezTo>
                <a:cubicBezTo>
                  <a:pt x="407" y="466"/>
                  <a:pt x="407" y="466"/>
                  <a:pt x="407" y="466"/>
                </a:cubicBezTo>
                <a:cubicBezTo>
                  <a:pt x="407" y="466"/>
                  <a:pt x="418" y="459"/>
                  <a:pt x="430" y="456"/>
                </a:cubicBezTo>
                <a:cubicBezTo>
                  <a:pt x="442" y="453"/>
                  <a:pt x="447" y="436"/>
                  <a:pt x="447" y="436"/>
                </a:cubicBezTo>
                <a:cubicBezTo>
                  <a:pt x="447" y="436"/>
                  <a:pt x="458" y="434"/>
                  <a:pt x="468" y="430"/>
                </a:cubicBezTo>
                <a:cubicBezTo>
                  <a:pt x="479" y="426"/>
                  <a:pt x="488" y="408"/>
                  <a:pt x="488" y="408"/>
                </a:cubicBezTo>
                <a:cubicBezTo>
                  <a:pt x="488" y="408"/>
                  <a:pt x="508" y="401"/>
                  <a:pt x="518" y="389"/>
                </a:cubicBezTo>
                <a:cubicBezTo>
                  <a:pt x="529" y="376"/>
                  <a:pt x="516" y="353"/>
                  <a:pt x="516" y="353"/>
                </a:cubicBezTo>
                <a:lnTo>
                  <a:pt x="498" y="375"/>
                </a:lnTo>
                <a:close/>
                <a:moveTo>
                  <a:pt x="815" y="215"/>
                </a:moveTo>
                <a:cubicBezTo>
                  <a:pt x="823" y="210"/>
                  <a:pt x="831" y="213"/>
                  <a:pt x="841" y="205"/>
                </a:cubicBezTo>
                <a:cubicBezTo>
                  <a:pt x="851" y="197"/>
                  <a:pt x="847" y="183"/>
                  <a:pt x="839" y="176"/>
                </a:cubicBezTo>
                <a:cubicBezTo>
                  <a:pt x="831" y="168"/>
                  <a:pt x="821" y="186"/>
                  <a:pt x="821" y="186"/>
                </a:cubicBezTo>
                <a:cubicBezTo>
                  <a:pt x="821" y="186"/>
                  <a:pt x="815" y="186"/>
                  <a:pt x="806" y="184"/>
                </a:cubicBezTo>
                <a:cubicBezTo>
                  <a:pt x="798" y="181"/>
                  <a:pt x="780" y="195"/>
                  <a:pt x="768" y="192"/>
                </a:cubicBezTo>
                <a:cubicBezTo>
                  <a:pt x="756" y="189"/>
                  <a:pt x="761" y="145"/>
                  <a:pt x="761" y="145"/>
                </a:cubicBezTo>
                <a:cubicBezTo>
                  <a:pt x="777" y="120"/>
                  <a:pt x="777" y="120"/>
                  <a:pt x="777" y="120"/>
                </a:cubicBezTo>
                <a:cubicBezTo>
                  <a:pt x="777" y="120"/>
                  <a:pt x="777" y="102"/>
                  <a:pt x="767" y="103"/>
                </a:cubicBezTo>
                <a:cubicBezTo>
                  <a:pt x="756" y="103"/>
                  <a:pt x="756" y="119"/>
                  <a:pt x="756" y="129"/>
                </a:cubicBezTo>
                <a:cubicBezTo>
                  <a:pt x="755" y="138"/>
                  <a:pt x="743" y="146"/>
                  <a:pt x="743" y="146"/>
                </a:cubicBezTo>
                <a:cubicBezTo>
                  <a:pt x="740" y="126"/>
                  <a:pt x="740" y="126"/>
                  <a:pt x="740" y="126"/>
                </a:cubicBezTo>
                <a:cubicBezTo>
                  <a:pt x="726" y="113"/>
                  <a:pt x="726" y="113"/>
                  <a:pt x="726" y="113"/>
                </a:cubicBezTo>
                <a:cubicBezTo>
                  <a:pt x="726" y="113"/>
                  <a:pt x="750" y="82"/>
                  <a:pt x="750" y="62"/>
                </a:cubicBezTo>
                <a:cubicBezTo>
                  <a:pt x="751" y="42"/>
                  <a:pt x="717" y="41"/>
                  <a:pt x="717" y="41"/>
                </a:cubicBezTo>
                <a:cubicBezTo>
                  <a:pt x="720" y="27"/>
                  <a:pt x="720" y="27"/>
                  <a:pt x="720" y="27"/>
                </a:cubicBezTo>
                <a:cubicBezTo>
                  <a:pt x="707" y="25"/>
                  <a:pt x="707" y="25"/>
                  <a:pt x="707" y="25"/>
                </a:cubicBezTo>
                <a:cubicBezTo>
                  <a:pt x="692" y="11"/>
                  <a:pt x="692" y="11"/>
                  <a:pt x="692" y="11"/>
                </a:cubicBezTo>
                <a:cubicBezTo>
                  <a:pt x="699" y="0"/>
                  <a:pt x="699" y="0"/>
                  <a:pt x="699" y="0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92" y="35"/>
                  <a:pt x="692" y="35"/>
                  <a:pt x="692" y="35"/>
                </a:cubicBezTo>
                <a:cubicBezTo>
                  <a:pt x="686" y="60"/>
                  <a:pt x="686" y="60"/>
                  <a:pt x="686" y="60"/>
                </a:cubicBezTo>
                <a:cubicBezTo>
                  <a:pt x="701" y="66"/>
                  <a:pt x="701" y="66"/>
                  <a:pt x="701" y="66"/>
                </a:cubicBezTo>
                <a:cubicBezTo>
                  <a:pt x="692" y="70"/>
                  <a:pt x="692" y="70"/>
                  <a:pt x="692" y="70"/>
                </a:cubicBezTo>
                <a:cubicBezTo>
                  <a:pt x="696" y="84"/>
                  <a:pt x="696" y="84"/>
                  <a:pt x="696" y="84"/>
                </a:cubicBezTo>
                <a:cubicBezTo>
                  <a:pt x="712" y="89"/>
                  <a:pt x="712" y="89"/>
                  <a:pt x="712" y="89"/>
                </a:cubicBezTo>
                <a:cubicBezTo>
                  <a:pt x="696" y="97"/>
                  <a:pt x="696" y="97"/>
                  <a:pt x="696" y="97"/>
                </a:cubicBezTo>
                <a:cubicBezTo>
                  <a:pt x="705" y="102"/>
                  <a:pt x="705" y="102"/>
                  <a:pt x="705" y="102"/>
                </a:cubicBezTo>
                <a:cubicBezTo>
                  <a:pt x="705" y="102"/>
                  <a:pt x="702" y="116"/>
                  <a:pt x="702" y="122"/>
                </a:cubicBezTo>
                <a:cubicBezTo>
                  <a:pt x="702" y="129"/>
                  <a:pt x="715" y="136"/>
                  <a:pt x="715" y="136"/>
                </a:cubicBezTo>
                <a:cubicBezTo>
                  <a:pt x="702" y="138"/>
                  <a:pt x="702" y="138"/>
                  <a:pt x="702" y="138"/>
                </a:cubicBezTo>
                <a:cubicBezTo>
                  <a:pt x="694" y="148"/>
                  <a:pt x="694" y="148"/>
                  <a:pt x="694" y="148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684" y="174"/>
                  <a:pt x="682" y="185"/>
                </a:cubicBezTo>
                <a:cubicBezTo>
                  <a:pt x="681" y="196"/>
                  <a:pt x="691" y="199"/>
                  <a:pt x="691" y="199"/>
                </a:cubicBezTo>
                <a:cubicBezTo>
                  <a:pt x="691" y="199"/>
                  <a:pt x="669" y="203"/>
                  <a:pt x="656" y="209"/>
                </a:cubicBezTo>
                <a:cubicBezTo>
                  <a:pt x="643" y="214"/>
                  <a:pt x="646" y="217"/>
                  <a:pt x="630" y="229"/>
                </a:cubicBezTo>
                <a:cubicBezTo>
                  <a:pt x="613" y="242"/>
                  <a:pt x="599" y="243"/>
                  <a:pt x="578" y="255"/>
                </a:cubicBezTo>
                <a:cubicBezTo>
                  <a:pt x="557" y="268"/>
                  <a:pt x="576" y="302"/>
                  <a:pt x="576" y="302"/>
                </a:cubicBezTo>
                <a:cubicBezTo>
                  <a:pt x="576" y="302"/>
                  <a:pt x="599" y="300"/>
                  <a:pt x="609" y="302"/>
                </a:cubicBezTo>
                <a:cubicBezTo>
                  <a:pt x="619" y="304"/>
                  <a:pt x="609" y="323"/>
                  <a:pt x="609" y="338"/>
                </a:cubicBezTo>
                <a:cubicBezTo>
                  <a:pt x="610" y="354"/>
                  <a:pt x="593" y="353"/>
                  <a:pt x="576" y="359"/>
                </a:cubicBezTo>
                <a:cubicBezTo>
                  <a:pt x="559" y="365"/>
                  <a:pt x="567" y="370"/>
                  <a:pt x="567" y="370"/>
                </a:cubicBezTo>
                <a:cubicBezTo>
                  <a:pt x="557" y="381"/>
                  <a:pt x="557" y="381"/>
                  <a:pt x="557" y="381"/>
                </a:cubicBezTo>
                <a:cubicBezTo>
                  <a:pt x="557" y="381"/>
                  <a:pt x="575" y="394"/>
                  <a:pt x="589" y="390"/>
                </a:cubicBezTo>
                <a:cubicBezTo>
                  <a:pt x="602" y="385"/>
                  <a:pt x="633" y="351"/>
                  <a:pt x="644" y="340"/>
                </a:cubicBezTo>
                <a:cubicBezTo>
                  <a:pt x="655" y="329"/>
                  <a:pt x="682" y="321"/>
                  <a:pt x="687" y="321"/>
                </a:cubicBezTo>
                <a:cubicBezTo>
                  <a:pt x="692" y="320"/>
                  <a:pt x="697" y="308"/>
                  <a:pt x="697" y="308"/>
                </a:cubicBezTo>
                <a:cubicBezTo>
                  <a:pt x="697" y="308"/>
                  <a:pt x="704" y="305"/>
                  <a:pt x="715" y="301"/>
                </a:cubicBezTo>
                <a:cubicBezTo>
                  <a:pt x="726" y="296"/>
                  <a:pt x="715" y="277"/>
                  <a:pt x="715" y="277"/>
                </a:cubicBezTo>
                <a:cubicBezTo>
                  <a:pt x="715" y="277"/>
                  <a:pt x="725" y="269"/>
                  <a:pt x="738" y="263"/>
                </a:cubicBezTo>
                <a:cubicBezTo>
                  <a:pt x="752" y="257"/>
                  <a:pt x="762" y="269"/>
                  <a:pt x="774" y="266"/>
                </a:cubicBezTo>
                <a:cubicBezTo>
                  <a:pt x="786" y="264"/>
                  <a:pt x="782" y="240"/>
                  <a:pt x="782" y="240"/>
                </a:cubicBezTo>
                <a:cubicBezTo>
                  <a:pt x="782" y="240"/>
                  <a:pt x="793" y="237"/>
                  <a:pt x="805" y="236"/>
                </a:cubicBezTo>
                <a:cubicBezTo>
                  <a:pt x="816" y="235"/>
                  <a:pt x="808" y="221"/>
                  <a:pt x="815" y="215"/>
                </a:cubicBezTo>
                <a:close/>
              </a:path>
            </a:pathLst>
          </a:custGeom>
          <a:solidFill>
            <a:srgbClr val="DCDCDC"/>
          </a:solidFill>
          <a:ln w="952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48585-5DFE-476B-8095-D04C84B56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299364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C95504F-4696-4BA1-83C0-5D87FF2ED7D4}"/>
              </a:ext>
            </a:extLst>
          </p:cNvPr>
          <p:cNvSpPr/>
          <p:nvPr/>
        </p:nvSpPr>
        <p:spPr>
          <a:xfrm>
            <a:off x="7450282" y="20574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5048861-C188-46C0-AE87-36736DB76ABA}"/>
              </a:ext>
            </a:extLst>
          </p:cNvPr>
          <p:cNvCxnSpPr>
            <a:cxnSpLocks/>
            <a:stCxn id="8" idx="6"/>
            <a:endCxn id="11" idx="1"/>
          </p:cNvCxnSpPr>
          <p:nvPr/>
        </p:nvCxnSpPr>
        <p:spPr>
          <a:xfrm flipV="1">
            <a:off x="8364683" y="1825214"/>
            <a:ext cx="287483" cy="6512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9E0C72-8A87-43B7-B1EC-080DBF748E65}"/>
              </a:ext>
            </a:extLst>
          </p:cNvPr>
          <p:cNvSpPr txBox="1"/>
          <p:nvPr/>
        </p:nvSpPr>
        <p:spPr>
          <a:xfrm>
            <a:off x="8652165" y="1132716"/>
            <a:ext cx="193963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PoEs</a:t>
            </a:r>
            <a:r>
              <a:rPr lang="en-US" sz="1400" b="1" dirty="0"/>
              <a:t> also Included;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Alegu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Opotpot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Kamion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Usake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Nakapelimon</a:t>
            </a:r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A75987-60DE-449C-A6A5-00B1D7A9EEF7}"/>
              </a:ext>
            </a:extLst>
          </p:cNvPr>
          <p:cNvSpPr/>
          <p:nvPr/>
        </p:nvSpPr>
        <p:spPr>
          <a:xfrm>
            <a:off x="6013154" y="41529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09C3D-6073-4A5D-B625-2413A6CBEC30}"/>
              </a:ext>
            </a:extLst>
          </p:cNvPr>
          <p:cNvSpPr txBox="1"/>
          <p:nvPr/>
        </p:nvSpPr>
        <p:spPr>
          <a:xfrm>
            <a:off x="8652165" y="4343401"/>
            <a:ext cx="1939636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Others Include;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Kitintale</a:t>
            </a:r>
            <a:r>
              <a:rPr lang="en-US" sz="1400" dirty="0"/>
              <a:t> HC 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Kawempe NRH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Murchison Bay Prison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2776E2D-A333-48BB-80E1-6B2A1F81F638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6470355" y="4343400"/>
            <a:ext cx="2181811" cy="58477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7615E70-BB91-415C-958F-9BD2CFD1D4FE}"/>
              </a:ext>
            </a:extLst>
          </p:cNvPr>
          <p:cNvSpPr/>
          <p:nvPr/>
        </p:nvSpPr>
        <p:spPr>
          <a:xfrm>
            <a:off x="4061927" y="3581401"/>
            <a:ext cx="1587547" cy="1142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6CAA471-6758-4262-A2C9-01D4D3287895}"/>
              </a:ext>
            </a:extLst>
          </p:cNvPr>
          <p:cNvCxnSpPr>
            <a:cxnSpLocks/>
            <a:stCxn id="31" idx="2"/>
            <a:endCxn id="36" idx="2"/>
          </p:cNvCxnSpPr>
          <p:nvPr/>
        </p:nvCxnSpPr>
        <p:spPr>
          <a:xfrm rot="10800000">
            <a:off x="2445401" y="3710464"/>
            <a:ext cx="1616527" cy="4424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A5F953-FD0C-4637-A2F0-6A500C409A1B}"/>
              </a:ext>
            </a:extLst>
          </p:cNvPr>
          <p:cNvSpPr txBox="1"/>
          <p:nvPr/>
        </p:nvSpPr>
        <p:spPr>
          <a:xfrm>
            <a:off x="1614197" y="2971800"/>
            <a:ext cx="16624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Others Include;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Mirama</a:t>
            </a:r>
            <a:r>
              <a:rPr lang="en-US" sz="1400" dirty="0"/>
              <a:t> Boarder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Kasese Hospital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D5A428-2F5E-47B7-BD3C-07F197EC6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728235"/>
            <a:ext cx="1999822" cy="100655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C9B999-05C0-4545-B5FF-8377D07AB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57728"/>
              </p:ext>
            </p:extLst>
          </p:nvPr>
        </p:nvGraphicFramePr>
        <p:xfrm>
          <a:off x="143839" y="647273"/>
          <a:ext cx="3041150" cy="1995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235">
                  <a:extLst>
                    <a:ext uri="{9D8B030D-6E8A-4147-A177-3AD203B41FA5}">
                      <a16:colId xmlns:a16="http://schemas.microsoft.com/office/drawing/2014/main" val="1693745160"/>
                    </a:ext>
                  </a:extLst>
                </a:gridCol>
                <a:gridCol w="1345915">
                  <a:extLst>
                    <a:ext uri="{9D8B030D-6E8A-4147-A177-3AD203B41FA5}">
                      <a16:colId xmlns:a16="http://schemas.microsoft.com/office/drawing/2014/main" val="3642186980"/>
                    </a:ext>
                  </a:extLst>
                </a:gridCol>
              </a:tblGrid>
              <a:tr h="45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CATEGORY OF FACILITY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VOLUME OF AG. RDTs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2470379"/>
                  </a:ext>
                </a:extLst>
              </a:tr>
              <a:tr h="22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Border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7334908"/>
                  </a:ext>
                </a:extLst>
              </a:tr>
              <a:tr h="22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HC IVs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10,200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8251209"/>
                  </a:ext>
                </a:extLst>
              </a:tr>
              <a:tr h="22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Hospitals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21,300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4703938"/>
                  </a:ext>
                </a:extLst>
              </a:tr>
              <a:tr h="22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1,300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3205757"/>
                  </a:ext>
                </a:extLst>
              </a:tr>
              <a:tr h="22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Prison HC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TBD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9064043"/>
                  </a:ext>
                </a:extLst>
              </a:tr>
              <a:tr h="22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33,000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570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8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BCAAD-057A-446B-9BC1-C6909C922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9" r="3171" b="25376"/>
          <a:stretch/>
        </p:blipFill>
        <p:spPr>
          <a:xfrm>
            <a:off x="2768717" y="1520795"/>
            <a:ext cx="6653579" cy="2998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77202-8170-419D-BC9C-36BA54A048EB}"/>
              </a:ext>
            </a:extLst>
          </p:cNvPr>
          <p:cNvSpPr txBox="1"/>
          <p:nvPr/>
        </p:nvSpPr>
        <p:spPr>
          <a:xfrm>
            <a:off x="2675953" y="5195557"/>
            <a:ext cx="396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@</a:t>
            </a:r>
            <a:r>
              <a:rPr lang="en-US" sz="3200" b="1" dirty="0" err="1"/>
              <a:t>metsprogrammeug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79B44-BDD5-4B35-98BB-DA9C62512404}"/>
              </a:ext>
            </a:extLst>
          </p:cNvPr>
          <p:cNvSpPr txBox="1"/>
          <p:nvPr/>
        </p:nvSpPr>
        <p:spPr>
          <a:xfrm>
            <a:off x="8587409" y="5318667"/>
            <a:ext cx="332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3"/>
              </a:rPr>
              <a:t>http://mets.or.ug</a:t>
            </a:r>
            <a:r>
              <a:rPr lang="en-US" sz="2400" b="1" dirty="0">
                <a:hlinkClick r:id="rId3"/>
              </a:rPr>
              <a:t>/</a:t>
            </a:r>
            <a:endParaRPr lang="en-US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642328-6412-4BBA-BEA2-B81DBB6D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2" y="5071468"/>
            <a:ext cx="2310491" cy="832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020A90-2B0B-45EE-B109-FE671C8E63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9849" r="24521" b="23494"/>
          <a:stretch/>
        </p:blipFill>
        <p:spPr>
          <a:xfrm>
            <a:off x="7460973" y="5195557"/>
            <a:ext cx="1126436" cy="10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3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156"/>
          <p:cNvSpPr>
            <a:spLocks noEditPoints="1"/>
          </p:cNvSpPr>
          <p:nvPr/>
        </p:nvSpPr>
        <p:spPr bwMode="gray">
          <a:xfrm>
            <a:off x="10137610" y="5359745"/>
            <a:ext cx="530391" cy="399399"/>
          </a:xfrm>
          <a:custGeom>
            <a:avLst/>
            <a:gdLst>
              <a:gd name="T0" fmla="*/ 489 w 851"/>
              <a:gd name="T1" fmla="*/ 375 h 656"/>
              <a:gd name="T2" fmla="*/ 477 w 851"/>
              <a:gd name="T3" fmla="*/ 361 h 656"/>
              <a:gd name="T4" fmla="*/ 456 w 851"/>
              <a:gd name="T5" fmla="*/ 351 h 656"/>
              <a:gd name="T6" fmla="*/ 425 w 851"/>
              <a:gd name="T7" fmla="*/ 380 h 656"/>
              <a:gd name="T8" fmla="*/ 360 w 851"/>
              <a:gd name="T9" fmla="*/ 432 h 656"/>
              <a:gd name="T10" fmla="*/ 261 w 851"/>
              <a:gd name="T11" fmla="*/ 484 h 656"/>
              <a:gd name="T12" fmla="*/ 177 w 851"/>
              <a:gd name="T13" fmla="*/ 513 h 656"/>
              <a:gd name="T14" fmla="*/ 112 w 851"/>
              <a:gd name="T15" fmla="*/ 564 h 656"/>
              <a:gd name="T16" fmla="*/ 56 w 851"/>
              <a:gd name="T17" fmla="*/ 583 h 656"/>
              <a:gd name="T18" fmla="*/ 0 w 851"/>
              <a:gd name="T19" fmla="*/ 608 h 656"/>
              <a:gd name="T20" fmla="*/ 12 w 851"/>
              <a:gd name="T21" fmla="*/ 629 h 656"/>
              <a:gd name="T22" fmla="*/ 47 w 851"/>
              <a:gd name="T23" fmla="*/ 631 h 656"/>
              <a:gd name="T24" fmla="*/ 65 w 851"/>
              <a:gd name="T25" fmla="*/ 637 h 656"/>
              <a:gd name="T26" fmla="*/ 96 w 851"/>
              <a:gd name="T27" fmla="*/ 648 h 656"/>
              <a:gd name="T28" fmla="*/ 152 w 851"/>
              <a:gd name="T29" fmla="*/ 653 h 656"/>
              <a:gd name="T30" fmla="*/ 215 w 851"/>
              <a:gd name="T31" fmla="*/ 620 h 656"/>
              <a:gd name="T32" fmla="*/ 265 w 851"/>
              <a:gd name="T33" fmla="*/ 574 h 656"/>
              <a:gd name="T34" fmla="*/ 279 w 851"/>
              <a:gd name="T35" fmla="*/ 557 h 656"/>
              <a:gd name="T36" fmla="*/ 306 w 851"/>
              <a:gd name="T37" fmla="*/ 517 h 656"/>
              <a:gd name="T38" fmla="*/ 343 w 851"/>
              <a:gd name="T39" fmla="*/ 510 h 656"/>
              <a:gd name="T40" fmla="*/ 388 w 851"/>
              <a:gd name="T41" fmla="*/ 503 h 656"/>
              <a:gd name="T42" fmla="*/ 395 w 851"/>
              <a:gd name="T43" fmla="*/ 480 h 656"/>
              <a:gd name="T44" fmla="*/ 430 w 851"/>
              <a:gd name="T45" fmla="*/ 456 h 656"/>
              <a:gd name="T46" fmla="*/ 468 w 851"/>
              <a:gd name="T47" fmla="*/ 430 h 656"/>
              <a:gd name="T48" fmla="*/ 518 w 851"/>
              <a:gd name="T49" fmla="*/ 389 h 656"/>
              <a:gd name="T50" fmla="*/ 498 w 851"/>
              <a:gd name="T51" fmla="*/ 375 h 656"/>
              <a:gd name="T52" fmla="*/ 841 w 851"/>
              <a:gd name="T53" fmla="*/ 205 h 656"/>
              <a:gd name="T54" fmla="*/ 821 w 851"/>
              <a:gd name="T55" fmla="*/ 186 h 656"/>
              <a:gd name="T56" fmla="*/ 768 w 851"/>
              <a:gd name="T57" fmla="*/ 192 h 656"/>
              <a:gd name="T58" fmla="*/ 777 w 851"/>
              <a:gd name="T59" fmla="*/ 120 h 656"/>
              <a:gd name="T60" fmla="*/ 756 w 851"/>
              <a:gd name="T61" fmla="*/ 129 h 656"/>
              <a:gd name="T62" fmla="*/ 740 w 851"/>
              <a:gd name="T63" fmla="*/ 126 h 656"/>
              <a:gd name="T64" fmla="*/ 750 w 851"/>
              <a:gd name="T65" fmla="*/ 62 h 656"/>
              <a:gd name="T66" fmla="*/ 720 w 851"/>
              <a:gd name="T67" fmla="*/ 27 h 656"/>
              <a:gd name="T68" fmla="*/ 692 w 851"/>
              <a:gd name="T69" fmla="*/ 11 h 656"/>
              <a:gd name="T70" fmla="*/ 679 w 851"/>
              <a:gd name="T71" fmla="*/ 12 h 656"/>
              <a:gd name="T72" fmla="*/ 686 w 851"/>
              <a:gd name="T73" fmla="*/ 60 h 656"/>
              <a:gd name="T74" fmla="*/ 692 w 851"/>
              <a:gd name="T75" fmla="*/ 70 h 656"/>
              <a:gd name="T76" fmla="*/ 712 w 851"/>
              <a:gd name="T77" fmla="*/ 89 h 656"/>
              <a:gd name="T78" fmla="*/ 705 w 851"/>
              <a:gd name="T79" fmla="*/ 102 h 656"/>
              <a:gd name="T80" fmla="*/ 715 w 851"/>
              <a:gd name="T81" fmla="*/ 136 h 656"/>
              <a:gd name="T82" fmla="*/ 694 w 851"/>
              <a:gd name="T83" fmla="*/ 148 h 656"/>
              <a:gd name="T84" fmla="*/ 682 w 851"/>
              <a:gd name="T85" fmla="*/ 185 h 656"/>
              <a:gd name="T86" fmla="*/ 656 w 851"/>
              <a:gd name="T87" fmla="*/ 209 h 656"/>
              <a:gd name="T88" fmla="*/ 578 w 851"/>
              <a:gd name="T89" fmla="*/ 255 h 656"/>
              <a:gd name="T90" fmla="*/ 609 w 851"/>
              <a:gd name="T91" fmla="*/ 302 h 656"/>
              <a:gd name="T92" fmla="*/ 576 w 851"/>
              <a:gd name="T93" fmla="*/ 359 h 656"/>
              <a:gd name="T94" fmla="*/ 557 w 851"/>
              <a:gd name="T95" fmla="*/ 381 h 656"/>
              <a:gd name="T96" fmla="*/ 644 w 851"/>
              <a:gd name="T97" fmla="*/ 340 h 656"/>
              <a:gd name="T98" fmla="*/ 697 w 851"/>
              <a:gd name="T99" fmla="*/ 308 h 656"/>
              <a:gd name="T100" fmla="*/ 715 w 851"/>
              <a:gd name="T101" fmla="*/ 277 h 656"/>
              <a:gd name="T102" fmla="*/ 774 w 851"/>
              <a:gd name="T103" fmla="*/ 266 h 656"/>
              <a:gd name="T104" fmla="*/ 805 w 851"/>
              <a:gd name="T105" fmla="*/ 23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1" h="656">
                <a:moveTo>
                  <a:pt x="498" y="375"/>
                </a:moveTo>
                <a:cubicBezTo>
                  <a:pt x="489" y="375"/>
                  <a:pt x="489" y="375"/>
                  <a:pt x="489" y="375"/>
                </a:cubicBezTo>
                <a:cubicBezTo>
                  <a:pt x="495" y="350"/>
                  <a:pt x="495" y="350"/>
                  <a:pt x="495" y="350"/>
                </a:cubicBezTo>
                <a:cubicBezTo>
                  <a:pt x="477" y="361"/>
                  <a:pt x="477" y="361"/>
                  <a:pt x="477" y="361"/>
                </a:cubicBezTo>
                <a:cubicBezTo>
                  <a:pt x="477" y="361"/>
                  <a:pt x="490" y="335"/>
                  <a:pt x="478" y="335"/>
                </a:cubicBezTo>
                <a:cubicBezTo>
                  <a:pt x="466" y="334"/>
                  <a:pt x="456" y="351"/>
                  <a:pt x="456" y="351"/>
                </a:cubicBezTo>
                <a:cubicBezTo>
                  <a:pt x="445" y="358"/>
                  <a:pt x="445" y="358"/>
                  <a:pt x="445" y="358"/>
                </a:cubicBezTo>
                <a:cubicBezTo>
                  <a:pt x="445" y="358"/>
                  <a:pt x="434" y="369"/>
                  <a:pt x="425" y="380"/>
                </a:cubicBezTo>
                <a:cubicBezTo>
                  <a:pt x="417" y="391"/>
                  <a:pt x="396" y="393"/>
                  <a:pt x="381" y="403"/>
                </a:cubicBezTo>
                <a:cubicBezTo>
                  <a:pt x="366" y="414"/>
                  <a:pt x="360" y="432"/>
                  <a:pt x="360" y="432"/>
                </a:cubicBezTo>
                <a:cubicBezTo>
                  <a:pt x="360" y="432"/>
                  <a:pt x="313" y="446"/>
                  <a:pt x="300" y="455"/>
                </a:cubicBezTo>
                <a:cubicBezTo>
                  <a:pt x="285" y="464"/>
                  <a:pt x="261" y="484"/>
                  <a:pt x="261" y="484"/>
                </a:cubicBezTo>
                <a:cubicBezTo>
                  <a:pt x="261" y="484"/>
                  <a:pt x="234" y="488"/>
                  <a:pt x="217" y="495"/>
                </a:cubicBezTo>
                <a:cubicBezTo>
                  <a:pt x="201" y="503"/>
                  <a:pt x="192" y="505"/>
                  <a:pt x="177" y="513"/>
                </a:cubicBezTo>
                <a:cubicBezTo>
                  <a:pt x="161" y="522"/>
                  <a:pt x="131" y="533"/>
                  <a:pt x="119" y="539"/>
                </a:cubicBezTo>
                <a:cubicBezTo>
                  <a:pt x="106" y="545"/>
                  <a:pt x="112" y="564"/>
                  <a:pt x="112" y="564"/>
                </a:cubicBezTo>
                <a:cubicBezTo>
                  <a:pt x="102" y="555"/>
                  <a:pt x="102" y="555"/>
                  <a:pt x="102" y="555"/>
                </a:cubicBezTo>
                <a:cubicBezTo>
                  <a:pt x="102" y="555"/>
                  <a:pt x="67" y="577"/>
                  <a:pt x="56" y="583"/>
                </a:cubicBezTo>
                <a:cubicBezTo>
                  <a:pt x="44" y="590"/>
                  <a:pt x="39" y="587"/>
                  <a:pt x="23" y="593"/>
                </a:cubicBezTo>
                <a:cubicBezTo>
                  <a:pt x="7" y="599"/>
                  <a:pt x="0" y="608"/>
                  <a:pt x="0" y="608"/>
                </a:cubicBezTo>
                <a:cubicBezTo>
                  <a:pt x="0" y="608"/>
                  <a:pt x="20" y="607"/>
                  <a:pt x="18" y="611"/>
                </a:cubicBezTo>
                <a:cubicBezTo>
                  <a:pt x="16" y="615"/>
                  <a:pt x="8" y="620"/>
                  <a:pt x="12" y="629"/>
                </a:cubicBezTo>
                <a:cubicBezTo>
                  <a:pt x="17" y="638"/>
                  <a:pt x="40" y="624"/>
                  <a:pt x="40" y="624"/>
                </a:cubicBezTo>
                <a:cubicBezTo>
                  <a:pt x="47" y="631"/>
                  <a:pt x="47" y="631"/>
                  <a:pt x="47" y="631"/>
                </a:cubicBezTo>
                <a:cubicBezTo>
                  <a:pt x="63" y="631"/>
                  <a:pt x="63" y="631"/>
                  <a:pt x="63" y="631"/>
                </a:cubicBezTo>
                <a:cubicBezTo>
                  <a:pt x="65" y="637"/>
                  <a:pt x="65" y="637"/>
                  <a:pt x="65" y="637"/>
                </a:cubicBezTo>
                <a:cubicBezTo>
                  <a:pt x="87" y="634"/>
                  <a:pt x="87" y="634"/>
                  <a:pt x="87" y="634"/>
                </a:cubicBezTo>
                <a:cubicBezTo>
                  <a:pt x="96" y="648"/>
                  <a:pt x="96" y="648"/>
                  <a:pt x="96" y="648"/>
                </a:cubicBezTo>
                <a:cubicBezTo>
                  <a:pt x="118" y="645"/>
                  <a:pt x="118" y="645"/>
                  <a:pt x="118" y="645"/>
                </a:cubicBezTo>
                <a:cubicBezTo>
                  <a:pt x="118" y="645"/>
                  <a:pt x="136" y="656"/>
                  <a:pt x="152" y="653"/>
                </a:cubicBezTo>
                <a:cubicBezTo>
                  <a:pt x="167" y="650"/>
                  <a:pt x="172" y="634"/>
                  <a:pt x="182" y="627"/>
                </a:cubicBezTo>
                <a:cubicBezTo>
                  <a:pt x="192" y="620"/>
                  <a:pt x="200" y="630"/>
                  <a:pt x="215" y="620"/>
                </a:cubicBezTo>
                <a:cubicBezTo>
                  <a:pt x="230" y="610"/>
                  <a:pt x="220" y="597"/>
                  <a:pt x="232" y="586"/>
                </a:cubicBezTo>
                <a:cubicBezTo>
                  <a:pt x="243" y="574"/>
                  <a:pt x="257" y="582"/>
                  <a:pt x="265" y="574"/>
                </a:cubicBezTo>
                <a:cubicBezTo>
                  <a:pt x="273" y="567"/>
                  <a:pt x="265" y="558"/>
                  <a:pt x="265" y="558"/>
                </a:cubicBezTo>
                <a:cubicBezTo>
                  <a:pt x="279" y="557"/>
                  <a:pt x="279" y="557"/>
                  <a:pt x="279" y="557"/>
                </a:cubicBezTo>
                <a:cubicBezTo>
                  <a:pt x="318" y="527"/>
                  <a:pt x="318" y="527"/>
                  <a:pt x="318" y="527"/>
                </a:cubicBezTo>
                <a:cubicBezTo>
                  <a:pt x="306" y="517"/>
                  <a:pt x="306" y="517"/>
                  <a:pt x="306" y="517"/>
                </a:cubicBezTo>
                <a:cubicBezTo>
                  <a:pt x="333" y="527"/>
                  <a:pt x="333" y="527"/>
                  <a:pt x="333" y="527"/>
                </a:cubicBezTo>
                <a:cubicBezTo>
                  <a:pt x="333" y="527"/>
                  <a:pt x="334" y="511"/>
                  <a:pt x="343" y="510"/>
                </a:cubicBezTo>
                <a:cubicBezTo>
                  <a:pt x="352" y="509"/>
                  <a:pt x="360" y="517"/>
                  <a:pt x="372" y="520"/>
                </a:cubicBezTo>
                <a:cubicBezTo>
                  <a:pt x="383" y="522"/>
                  <a:pt x="388" y="503"/>
                  <a:pt x="388" y="503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395" y="480"/>
                  <a:pt x="395" y="480"/>
                  <a:pt x="395" y="480"/>
                </a:cubicBezTo>
                <a:cubicBezTo>
                  <a:pt x="407" y="466"/>
                  <a:pt x="407" y="466"/>
                  <a:pt x="407" y="466"/>
                </a:cubicBezTo>
                <a:cubicBezTo>
                  <a:pt x="407" y="466"/>
                  <a:pt x="418" y="459"/>
                  <a:pt x="430" y="456"/>
                </a:cubicBezTo>
                <a:cubicBezTo>
                  <a:pt x="442" y="453"/>
                  <a:pt x="447" y="436"/>
                  <a:pt x="447" y="436"/>
                </a:cubicBezTo>
                <a:cubicBezTo>
                  <a:pt x="447" y="436"/>
                  <a:pt x="458" y="434"/>
                  <a:pt x="468" y="430"/>
                </a:cubicBezTo>
                <a:cubicBezTo>
                  <a:pt x="479" y="426"/>
                  <a:pt x="488" y="408"/>
                  <a:pt x="488" y="408"/>
                </a:cubicBezTo>
                <a:cubicBezTo>
                  <a:pt x="488" y="408"/>
                  <a:pt x="508" y="401"/>
                  <a:pt x="518" y="389"/>
                </a:cubicBezTo>
                <a:cubicBezTo>
                  <a:pt x="529" y="376"/>
                  <a:pt x="516" y="353"/>
                  <a:pt x="516" y="353"/>
                </a:cubicBezTo>
                <a:lnTo>
                  <a:pt x="498" y="375"/>
                </a:lnTo>
                <a:close/>
                <a:moveTo>
                  <a:pt x="815" y="215"/>
                </a:moveTo>
                <a:cubicBezTo>
                  <a:pt x="823" y="210"/>
                  <a:pt x="831" y="213"/>
                  <a:pt x="841" y="205"/>
                </a:cubicBezTo>
                <a:cubicBezTo>
                  <a:pt x="851" y="197"/>
                  <a:pt x="847" y="183"/>
                  <a:pt x="839" y="176"/>
                </a:cubicBezTo>
                <a:cubicBezTo>
                  <a:pt x="831" y="168"/>
                  <a:pt x="821" y="186"/>
                  <a:pt x="821" y="186"/>
                </a:cubicBezTo>
                <a:cubicBezTo>
                  <a:pt x="821" y="186"/>
                  <a:pt x="815" y="186"/>
                  <a:pt x="806" y="184"/>
                </a:cubicBezTo>
                <a:cubicBezTo>
                  <a:pt x="798" y="181"/>
                  <a:pt x="780" y="195"/>
                  <a:pt x="768" y="192"/>
                </a:cubicBezTo>
                <a:cubicBezTo>
                  <a:pt x="756" y="189"/>
                  <a:pt x="761" y="145"/>
                  <a:pt x="761" y="145"/>
                </a:cubicBezTo>
                <a:cubicBezTo>
                  <a:pt x="777" y="120"/>
                  <a:pt x="777" y="120"/>
                  <a:pt x="777" y="120"/>
                </a:cubicBezTo>
                <a:cubicBezTo>
                  <a:pt x="777" y="120"/>
                  <a:pt x="777" y="102"/>
                  <a:pt x="767" y="103"/>
                </a:cubicBezTo>
                <a:cubicBezTo>
                  <a:pt x="756" y="103"/>
                  <a:pt x="756" y="119"/>
                  <a:pt x="756" y="129"/>
                </a:cubicBezTo>
                <a:cubicBezTo>
                  <a:pt x="755" y="138"/>
                  <a:pt x="743" y="146"/>
                  <a:pt x="743" y="146"/>
                </a:cubicBezTo>
                <a:cubicBezTo>
                  <a:pt x="740" y="126"/>
                  <a:pt x="740" y="126"/>
                  <a:pt x="740" y="126"/>
                </a:cubicBezTo>
                <a:cubicBezTo>
                  <a:pt x="726" y="113"/>
                  <a:pt x="726" y="113"/>
                  <a:pt x="726" y="113"/>
                </a:cubicBezTo>
                <a:cubicBezTo>
                  <a:pt x="726" y="113"/>
                  <a:pt x="750" y="82"/>
                  <a:pt x="750" y="62"/>
                </a:cubicBezTo>
                <a:cubicBezTo>
                  <a:pt x="751" y="42"/>
                  <a:pt x="717" y="41"/>
                  <a:pt x="717" y="41"/>
                </a:cubicBezTo>
                <a:cubicBezTo>
                  <a:pt x="720" y="27"/>
                  <a:pt x="720" y="27"/>
                  <a:pt x="720" y="27"/>
                </a:cubicBezTo>
                <a:cubicBezTo>
                  <a:pt x="707" y="25"/>
                  <a:pt x="707" y="25"/>
                  <a:pt x="707" y="25"/>
                </a:cubicBezTo>
                <a:cubicBezTo>
                  <a:pt x="692" y="11"/>
                  <a:pt x="692" y="11"/>
                  <a:pt x="692" y="11"/>
                </a:cubicBezTo>
                <a:cubicBezTo>
                  <a:pt x="699" y="0"/>
                  <a:pt x="699" y="0"/>
                  <a:pt x="699" y="0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92" y="35"/>
                  <a:pt x="692" y="35"/>
                  <a:pt x="692" y="35"/>
                </a:cubicBezTo>
                <a:cubicBezTo>
                  <a:pt x="686" y="60"/>
                  <a:pt x="686" y="60"/>
                  <a:pt x="686" y="60"/>
                </a:cubicBezTo>
                <a:cubicBezTo>
                  <a:pt x="701" y="66"/>
                  <a:pt x="701" y="66"/>
                  <a:pt x="701" y="66"/>
                </a:cubicBezTo>
                <a:cubicBezTo>
                  <a:pt x="692" y="70"/>
                  <a:pt x="692" y="70"/>
                  <a:pt x="692" y="70"/>
                </a:cubicBezTo>
                <a:cubicBezTo>
                  <a:pt x="696" y="84"/>
                  <a:pt x="696" y="84"/>
                  <a:pt x="696" y="84"/>
                </a:cubicBezTo>
                <a:cubicBezTo>
                  <a:pt x="712" y="89"/>
                  <a:pt x="712" y="89"/>
                  <a:pt x="712" y="89"/>
                </a:cubicBezTo>
                <a:cubicBezTo>
                  <a:pt x="696" y="97"/>
                  <a:pt x="696" y="97"/>
                  <a:pt x="696" y="97"/>
                </a:cubicBezTo>
                <a:cubicBezTo>
                  <a:pt x="705" y="102"/>
                  <a:pt x="705" y="102"/>
                  <a:pt x="705" y="102"/>
                </a:cubicBezTo>
                <a:cubicBezTo>
                  <a:pt x="705" y="102"/>
                  <a:pt x="702" y="116"/>
                  <a:pt x="702" y="122"/>
                </a:cubicBezTo>
                <a:cubicBezTo>
                  <a:pt x="702" y="129"/>
                  <a:pt x="715" y="136"/>
                  <a:pt x="715" y="136"/>
                </a:cubicBezTo>
                <a:cubicBezTo>
                  <a:pt x="702" y="138"/>
                  <a:pt x="702" y="138"/>
                  <a:pt x="702" y="138"/>
                </a:cubicBezTo>
                <a:cubicBezTo>
                  <a:pt x="694" y="148"/>
                  <a:pt x="694" y="148"/>
                  <a:pt x="694" y="148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684" y="174"/>
                  <a:pt x="682" y="185"/>
                </a:cubicBezTo>
                <a:cubicBezTo>
                  <a:pt x="681" y="196"/>
                  <a:pt x="691" y="199"/>
                  <a:pt x="691" y="199"/>
                </a:cubicBezTo>
                <a:cubicBezTo>
                  <a:pt x="691" y="199"/>
                  <a:pt x="669" y="203"/>
                  <a:pt x="656" y="209"/>
                </a:cubicBezTo>
                <a:cubicBezTo>
                  <a:pt x="643" y="214"/>
                  <a:pt x="646" y="217"/>
                  <a:pt x="630" y="229"/>
                </a:cubicBezTo>
                <a:cubicBezTo>
                  <a:pt x="613" y="242"/>
                  <a:pt x="599" y="243"/>
                  <a:pt x="578" y="255"/>
                </a:cubicBezTo>
                <a:cubicBezTo>
                  <a:pt x="557" y="268"/>
                  <a:pt x="576" y="302"/>
                  <a:pt x="576" y="302"/>
                </a:cubicBezTo>
                <a:cubicBezTo>
                  <a:pt x="576" y="302"/>
                  <a:pt x="599" y="300"/>
                  <a:pt x="609" y="302"/>
                </a:cubicBezTo>
                <a:cubicBezTo>
                  <a:pt x="619" y="304"/>
                  <a:pt x="609" y="323"/>
                  <a:pt x="609" y="338"/>
                </a:cubicBezTo>
                <a:cubicBezTo>
                  <a:pt x="610" y="354"/>
                  <a:pt x="593" y="353"/>
                  <a:pt x="576" y="359"/>
                </a:cubicBezTo>
                <a:cubicBezTo>
                  <a:pt x="559" y="365"/>
                  <a:pt x="567" y="370"/>
                  <a:pt x="567" y="370"/>
                </a:cubicBezTo>
                <a:cubicBezTo>
                  <a:pt x="557" y="381"/>
                  <a:pt x="557" y="381"/>
                  <a:pt x="557" y="381"/>
                </a:cubicBezTo>
                <a:cubicBezTo>
                  <a:pt x="557" y="381"/>
                  <a:pt x="575" y="394"/>
                  <a:pt x="589" y="390"/>
                </a:cubicBezTo>
                <a:cubicBezTo>
                  <a:pt x="602" y="385"/>
                  <a:pt x="633" y="351"/>
                  <a:pt x="644" y="340"/>
                </a:cubicBezTo>
                <a:cubicBezTo>
                  <a:pt x="655" y="329"/>
                  <a:pt x="682" y="321"/>
                  <a:pt x="687" y="321"/>
                </a:cubicBezTo>
                <a:cubicBezTo>
                  <a:pt x="692" y="320"/>
                  <a:pt x="697" y="308"/>
                  <a:pt x="697" y="308"/>
                </a:cubicBezTo>
                <a:cubicBezTo>
                  <a:pt x="697" y="308"/>
                  <a:pt x="704" y="305"/>
                  <a:pt x="715" y="301"/>
                </a:cubicBezTo>
                <a:cubicBezTo>
                  <a:pt x="726" y="296"/>
                  <a:pt x="715" y="277"/>
                  <a:pt x="715" y="277"/>
                </a:cubicBezTo>
                <a:cubicBezTo>
                  <a:pt x="715" y="277"/>
                  <a:pt x="725" y="269"/>
                  <a:pt x="738" y="263"/>
                </a:cubicBezTo>
                <a:cubicBezTo>
                  <a:pt x="752" y="257"/>
                  <a:pt x="762" y="269"/>
                  <a:pt x="774" y="266"/>
                </a:cubicBezTo>
                <a:cubicBezTo>
                  <a:pt x="786" y="264"/>
                  <a:pt x="782" y="240"/>
                  <a:pt x="782" y="240"/>
                </a:cubicBezTo>
                <a:cubicBezTo>
                  <a:pt x="782" y="240"/>
                  <a:pt x="793" y="237"/>
                  <a:pt x="805" y="236"/>
                </a:cubicBezTo>
                <a:cubicBezTo>
                  <a:pt x="816" y="235"/>
                  <a:pt x="808" y="221"/>
                  <a:pt x="815" y="215"/>
                </a:cubicBezTo>
                <a:close/>
              </a:path>
            </a:pathLst>
          </a:custGeom>
          <a:solidFill>
            <a:srgbClr val="DCDCDC"/>
          </a:solidFill>
          <a:ln w="952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C3D86-3CF6-449E-BF81-1863E3FF5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55"/>
            <a:ext cx="47244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ABA9C-C4E3-45A8-BE9B-D26B588AE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63" y="0"/>
            <a:ext cx="4267200" cy="63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0450-E351-42A7-BDB5-DD7F295C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86" y="75081"/>
            <a:ext cx="11819562" cy="65201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bmk="">
                <a:latin typeface="Aharoni" panose="02010803020104030203" pitchFamily="2" charset="-79"/>
                <a:cs typeface="Aharoni" panose="02010803020104030203" pitchFamily="2" charset="-79"/>
              </a:rPr>
              <a:t>HOW WE HOPE TO MANAGE DATA AT HEALTH FACILITIES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4A2F83F-40D9-45E0-ADD1-C1DA66CBF337}"/>
              </a:ext>
            </a:extLst>
          </p:cNvPr>
          <p:cNvSpPr/>
          <p:nvPr/>
        </p:nvSpPr>
        <p:spPr>
          <a:xfrm>
            <a:off x="737598" y="693235"/>
            <a:ext cx="2270589" cy="167928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CPHL SENDS RDTs (PUSH-SYSTEM)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F4CDA1E-2352-410B-8718-3F8969A3EF6B}"/>
              </a:ext>
            </a:extLst>
          </p:cNvPr>
          <p:cNvSpPr/>
          <p:nvPr/>
        </p:nvSpPr>
        <p:spPr>
          <a:xfrm>
            <a:off x="4791181" y="727098"/>
            <a:ext cx="2270589" cy="1679283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FACILITY LAB RECEIVES THE TEST KITS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9F662D8-9136-4CB0-9EF0-F1E326F02E62}"/>
              </a:ext>
            </a:extLst>
          </p:cNvPr>
          <p:cNvSpPr/>
          <p:nvPr/>
        </p:nvSpPr>
        <p:spPr>
          <a:xfrm>
            <a:off x="7890553" y="727099"/>
            <a:ext cx="2270589" cy="167928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FACILITY LAB RECORDS STOCK IN STOCK CARD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B00611B-9C7E-4569-96B1-0E7CF5A6717B}"/>
              </a:ext>
            </a:extLst>
          </p:cNvPr>
          <p:cNvSpPr/>
          <p:nvPr/>
        </p:nvSpPr>
        <p:spPr>
          <a:xfrm>
            <a:off x="8565223" y="5343499"/>
            <a:ext cx="2767167" cy="150731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FACILITY LAB DISTRIBUTES KITS TO TARGET DEPARTMENTS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5EB36089-35E1-4C95-B1FF-3FE2A15815D4}"/>
              </a:ext>
            </a:extLst>
          </p:cNvPr>
          <p:cNvSpPr/>
          <p:nvPr/>
        </p:nvSpPr>
        <p:spPr>
          <a:xfrm>
            <a:off x="5350428" y="5343499"/>
            <a:ext cx="2270589" cy="150731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STAFF USE L.I.F PRIOIR TO TESTING </a:t>
            </a:r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1D653E99-679B-408D-81AD-276E3F286812}"/>
              </a:ext>
            </a:extLst>
          </p:cNvPr>
          <p:cNvSpPr/>
          <p:nvPr/>
        </p:nvSpPr>
        <p:spPr>
          <a:xfrm>
            <a:off x="431516" y="5457356"/>
            <a:ext cx="3580544" cy="1325563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RECORD DATA FROM L.I.F  INTO GENERAL HMIS REGISTER (HMIS LAB 011 )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184F9A-7D60-4775-9971-C29192F31482}"/>
              </a:ext>
            </a:extLst>
          </p:cNvPr>
          <p:cNvSpPr/>
          <p:nvPr/>
        </p:nvSpPr>
        <p:spPr>
          <a:xfrm>
            <a:off x="9602910" y="2875055"/>
            <a:ext cx="2014594" cy="210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LAB PERSONS RECORDS IN STOCK CARD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D780F0-BEEF-45F4-9293-2927E901BEE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7621017" y="6097154"/>
            <a:ext cx="9442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C53C3B-2CA7-4FE3-939C-958646A78B4F}"/>
              </a:ext>
            </a:extLst>
          </p:cNvPr>
          <p:cNvCxnSpPr>
            <a:cxnSpLocks/>
            <a:stCxn id="23" idx="3"/>
            <a:endCxn id="22" idx="5"/>
          </p:cNvCxnSpPr>
          <p:nvPr/>
        </p:nvCxnSpPr>
        <p:spPr>
          <a:xfrm flipH="1" flipV="1">
            <a:off x="2040250" y="4263791"/>
            <a:ext cx="181538" cy="1193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5B6FC61-68CE-4CE2-A59F-5B511F868A91}"/>
              </a:ext>
            </a:extLst>
          </p:cNvPr>
          <p:cNvCxnSpPr>
            <a:cxnSpLocks/>
            <a:stCxn id="23" idx="3"/>
            <a:endCxn id="21" idx="3"/>
          </p:cNvCxnSpPr>
          <p:nvPr/>
        </p:nvCxnSpPr>
        <p:spPr>
          <a:xfrm flipV="1">
            <a:off x="2221788" y="4263791"/>
            <a:ext cx="791592" cy="1193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8591B8-D108-42B2-ADFB-6ACCC62F3036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>
          <a:xfrm flipH="1">
            <a:off x="4012060" y="6097154"/>
            <a:ext cx="1338368" cy="229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31D618-BDBF-4504-A6BA-B7124DCBC366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>
            <a:off x="3008187" y="1532876"/>
            <a:ext cx="1782994" cy="33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07A2F65-9CC4-4D2F-BADC-E8E6684C6689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9025848" y="2406381"/>
            <a:ext cx="0" cy="2937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1A234ED-FF49-4101-ADA0-F0E3BD511CCC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>
            <a:off x="7061770" y="1566740"/>
            <a:ext cx="8287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68349C1-8836-4ADB-8CAC-488B96F45E71}"/>
              </a:ext>
            </a:extLst>
          </p:cNvPr>
          <p:cNvCxnSpPr>
            <a:cxnSpLocks/>
          </p:cNvCxnSpPr>
          <p:nvPr/>
        </p:nvCxnSpPr>
        <p:spPr>
          <a:xfrm>
            <a:off x="10541283" y="5006397"/>
            <a:ext cx="1" cy="389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BAFF42F-292F-4960-8671-48D143BC21F9}"/>
              </a:ext>
            </a:extLst>
          </p:cNvPr>
          <p:cNvSpPr/>
          <p:nvPr/>
        </p:nvSpPr>
        <p:spPr>
          <a:xfrm>
            <a:off x="2680860" y="2467038"/>
            <a:ext cx="2270590" cy="210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ON STOCK REPORTED AT THE END OF THE WEEK USING RASS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74A243-E480-45FE-A4AD-8DCD7F4961FA}"/>
              </a:ext>
            </a:extLst>
          </p:cNvPr>
          <p:cNvSpPr/>
          <p:nvPr/>
        </p:nvSpPr>
        <p:spPr>
          <a:xfrm>
            <a:off x="-11819" y="2467038"/>
            <a:ext cx="2404148" cy="210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ON POSITIVES &amp; NEGATIVES REPORTED NEXT DAY BY 9.00AM USING RASS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E7478-A446-4193-B7F7-A3C141BC8679}"/>
              </a:ext>
            </a:extLst>
          </p:cNvPr>
          <p:cNvSpPr txBox="1"/>
          <p:nvPr/>
        </p:nvSpPr>
        <p:spPr>
          <a:xfrm>
            <a:off x="5245373" y="4730318"/>
            <a:ext cx="298888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TRIAGE NURSE, CLINICIAN etc.</a:t>
            </a:r>
          </a:p>
        </p:txBody>
      </p:sp>
    </p:spTree>
    <p:extLst>
      <p:ext uri="{BB962C8B-B14F-4D97-AF65-F5344CB8AC3E}">
        <p14:creationId xmlns:p14="http://schemas.microsoft.com/office/powerpoint/2010/main" val="419023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6328841-FAB2-491A-972F-086F5BD2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C2F432-8324-49B7-B837-14EE2D310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1" y="455317"/>
            <a:ext cx="8988682" cy="64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DAFA-7CA9-4DF1-99F3-C5C32930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151"/>
            <a:ext cx="10515600" cy="498886"/>
          </a:xfrm>
        </p:spPr>
        <p:txBody>
          <a:bodyPr>
            <a:normAutofit fontScale="90000"/>
          </a:bodyPr>
          <a:lstStyle/>
          <a:p>
            <a:r>
              <a:rPr lang="en-US" dirty="0"/>
              <a:t>KEY COLUMNS TO FILL IN THE HMIS LAB 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1CEEA-82D7-46E1-955C-EC91B8942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76CD9-6AC3-4CD8-9D7B-FD4AC90E0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8"/>
          <a:stretch/>
        </p:blipFill>
        <p:spPr>
          <a:xfrm>
            <a:off x="1150706" y="1050999"/>
            <a:ext cx="8876871" cy="5807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50A921-873B-41C5-A8E5-DA5B436DD8A1}"/>
              </a:ext>
            </a:extLst>
          </p:cNvPr>
          <p:cNvSpPr/>
          <p:nvPr/>
        </p:nvSpPr>
        <p:spPr>
          <a:xfrm>
            <a:off x="2506894" y="3077700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441E0-EBBF-4AAA-96B2-56826BDDF79A}"/>
              </a:ext>
            </a:extLst>
          </p:cNvPr>
          <p:cNvSpPr/>
          <p:nvPr/>
        </p:nvSpPr>
        <p:spPr>
          <a:xfrm>
            <a:off x="3062127" y="3077700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4A6C3-C5CB-4E69-9067-1DB66946C876}"/>
              </a:ext>
            </a:extLst>
          </p:cNvPr>
          <p:cNvSpPr/>
          <p:nvPr/>
        </p:nvSpPr>
        <p:spPr>
          <a:xfrm>
            <a:off x="3725238" y="3077700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3718B-0F60-4C29-A774-9C3FB545F66B}"/>
              </a:ext>
            </a:extLst>
          </p:cNvPr>
          <p:cNvSpPr/>
          <p:nvPr/>
        </p:nvSpPr>
        <p:spPr>
          <a:xfrm>
            <a:off x="1735904" y="3077700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B3067E-C299-4DB1-A996-DFD2D4AB2702}"/>
              </a:ext>
            </a:extLst>
          </p:cNvPr>
          <p:cNvSpPr/>
          <p:nvPr/>
        </p:nvSpPr>
        <p:spPr>
          <a:xfrm>
            <a:off x="6768528" y="3077700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ED1BC0-29B3-4FF7-9850-FC80774BE9A8}"/>
              </a:ext>
            </a:extLst>
          </p:cNvPr>
          <p:cNvSpPr/>
          <p:nvPr/>
        </p:nvSpPr>
        <p:spPr>
          <a:xfrm>
            <a:off x="7188912" y="3102895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37EBB-5F5C-4257-B68C-95D6486D291D}"/>
              </a:ext>
            </a:extLst>
          </p:cNvPr>
          <p:cNvSpPr/>
          <p:nvPr/>
        </p:nvSpPr>
        <p:spPr>
          <a:xfrm>
            <a:off x="7653816" y="3102895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937366-F3CD-4914-B0C7-B7B30213EB0D}"/>
              </a:ext>
            </a:extLst>
          </p:cNvPr>
          <p:cNvSpPr/>
          <p:nvPr/>
        </p:nvSpPr>
        <p:spPr>
          <a:xfrm>
            <a:off x="8840696" y="3102895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900126-90CA-4BA9-95EC-D55A6D973108}"/>
              </a:ext>
            </a:extLst>
          </p:cNvPr>
          <p:cNvSpPr/>
          <p:nvPr/>
        </p:nvSpPr>
        <p:spPr>
          <a:xfrm>
            <a:off x="6175088" y="3102895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A3E5-4B4B-4BD1-9274-511183F0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DE11-7D00-4D19-B0D2-F677814B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3E0BA-BBFE-478A-92FC-5205D735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27" y="180753"/>
            <a:ext cx="981132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50A46-2D89-4D98-806D-4023BAC95308}"/>
              </a:ext>
            </a:extLst>
          </p:cNvPr>
          <p:cNvSpPr/>
          <p:nvPr/>
        </p:nvSpPr>
        <p:spPr>
          <a:xfrm>
            <a:off x="10623479" y="1690688"/>
            <a:ext cx="215757" cy="459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0712-342A-4F4C-81C2-D4391E96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4F16-C1DF-475A-9C5B-F2FD6485533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How the filed teams shall relay data for timely epidemiological response</a:t>
            </a:r>
          </a:p>
        </p:txBody>
      </p:sp>
    </p:spTree>
    <p:extLst>
      <p:ext uri="{BB962C8B-B14F-4D97-AF65-F5344CB8AC3E}">
        <p14:creationId xmlns:p14="http://schemas.microsoft.com/office/powerpoint/2010/main" val="244666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0450-E351-42A7-BDB5-DD7F295C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86" y="75081"/>
            <a:ext cx="11819562" cy="65201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bmk="">
                <a:latin typeface="Aharoni" panose="02010803020104030203" pitchFamily="2" charset="-79"/>
                <a:cs typeface="Aharoni" panose="02010803020104030203" pitchFamily="2" charset="-79"/>
              </a:rPr>
              <a:t>HOW WE HOPE TO MANAGE DATA AT HEALTH FACILITIES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4A2F83F-40D9-45E0-ADD1-C1DA66CBF337}"/>
              </a:ext>
            </a:extLst>
          </p:cNvPr>
          <p:cNvSpPr/>
          <p:nvPr/>
        </p:nvSpPr>
        <p:spPr>
          <a:xfrm>
            <a:off x="737598" y="693235"/>
            <a:ext cx="2270589" cy="167928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CPHL SENDS RDTs (PUSH-SYSTEM)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F4CDA1E-2352-410B-8718-3F8969A3EF6B}"/>
              </a:ext>
            </a:extLst>
          </p:cNvPr>
          <p:cNvSpPr/>
          <p:nvPr/>
        </p:nvSpPr>
        <p:spPr>
          <a:xfrm>
            <a:off x="4791181" y="727098"/>
            <a:ext cx="2270589" cy="1679283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FACILITY LAB RECEIVES THE TEST KITS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9F662D8-9136-4CB0-9EF0-F1E326F02E62}"/>
              </a:ext>
            </a:extLst>
          </p:cNvPr>
          <p:cNvSpPr/>
          <p:nvPr/>
        </p:nvSpPr>
        <p:spPr>
          <a:xfrm>
            <a:off x="7890553" y="727099"/>
            <a:ext cx="2270589" cy="167928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FACILITY LAB RECORDS STOCK IN STOCK CARD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B00611B-9C7E-4569-96B1-0E7CF5A6717B}"/>
              </a:ext>
            </a:extLst>
          </p:cNvPr>
          <p:cNvSpPr/>
          <p:nvPr/>
        </p:nvSpPr>
        <p:spPr>
          <a:xfrm>
            <a:off x="8565223" y="5343499"/>
            <a:ext cx="2767167" cy="150731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FACILITY LAB DISTRIBUTES KITS TO TARGET DEPARTMENTS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5EB36089-35E1-4C95-B1FF-3FE2A15815D4}"/>
              </a:ext>
            </a:extLst>
          </p:cNvPr>
          <p:cNvSpPr/>
          <p:nvPr/>
        </p:nvSpPr>
        <p:spPr>
          <a:xfrm>
            <a:off x="5350428" y="5343499"/>
            <a:ext cx="2270589" cy="150731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STAFF USE L.I.F PRIOIR TO TESTING </a:t>
            </a:r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1D653E99-679B-408D-81AD-276E3F286812}"/>
              </a:ext>
            </a:extLst>
          </p:cNvPr>
          <p:cNvSpPr/>
          <p:nvPr/>
        </p:nvSpPr>
        <p:spPr>
          <a:xfrm>
            <a:off x="431516" y="5457356"/>
            <a:ext cx="3580544" cy="1325563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RECORD DATA FROM L.I.F  INTO GENERAL HMIS REGISTER (HMIS LAB 011 )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184F9A-7D60-4775-9971-C29192F31482}"/>
              </a:ext>
            </a:extLst>
          </p:cNvPr>
          <p:cNvSpPr/>
          <p:nvPr/>
        </p:nvSpPr>
        <p:spPr>
          <a:xfrm>
            <a:off x="9602910" y="2875055"/>
            <a:ext cx="2014594" cy="210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LAB PERSONS RECORDS IN STOCK CARD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D780F0-BEEF-45F4-9293-2927E901BEE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7621017" y="6097154"/>
            <a:ext cx="9442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C53C3B-2CA7-4FE3-939C-958646A78B4F}"/>
              </a:ext>
            </a:extLst>
          </p:cNvPr>
          <p:cNvCxnSpPr>
            <a:cxnSpLocks/>
            <a:stCxn id="23" idx="3"/>
            <a:endCxn id="22" idx="5"/>
          </p:cNvCxnSpPr>
          <p:nvPr/>
        </p:nvCxnSpPr>
        <p:spPr>
          <a:xfrm flipH="1" flipV="1">
            <a:off x="2040250" y="4263791"/>
            <a:ext cx="181538" cy="1193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5B6FC61-68CE-4CE2-A59F-5B511F868A91}"/>
              </a:ext>
            </a:extLst>
          </p:cNvPr>
          <p:cNvCxnSpPr>
            <a:cxnSpLocks/>
            <a:stCxn id="23" idx="3"/>
            <a:endCxn id="21" idx="3"/>
          </p:cNvCxnSpPr>
          <p:nvPr/>
        </p:nvCxnSpPr>
        <p:spPr>
          <a:xfrm flipV="1">
            <a:off x="2221788" y="4263791"/>
            <a:ext cx="791592" cy="1193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8591B8-D108-42B2-ADFB-6ACCC62F3036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>
          <a:xfrm flipH="1">
            <a:off x="4012060" y="6097154"/>
            <a:ext cx="1338368" cy="229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31D618-BDBF-4504-A6BA-B7124DCBC366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>
            <a:off x="3008187" y="1532876"/>
            <a:ext cx="1782994" cy="33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07A2F65-9CC4-4D2F-BADC-E8E6684C6689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9025848" y="2406381"/>
            <a:ext cx="0" cy="2937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1A234ED-FF49-4101-ADA0-F0E3BD511CCC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>
            <a:off x="7061770" y="1566740"/>
            <a:ext cx="8287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68349C1-8836-4ADB-8CAC-488B96F45E71}"/>
              </a:ext>
            </a:extLst>
          </p:cNvPr>
          <p:cNvCxnSpPr>
            <a:cxnSpLocks/>
          </p:cNvCxnSpPr>
          <p:nvPr/>
        </p:nvCxnSpPr>
        <p:spPr>
          <a:xfrm>
            <a:off x="10541283" y="5006397"/>
            <a:ext cx="1" cy="389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BAFF42F-292F-4960-8671-48D143BC21F9}"/>
              </a:ext>
            </a:extLst>
          </p:cNvPr>
          <p:cNvSpPr/>
          <p:nvPr/>
        </p:nvSpPr>
        <p:spPr>
          <a:xfrm>
            <a:off x="2680860" y="2467038"/>
            <a:ext cx="2270590" cy="210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ON STOCK REPORTED AT THE END OF THE WEEK USING RASS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74A243-E480-45FE-A4AD-8DCD7F4961FA}"/>
              </a:ext>
            </a:extLst>
          </p:cNvPr>
          <p:cNvSpPr/>
          <p:nvPr/>
        </p:nvSpPr>
        <p:spPr>
          <a:xfrm>
            <a:off x="-11819" y="2467038"/>
            <a:ext cx="2404148" cy="21050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ON POSITIVES &amp; NEGATIVES REPORTED NEXT DAY BY 9.00AM USING RASS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E7478-A446-4193-B7F7-A3C141BC8679}"/>
              </a:ext>
            </a:extLst>
          </p:cNvPr>
          <p:cNvSpPr txBox="1"/>
          <p:nvPr/>
        </p:nvSpPr>
        <p:spPr>
          <a:xfrm>
            <a:off x="5245373" y="4730318"/>
            <a:ext cx="298888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TRIAGE NURSE, CLINICIAN etc.</a:t>
            </a:r>
          </a:p>
        </p:txBody>
      </p:sp>
    </p:spTree>
    <p:extLst>
      <p:ext uri="{BB962C8B-B14F-4D97-AF65-F5344CB8AC3E}">
        <p14:creationId xmlns:p14="http://schemas.microsoft.com/office/powerpoint/2010/main" val="182894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1346</Words>
  <Application>Microsoft Office PowerPoint</Application>
  <PresentationFormat>Widescreen</PresentationFormat>
  <Paragraphs>207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Wingdings</vt:lpstr>
      <vt:lpstr>Office Theme</vt:lpstr>
      <vt:lpstr>Data and information management for RDT roll out</vt:lpstr>
      <vt:lpstr>PowerPoint Presentation</vt:lpstr>
      <vt:lpstr>PowerPoint Presentation</vt:lpstr>
      <vt:lpstr>HOW WE HOPE TO MANAGE DATA AT HEALTH FACILITIES</vt:lpstr>
      <vt:lpstr>PowerPoint Presentation</vt:lpstr>
      <vt:lpstr>KEY COLUMNS TO FILL IN THE HMIS LAB 011</vt:lpstr>
      <vt:lpstr>PowerPoint Presentation</vt:lpstr>
      <vt:lpstr>PowerPoint Presentation</vt:lpstr>
      <vt:lpstr>HOW WE HOPE TO MANAGE DATA AT HEALTH FACILITIES</vt:lpstr>
      <vt:lpstr>Purpose of regular reporting </vt:lpstr>
      <vt:lpstr>                  Tracking COVID-19 RDTS using mTRAC/RASS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information management for RDT roll out</dc:title>
  <dc:creator>Ntale, Jonathan (CDC/DDPHSIS/CGH/DGHT)</dc:creator>
  <cp:lastModifiedBy>Ntale, Jonathan (CDC/DDPHSIS/CGH/DGHT)</cp:lastModifiedBy>
  <cp:revision>20</cp:revision>
  <dcterms:created xsi:type="dcterms:W3CDTF">2020-12-17T08:20:46Z</dcterms:created>
  <dcterms:modified xsi:type="dcterms:W3CDTF">2021-05-23T15:46:49Z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2020-12-17T08:22:52Z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3bbd0a6b-6458-4cfa-a226-6e732b1c8a52</vt:lpwstr>
  </property>
  <property fmtid="{D5CDD505-2E9C-101B-9397-08002B2CF9AE}" pid="8" name="MSIP_Label_8af03ff0-41c5-4c41-b55e-fabb8fae94be_ContentBits">
    <vt:lpwstr>0</vt:lpwstr>
  </property>
</Properties>
</file>