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58" r:id="rId10"/>
    <p:sldId id="257" r:id="rId11"/>
    <p:sldId id="270" r:id="rId12"/>
    <p:sldId id="271" r:id="rId13"/>
    <p:sldId id="259" r:id="rId14"/>
    <p:sldId id="275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TB%20LAM%20Utilization%20January%20to%20March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TB%20LAM%20Utilization%20January%20to%20March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TB%20LAM%20utilization%20January%20to%20March%20201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LL\Downloads\TB%20LAM%20utilization%20January%20to%20March%202018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TB%20LAM%20utilization%20January%20to%20March%202018%20(1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ELL\Downloads\TB%20LAM%20utilization%20January%20to%20March%202018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TB%20LAM%20utilization%20January%20to%20March%202018%20(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ELL\Downloads\TB%20LAM%20utilization%20January%20to%20March%202018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Total </a:t>
            </a:r>
            <a:r>
              <a:rPr lang="en-US" sz="2800" b="1" i="0" baseline="0" dirty="0">
                <a:solidFill>
                  <a:schemeClr val="tx1"/>
                </a:solidFill>
                <a:effectLst/>
              </a:rPr>
              <a:t>positives </a:t>
            </a: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&amp; </a:t>
            </a:r>
            <a:r>
              <a:rPr lang="en-US" sz="2800" b="1" i="0" baseline="0" dirty="0">
                <a:solidFill>
                  <a:schemeClr val="tx1"/>
                </a:solidFill>
                <a:effectLst/>
              </a:rPr>
              <a:t>Percentage linked to care</a:t>
            </a:r>
            <a:endParaRPr lang="en-US" sz="2800" dirty="0">
              <a:solidFill>
                <a:schemeClr val="tx1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3"/>
          <c:order val="0"/>
          <c:tx>
            <c:strRef>
              <c:f>Utilization!$E$1</c:f>
              <c:strCache>
                <c:ptCount val="1"/>
                <c:pt idx="0">
                  <c:v>LAM +VE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Utilization!$A$20</c:f>
              <c:strCache>
                <c:ptCount val="1"/>
                <c:pt idx="0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Utilization!$A$2:$A$20</c15:sqref>
                  </c15:fullRef>
                </c:ext>
              </c:extLst>
            </c:strRef>
          </c:cat>
          <c:val>
            <c:numRef>
              <c:f>Utilization!$E$20</c:f>
              <c:numCache>
                <c:formatCode>General</c:formatCode>
                <c:ptCount val="1"/>
                <c:pt idx="0">
                  <c:v>284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Utilization!$E$2:$E$20</c15:sqref>
                  </c15:fullRef>
                </c:ext>
              </c:extLst>
            </c:numRef>
          </c:val>
        </c:ser>
        <c:ser>
          <c:idx val="6"/>
          <c:order val="1"/>
          <c:tx>
            <c:strRef>
              <c:f>Utilization!$H$1</c:f>
              <c:strCache>
                <c:ptCount val="1"/>
                <c:pt idx="0">
                  <c:v>%age Linked to Care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Utilization!$A$20</c:f>
              <c:strCache>
                <c:ptCount val="1"/>
                <c:pt idx="0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Utilization!$A$2:$A$20</c15:sqref>
                  </c15:fullRef>
                </c:ext>
              </c:extLst>
            </c:strRef>
          </c:cat>
          <c:val>
            <c:numRef>
              <c:f>Utilization!$H$20</c:f>
              <c:numCache>
                <c:formatCode>0.0</c:formatCode>
                <c:ptCount val="1"/>
                <c:pt idx="0">
                  <c:v>85.91549295774648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Utilization!$H$2:$H$20</c15:sqref>
                  </c15:fullRef>
                </c:ext>
              </c:extLst>
            </c:numRef>
          </c:val>
        </c:ser>
        <c:dLbls>
          <c:showVal val="1"/>
        </c:dLbls>
        <c:gapWidth val="219"/>
        <c:overlap val="-27"/>
        <c:axId val="45385600"/>
        <c:axId val="453871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Utilization!$B$1</c15:sqref>
                        </c15:formulaRef>
                      </c:ext>
                    </c:extLst>
                    <c:strCache>
                      <c:ptCount val="1"/>
                      <c:pt idx="0">
                        <c:v>Test kits received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Utilization!$B$2:$B$20</c15:sqref>
                        </c15:fullRef>
                        <c15:formulaRef>
                          <c15:sqref>Utilization!$B$20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3350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Utilization!$C$1</c15:sqref>
                        </c15:formulaRef>
                      </c:ext>
                    </c:extLst>
                    <c:strCache>
                      <c:ptCount val="1"/>
                      <c:pt idx="0">
                        <c:v>Total Test Done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Utilization!$C$2:$C$20</c15:sqref>
                        </c15:fullRef>
                        <c15:formulaRef>
                          <c15:sqref>Utilization!$C$20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1060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Utilization!$D$1</c15:sqref>
                        </c15:formulaRef>
                      </c:ext>
                    </c:extLst>
                    <c:strCache>
                      <c:ptCount val="1"/>
                      <c:pt idx="0">
                        <c:v>%age Used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Utilization!$D$2:$D$20</c15:sqref>
                        </c15:fullRef>
                        <c15:formulaRef>
                          <c15:sqref>Utilization!$D$20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31.64179104477612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Utilization!$F$1</c15:sqref>
                        </c15:formulaRef>
                      </c:ext>
                    </c:extLst>
                    <c:strCache>
                      <c:ptCount val="1"/>
                      <c:pt idx="0">
                        <c:v>%age Positive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Utilization!$F$2:$F$20</c15:sqref>
                        </c15:fullRef>
                        <c15:formulaRef>
                          <c15:sqref>Utilization!$F$20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26.79245283018868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Utilization!$G$1</c15:sqref>
                        </c15:formulaRef>
                      </c:ext>
                    </c:extLst>
                    <c:strCache>
                      <c:ptCount val="1"/>
                      <c:pt idx="0">
                        <c:v>Number Linked to Care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Utilization!$G$2:$G$20</c15:sqref>
                        </c15:fullRef>
                        <c15:formulaRef>
                          <c15:sqref>Utilization!$G$20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244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5385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7136"/>
        <c:crosses val="autoZero"/>
        <c:auto val="1"/>
        <c:lblAlgn val="ctr"/>
        <c:lblOffset val="100"/>
      </c:catAx>
      <c:valAx>
        <c:axId val="45387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Kits </a:t>
            </a:r>
            <a:r>
              <a:rPr lang="en-US" sz="2800" b="1" i="0" baseline="0" dirty="0">
                <a:solidFill>
                  <a:schemeClr val="tx1"/>
                </a:solidFill>
                <a:effectLst/>
              </a:rPr>
              <a:t>Supplied </a:t>
            </a: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&amp; </a:t>
            </a:r>
            <a:r>
              <a:rPr lang="en-US" sz="2800" b="1" i="0" baseline="0" dirty="0">
                <a:solidFill>
                  <a:schemeClr val="tx1"/>
                </a:solidFill>
                <a:effectLst/>
              </a:rPr>
              <a:t>Percentage </a:t>
            </a:r>
            <a:r>
              <a:rPr lang="en-US" sz="2800" b="1" i="0" baseline="0" dirty="0" smtClean="0">
                <a:solidFill>
                  <a:schemeClr val="tx1"/>
                </a:solidFill>
                <a:effectLst/>
              </a:rPr>
              <a:t>Utilized</a:t>
            </a:r>
            <a:endParaRPr lang="en-US" sz="2800" dirty="0">
              <a:solidFill>
                <a:schemeClr val="tx1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Utilization!$B$1</c:f>
              <c:strCache>
                <c:ptCount val="1"/>
                <c:pt idx="0">
                  <c:v>Test kits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3,350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Utilization!$A$20</c:f>
              <c:strCache>
                <c:ptCount val="1"/>
                <c:pt idx="0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Utilization!$A$2:$A$20</c15:sqref>
                  </c15:fullRef>
                </c:ext>
              </c:extLst>
            </c:strRef>
          </c:cat>
          <c:val>
            <c:numRef>
              <c:f>Utilization!$B$20</c:f>
              <c:numCache>
                <c:formatCode>General</c:formatCode>
                <c:ptCount val="1"/>
                <c:pt idx="0">
                  <c:v>3350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Utilization!$B$2:$B$20</c15:sqref>
                  </c15:fullRef>
                </c:ext>
              </c:extLst>
            </c:numRef>
          </c:val>
        </c:ser>
        <c:ser>
          <c:idx val="2"/>
          <c:order val="1"/>
          <c:tx>
            <c:strRef>
              <c:f>Utilization!$D$1</c:f>
              <c:strCache>
                <c:ptCount val="1"/>
                <c:pt idx="0">
                  <c:v>%age Used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Utilization!$A$20</c:f>
              <c:strCache>
                <c:ptCount val="1"/>
                <c:pt idx="0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Utilization!$A$2:$A$20</c15:sqref>
                  </c15:fullRef>
                </c:ext>
              </c:extLst>
            </c:strRef>
          </c:cat>
          <c:val>
            <c:numRef>
              <c:f>Utilization!$D$20</c:f>
              <c:numCache>
                <c:formatCode>0.0</c:formatCode>
                <c:ptCount val="1"/>
                <c:pt idx="0">
                  <c:v>31.64179104477612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Utilization!$D$2:$D$20</c15:sqref>
                  </c15:fullRef>
                </c:ext>
              </c:extLst>
            </c:numRef>
          </c:val>
        </c:ser>
        <c:dLbls>
          <c:showVal val="1"/>
        </c:dLbls>
        <c:gapWidth val="219"/>
        <c:overlap val="-27"/>
        <c:axId val="45310720"/>
        <c:axId val="453122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Utilization!$C$1</c15:sqref>
                        </c15:formulaRef>
                      </c:ext>
                    </c:extLst>
                    <c:strCache>
                      <c:ptCount val="1"/>
                      <c:pt idx="0">
                        <c:v>Total Test Done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Utilization!$C$2:$C$20</c15:sqref>
                        </c15:fullRef>
                        <c15:formulaRef>
                          <c15:sqref>Utilization!$C$20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1060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Utilization!$E$1</c15:sqref>
                        </c15:formulaRef>
                      </c:ext>
                    </c:extLst>
                    <c:strCache>
                      <c:ptCount val="1"/>
                      <c:pt idx="0">
                        <c:v>LAM +VE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Utilization!$E$2:$E$20</c15:sqref>
                        </c15:fullRef>
                        <c15:formulaRef>
                          <c15:sqref>Utilization!$E$20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284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Utilization!$F$1</c15:sqref>
                        </c15:formulaRef>
                      </c:ext>
                    </c:extLst>
                    <c:strCache>
                      <c:ptCount val="1"/>
                      <c:pt idx="0">
                        <c:v>%age Positive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Utilization!$F$2:$F$20</c15:sqref>
                        </c15:fullRef>
                        <c15:formulaRef>
                          <c15:sqref>Utilization!$F$20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26.79245283018868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Utilization!$G$1</c15:sqref>
                        </c15:formulaRef>
                      </c:ext>
                    </c:extLst>
                    <c:strCache>
                      <c:ptCount val="1"/>
                      <c:pt idx="0">
                        <c:v>Number Linked to Care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Utilization!$G$2:$G$20</c15:sqref>
                        </c15:fullRef>
                        <c15:formulaRef>
                          <c15:sqref>Utilization!$G$20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244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Utilization!$H$1</c15:sqref>
                        </c15:formulaRef>
                      </c:ext>
                    </c:extLst>
                    <c:strCache>
                      <c:ptCount val="1"/>
                      <c:pt idx="0">
                        <c:v>%age Linked to Care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Utilization!$H$2:$H$20</c15:sqref>
                        </c15:fullRef>
                        <c15:formulaRef>
                          <c15:sqref>Utilization!$H$20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85.91549295774648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5310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2256"/>
        <c:crosses val="autoZero"/>
        <c:auto val="1"/>
        <c:lblAlgn val="ctr"/>
        <c:lblOffset val="100"/>
      </c:catAx>
      <c:valAx>
        <c:axId val="4531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</a:rPr>
              <a:t>Total </a:t>
            </a:r>
            <a:r>
              <a:rPr lang="en-US" sz="2800" b="1" dirty="0">
                <a:solidFill>
                  <a:schemeClr val="tx1"/>
                </a:solidFill>
              </a:rPr>
              <a:t>tests done </a:t>
            </a:r>
            <a:r>
              <a:rPr lang="en-US" sz="2800" b="1" dirty="0" smtClean="0">
                <a:solidFill>
                  <a:schemeClr val="tx1"/>
                </a:solidFill>
              </a:rPr>
              <a:t>&amp; </a:t>
            </a:r>
            <a:r>
              <a:rPr lang="en-US" sz="2800" b="1" dirty="0">
                <a:solidFill>
                  <a:schemeClr val="tx1"/>
                </a:solidFill>
              </a:rPr>
              <a:t>Percentage</a:t>
            </a:r>
            <a:r>
              <a:rPr lang="en-US" sz="2800" b="1" baseline="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Positivity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tx>
            <c:strRef>
              <c:f>Utilization!$C$1</c:f>
              <c:strCache>
                <c:ptCount val="1"/>
                <c:pt idx="0">
                  <c:v>Total Test Done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1,060</a:t>
                    </a:r>
                    <a:endParaRPr lang="en-US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Utilization!$A$20</c:f>
              <c:strCache>
                <c:ptCount val="1"/>
                <c:pt idx="0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Utilization!$A$2:$A$20</c15:sqref>
                  </c15:fullRef>
                </c:ext>
              </c:extLst>
            </c:strRef>
          </c:cat>
          <c:val>
            <c:numRef>
              <c:f>Utilization!$C$20</c:f>
              <c:numCache>
                <c:formatCode>General</c:formatCode>
                <c:ptCount val="1"/>
                <c:pt idx="0">
                  <c:v>1060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Utilization!$C$2:$C$20</c15:sqref>
                  </c15:fullRef>
                </c:ext>
              </c:extLst>
            </c:numRef>
          </c:val>
        </c:ser>
        <c:ser>
          <c:idx val="4"/>
          <c:order val="1"/>
          <c:tx>
            <c:strRef>
              <c:f>Utilization!$F$1</c:f>
              <c:strCache>
                <c:ptCount val="1"/>
                <c:pt idx="0">
                  <c:v>%age Positive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Utilization!$A$20</c:f>
              <c:strCache>
                <c:ptCount val="1"/>
                <c:pt idx="0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Utilization!$A$2:$A$20</c15:sqref>
                  </c15:fullRef>
                </c:ext>
              </c:extLst>
            </c:strRef>
          </c:cat>
          <c:val>
            <c:numRef>
              <c:f>Utilization!$F$20</c:f>
              <c:numCache>
                <c:formatCode>0.0</c:formatCode>
                <c:ptCount val="1"/>
                <c:pt idx="0">
                  <c:v>26.792452830188584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Utilization!$F$2:$F$20</c15:sqref>
                  </c15:fullRef>
                </c:ext>
              </c:extLst>
            </c:numRef>
          </c:val>
        </c:ser>
        <c:dLbls>
          <c:showVal val="1"/>
        </c:dLbls>
        <c:axId val="45505920"/>
        <c:axId val="45520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Utilization!$B$1</c15:sqref>
                        </c15:formulaRef>
                      </c:ext>
                    </c:extLst>
                    <c:strCache>
                      <c:ptCount val="1"/>
                      <c:pt idx="0">
                        <c:v>Test kits received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Utilization!$B$2:$B$20</c15:sqref>
                        </c15:fullRef>
                        <c15:formulaRef>
                          <c15:sqref>Utilization!$B$20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3350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Utilization!$D$1</c15:sqref>
                        </c15:formulaRef>
                      </c:ext>
                    </c:extLst>
                    <c:strCache>
                      <c:ptCount val="1"/>
                      <c:pt idx="0">
                        <c:v>%age Used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Utilization!$D$2:$D$20</c15:sqref>
                        </c15:fullRef>
                        <c15:formulaRef>
                          <c15:sqref>Utilization!$D$20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31.64179104477612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Utilization!$E$1</c15:sqref>
                        </c15:formulaRef>
                      </c:ext>
                    </c:extLst>
                    <c:strCache>
                      <c:ptCount val="1"/>
                      <c:pt idx="0">
                        <c:v>LAM +VE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Utilization!$E$2:$E$20</c15:sqref>
                        </c15:fullRef>
                        <c15:formulaRef>
                          <c15:sqref>Utilization!$E$20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284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Utilization!$G$1</c15:sqref>
                        </c15:formulaRef>
                      </c:ext>
                    </c:extLst>
                    <c:strCache>
                      <c:ptCount val="1"/>
                      <c:pt idx="0">
                        <c:v>Number Linked to Care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Utilization!$G$2:$G$20</c15:sqref>
                        </c15:fullRef>
                        <c15:formulaRef>
                          <c15:sqref>Utilization!$G$20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244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Utilization!$H$1</c15:sqref>
                        </c15:formulaRef>
                      </c:ext>
                    </c:extLst>
                    <c:strCache>
                      <c:ptCount val="1"/>
                      <c:pt idx="0">
                        <c:v>%age Linked to Care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Utilization!$A$2:$A$20</c15:sqref>
                        </c15:fullRef>
                        <c15:formulaRef>
                          <c15:sqref>Utilization!$A$20</c15:sqref>
                        </c15:formulaRef>
                      </c:ext>
                    </c:extLst>
                    <c:strCache>
                      <c:ptCount val="1"/>
                      <c:pt idx="0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Utilization!$H$2:$H$20</c15:sqref>
                        </c15:fullRef>
                        <c15:formulaRef>
                          <c15:sqref>Utilization!$H$20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85.91549295774648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55059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0000"/>
        <c:crosses val="autoZero"/>
        <c:auto val="1"/>
        <c:lblAlgn val="ctr"/>
        <c:lblOffset val="100"/>
      </c:catAx>
      <c:valAx>
        <c:axId val="45520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vert="horz"/>
          <a:lstStyle/>
          <a:p>
            <a:pPr>
              <a:defRPr/>
            </a:pPr>
            <a:r>
              <a:rPr lang="en-US" sz="2400" dirty="0" smtClean="0"/>
              <a:t>TB/HIV Burden</a:t>
            </a:r>
            <a:endParaRPr lang="en-US" sz="2400" dirty="0"/>
          </a:p>
        </c:rich>
      </c:tx>
      <c:layout>
        <c:manualLayout>
          <c:xMode val="edge"/>
          <c:yMode val="edge"/>
          <c:x val="0.31041701309075515"/>
          <c:y val="1.446959351483278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'[TB LAM utilization January to March 2018 (1).xlsx]Positives'!$A$9</c:f>
              <c:strCache>
                <c:ptCount val="1"/>
                <c:pt idx="0">
                  <c:v>TB/HIV cases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4253816516009919E-3"/>
                  <c:y val="0.12404028691619044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5.594781024272792E-4"/>
                  <c:y val="-2.8923057846115698E-4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0.30909943837558301"/>
                  <c:y val="0.23672657094333788"/>
                </c:manualLayout>
              </c:layout>
              <c:showVal val="1"/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'[TB LAM utilization January to March 2018 (1).xlsx]Positives'!$B$8:$D$8</c:f>
              <c:strCache>
                <c:ptCount val="3"/>
                <c:pt idx="0">
                  <c:v>PBC</c:v>
                </c:pt>
                <c:pt idx="1">
                  <c:v>PCD</c:v>
                </c:pt>
                <c:pt idx="2">
                  <c:v>EPTB</c:v>
                </c:pt>
              </c:strCache>
            </c:strRef>
          </c:cat>
          <c:val>
            <c:numRef>
              <c:f>'[TB LAM utilization January to March 2018 (1).xlsx]Positives'!$B$9:$D$9</c:f>
              <c:numCache>
                <c:formatCode>_(* #,##0_);_(* \(#,##0\);_(* "-"??_);_(@_)</c:formatCode>
                <c:ptCount val="3"/>
                <c:pt idx="0">
                  <c:v>2281</c:v>
                </c:pt>
                <c:pt idx="1">
                  <c:v>2370</c:v>
                </c:pt>
                <c:pt idx="2">
                  <c:v>362</c:v>
                </c:pt>
              </c:numCache>
            </c:numRef>
          </c:val>
        </c:ser>
        <c:ser>
          <c:idx val="1"/>
          <c:order val="1"/>
          <c:tx>
            <c:strRef>
              <c:f>'[TB LAM utilization January to March 2018 (1).xlsx]Positives'!$A$10</c:f>
              <c:strCache>
                <c:ptCount val="1"/>
                <c:pt idx="0">
                  <c:v>%age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'[TB LAM utilization January to March 2018 (1).xlsx]Positives'!$B$8:$D$8</c:f>
              <c:strCache>
                <c:ptCount val="3"/>
                <c:pt idx="0">
                  <c:v>PBC</c:v>
                </c:pt>
                <c:pt idx="1">
                  <c:v>PCD</c:v>
                </c:pt>
                <c:pt idx="2">
                  <c:v>EPTB</c:v>
                </c:pt>
              </c:strCache>
            </c:strRef>
          </c:cat>
          <c:val>
            <c:numRef>
              <c:f>'[TB LAM utilization January to March 2018 (1).xlsx]Positives'!$B$10:$D$10</c:f>
              <c:numCache>
                <c:formatCode>0.0</c:formatCode>
                <c:ptCount val="3"/>
                <c:pt idx="0">
                  <c:v>45.501695591462116</c:v>
                </c:pt>
                <c:pt idx="1">
                  <c:v>47.277079593058048</c:v>
                </c:pt>
                <c:pt idx="2">
                  <c:v>7.2212248154797525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vert="horz"/>
          <a:lstStyle/>
          <a:p>
            <a:pPr>
              <a:defRPr sz="2400"/>
            </a:pPr>
            <a:r>
              <a:rPr lang="en-US" sz="2400" dirty="0"/>
              <a:t>Contribution of </a:t>
            </a:r>
            <a:r>
              <a:rPr lang="en-US" sz="2400" dirty="0" smtClean="0"/>
              <a:t>TB LAM to notification of TB/HIV </a:t>
            </a:r>
            <a:r>
              <a:rPr lang="en-US" sz="2400" dirty="0"/>
              <a:t>PCD and EPTB </a:t>
            </a:r>
            <a:r>
              <a:rPr lang="en-US" sz="2400" dirty="0" smtClean="0"/>
              <a:t>cases</a:t>
            </a:r>
            <a:endParaRPr lang="en-US" sz="24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10.40</a:t>
                    </a:r>
                    <a:r>
                      <a:rPr lang="en-US" dirty="0"/>
                      <a:t> </a:t>
                    </a:r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'[TB LAM utilization January to March 2018 (1).xlsx]Positives'!$I$22:$I$24</c:f>
              <c:strCache>
                <c:ptCount val="3"/>
                <c:pt idx="0">
                  <c:v>PCD &amp; EPTB</c:v>
                </c:pt>
                <c:pt idx="1">
                  <c:v>TBLAM</c:v>
                </c:pt>
                <c:pt idx="2">
                  <c:v>TBLAM %</c:v>
                </c:pt>
              </c:strCache>
            </c:strRef>
          </c:cat>
          <c:val>
            <c:numRef>
              <c:f>'[TB LAM utilization January to March 2018 (1).xlsx]Positives'!$J$22:$J$24</c:f>
              <c:numCache>
                <c:formatCode>General</c:formatCode>
                <c:ptCount val="3"/>
                <c:pt idx="0" formatCode="_(* #,##0_);_(* \(#,##0\);_(* &quot;-&quot;??_);_(@_)">
                  <c:v>2732</c:v>
                </c:pt>
                <c:pt idx="1">
                  <c:v>284</c:v>
                </c:pt>
                <c:pt idx="2" formatCode="_(* #,##0.00_);_(* \(#,##0.00\);_(* &quot;-&quot;??_);_(@_)">
                  <c:v>10.39531478770132</c:v>
                </c:pt>
              </c:numCache>
            </c:numRef>
          </c:val>
        </c:ser>
        <c:dLbls>
          <c:showVal val="1"/>
        </c:dLbls>
        <c:axId val="45841024"/>
        <c:axId val="45658496"/>
      </c:barChart>
      <c:catAx>
        <c:axId val="45841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45658496"/>
        <c:crosses val="autoZero"/>
        <c:auto val="1"/>
        <c:lblAlgn val="ctr"/>
        <c:lblOffset val="100"/>
      </c:catAx>
      <c:valAx>
        <c:axId val="45658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8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vert="horz"/>
          <a:lstStyle/>
          <a:p>
            <a:pPr>
              <a:defRPr sz="2400"/>
            </a:pPr>
            <a:r>
              <a:rPr lang="en-US" sz="2400" dirty="0" smtClean="0"/>
              <a:t>Overall TB Burden</a:t>
            </a:r>
            <a:endParaRPr lang="en-US" sz="2400" dirty="0"/>
          </a:p>
        </c:rich>
      </c:tx>
      <c:layout>
        <c:manualLayout>
          <c:xMode val="edge"/>
          <c:yMode val="edge"/>
          <c:x val="0.2761967333701123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'[TB LAM utilization January to March 2018 (1).xlsx]Positives'!$A$5</c:f>
              <c:strCache>
                <c:ptCount val="1"/>
                <c:pt idx="0">
                  <c:v>All TB cases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4615002072109456E-3"/>
                  <c:y val="-4.6837236030704728E-2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1.7295597484276732E-3"/>
                  <c:y val="0.16226279527559054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0.28675283514089073"/>
                  <c:y val="0.20056963582677184"/>
                </c:manualLayout>
              </c:layout>
              <c:showVal val="1"/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Val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'[TB LAM utilization January to March 2018 (1).xlsx]Positives'!$B$4:$D$4</c:f>
              <c:strCache>
                <c:ptCount val="3"/>
                <c:pt idx="0">
                  <c:v>PBC</c:v>
                </c:pt>
                <c:pt idx="1">
                  <c:v>PCD</c:v>
                </c:pt>
                <c:pt idx="2">
                  <c:v>EPTB</c:v>
                </c:pt>
              </c:strCache>
            </c:strRef>
          </c:cat>
          <c:val>
            <c:numRef>
              <c:f>'[TB LAM utilization January to March 2018 (1).xlsx]Positives'!$B$5:$D$5</c:f>
              <c:numCache>
                <c:formatCode>_(* #,##0_);_(* \(#,##0\);_(* "-"??_);_(@_)</c:formatCode>
                <c:ptCount val="3"/>
                <c:pt idx="0">
                  <c:v>7684</c:v>
                </c:pt>
                <c:pt idx="1">
                  <c:v>5108</c:v>
                </c:pt>
                <c:pt idx="2">
                  <c:v>965</c:v>
                </c:pt>
              </c:numCache>
            </c:numRef>
          </c:val>
        </c:ser>
        <c:ser>
          <c:idx val="1"/>
          <c:order val="1"/>
          <c:tx>
            <c:strRef>
              <c:f>'[TB LAM utilization January to March 2018 (1).xlsx]Positives'!$A$6</c:f>
              <c:strCache>
                <c:ptCount val="1"/>
                <c:pt idx="0">
                  <c:v>%age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'[TB LAM utilization January to March 2018 (1).xlsx]Positives'!$B$4:$D$4</c:f>
              <c:strCache>
                <c:ptCount val="3"/>
                <c:pt idx="0">
                  <c:v>PBC</c:v>
                </c:pt>
                <c:pt idx="1">
                  <c:v>PCD</c:v>
                </c:pt>
                <c:pt idx="2">
                  <c:v>EPTB</c:v>
                </c:pt>
              </c:strCache>
            </c:strRef>
          </c:cat>
          <c:val>
            <c:numRef>
              <c:f>'[TB LAM utilization January to March 2018 (1).xlsx]Positives'!$B$6:$D$6</c:f>
              <c:numCache>
                <c:formatCode>_(* #,##0.0_);_(* \(#,##0.0\);_(* "-"??_);_(@_)</c:formatCode>
                <c:ptCount val="3"/>
                <c:pt idx="0">
                  <c:v>55.855200988587626</c:v>
                </c:pt>
                <c:pt idx="1">
                  <c:v>37.130188267790942</c:v>
                </c:pt>
                <c:pt idx="2">
                  <c:v>7.0146107436214287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Contribution of </a:t>
            </a:r>
            <a:r>
              <a:rPr lang="en-US" dirty="0" smtClean="0"/>
              <a:t>TB LAM </a:t>
            </a:r>
            <a:r>
              <a:rPr lang="en-US" sz="2400" b="1" i="0" u="none" strike="noStrike" baseline="0" dirty="0" smtClean="0"/>
              <a:t>to notification of</a:t>
            </a:r>
            <a:r>
              <a:rPr lang="en-US" dirty="0" smtClean="0"/>
              <a:t> </a:t>
            </a:r>
            <a:r>
              <a:rPr lang="en-US" dirty="0"/>
              <a:t>All PCD and EPTB </a:t>
            </a:r>
          </a:p>
        </c:rich>
      </c:tx>
      <c:layout>
        <c:manualLayout>
          <c:xMode val="edge"/>
          <c:yMode val="edge"/>
          <c:x val="0.14394151504429467"/>
          <c:y val="1.0404316415079924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4.68</a:t>
                    </a:r>
                    <a:r>
                      <a:rPr lang="en-US" dirty="0"/>
                      <a:t> </a:t>
                    </a:r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'[TB LAM utilization January to March 2018 (1).xlsx]Positives'!$I$13:$I$15</c:f>
              <c:strCache>
                <c:ptCount val="3"/>
                <c:pt idx="0">
                  <c:v>PCD &amp; EPTB</c:v>
                </c:pt>
                <c:pt idx="1">
                  <c:v>TBLAM</c:v>
                </c:pt>
                <c:pt idx="2">
                  <c:v>TBLAM %</c:v>
                </c:pt>
              </c:strCache>
            </c:strRef>
          </c:cat>
          <c:val>
            <c:numRef>
              <c:f>'[TB LAM utilization January to March 2018 (1).xlsx]Positives'!$J$13:$J$15</c:f>
              <c:numCache>
                <c:formatCode>General</c:formatCode>
                <c:ptCount val="3"/>
                <c:pt idx="0" formatCode="_(* #,##0_);_(* \(#,##0\);_(* &quot;-&quot;??_);_(@_)">
                  <c:v>6073</c:v>
                </c:pt>
                <c:pt idx="1">
                  <c:v>284</c:v>
                </c:pt>
                <c:pt idx="2" formatCode="_(* #,##0.00_);_(* \(#,##0.00\);_(* &quot;-&quot;??_);_(@_)">
                  <c:v>4.6764366869751353</c:v>
                </c:pt>
              </c:numCache>
            </c:numRef>
          </c:val>
        </c:ser>
        <c:dLbls>
          <c:showVal val="1"/>
        </c:dLbls>
        <c:axId val="45938176"/>
        <c:axId val="45939712"/>
      </c:barChart>
      <c:catAx>
        <c:axId val="4593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45939712"/>
        <c:crosses val="autoZero"/>
        <c:auto val="1"/>
        <c:lblAlgn val="ctr"/>
        <c:lblOffset val="100"/>
      </c:catAx>
      <c:valAx>
        <c:axId val="45939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93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baseline="0" dirty="0">
                <a:solidFill>
                  <a:schemeClr val="tx1"/>
                </a:solidFill>
                <a:effectLst/>
              </a:rPr>
              <a:t>A Graph showing training targets Vs actual trained facilities</a:t>
            </a:r>
            <a:endParaRPr lang="en-US" sz="3600" dirty="0">
              <a:solidFill>
                <a:schemeClr val="tx1"/>
              </a:solidFill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'[TB LAM utilization January to March 2018 (1).xlsx]Target to be trained'!$D$1</c:f>
              <c:strCache>
                <c:ptCount val="1"/>
                <c:pt idx="0">
                  <c:v>Training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'[TB LAM utilization January to March 2018 (1).xlsx]Target to be trained'!$C$2:$C$7</c:f>
              <c:strCache>
                <c:ptCount val="6"/>
                <c:pt idx="0">
                  <c:v>HCII</c:v>
                </c:pt>
                <c:pt idx="1">
                  <c:v>HCIII</c:v>
                </c:pt>
                <c:pt idx="2">
                  <c:v>HCIV</c:v>
                </c:pt>
                <c:pt idx="3">
                  <c:v>General Hosp</c:v>
                </c:pt>
                <c:pt idx="4">
                  <c:v>RRH</c:v>
                </c:pt>
                <c:pt idx="5">
                  <c:v>NRH</c:v>
                </c:pt>
              </c:strCache>
            </c:strRef>
          </c:cat>
          <c:val>
            <c:numRef>
              <c:f>'[TB LAM utilization January to March 2018 (1).xlsx]Target to be trained'!$D$2:$D$7</c:f>
              <c:numCache>
                <c:formatCode>General</c:formatCode>
                <c:ptCount val="6"/>
                <c:pt idx="2">
                  <c:v>188</c:v>
                </c:pt>
                <c:pt idx="3">
                  <c:v>125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'[TB LAM utilization January to March 2018 (1).xlsx]Target to be trained'!$E$1</c:f>
              <c:strCache>
                <c:ptCount val="1"/>
                <c:pt idx="0">
                  <c:v>Actual Trained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'[TB LAM utilization January to March 2018 (1).xlsx]Target to be trained'!$C$2:$C$7</c:f>
              <c:strCache>
                <c:ptCount val="6"/>
                <c:pt idx="0">
                  <c:v>HCII</c:v>
                </c:pt>
                <c:pt idx="1">
                  <c:v>HCIII</c:v>
                </c:pt>
                <c:pt idx="2">
                  <c:v>HCIV</c:v>
                </c:pt>
                <c:pt idx="3">
                  <c:v>General Hosp</c:v>
                </c:pt>
                <c:pt idx="4">
                  <c:v>RRH</c:v>
                </c:pt>
                <c:pt idx="5">
                  <c:v>NRH</c:v>
                </c:pt>
              </c:strCache>
            </c:strRef>
          </c:cat>
          <c:val>
            <c:numRef>
              <c:f>'[TB LAM utilization January to March 2018 (1).xlsx]Target to be trained'!$E$2:$E$7</c:f>
              <c:numCache>
                <c:formatCode>General</c:formatCode>
                <c:ptCount val="6"/>
                <c:pt idx="0">
                  <c:v>12</c:v>
                </c:pt>
                <c:pt idx="1">
                  <c:v>56</c:v>
                </c:pt>
                <c:pt idx="2">
                  <c:v>98</c:v>
                </c:pt>
                <c:pt idx="3">
                  <c:v>101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'[TB LAM utilization January to March 2018 (1).xlsx]Target to be trained'!$F$1</c:f>
              <c:strCache>
                <c:ptCount val="1"/>
                <c:pt idx="0">
                  <c:v>%age Trained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'[TB LAM utilization January to March 2018 (1).xlsx]Target to be trained'!$C$2:$C$7</c:f>
              <c:strCache>
                <c:ptCount val="6"/>
                <c:pt idx="0">
                  <c:v>HCII</c:v>
                </c:pt>
                <c:pt idx="1">
                  <c:v>HCIII</c:v>
                </c:pt>
                <c:pt idx="2">
                  <c:v>HCIV</c:v>
                </c:pt>
                <c:pt idx="3">
                  <c:v>General Hosp</c:v>
                </c:pt>
                <c:pt idx="4">
                  <c:v>RRH</c:v>
                </c:pt>
                <c:pt idx="5">
                  <c:v>NRH</c:v>
                </c:pt>
              </c:strCache>
            </c:strRef>
          </c:cat>
          <c:val>
            <c:numRef>
              <c:f>'[TB LAM utilization January to March 2018 (1).xlsx]Target to be trained'!$F$2:$F$7</c:f>
              <c:numCache>
                <c:formatCode>General</c:formatCode>
                <c:ptCount val="6"/>
                <c:pt idx="2" formatCode="0.0">
                  <c:v>52.12765957446809</c:v>
                </c:pt>
                <c:pt idx="3" formatCode="0.0">
                  <c:v>80.800000000000011</c:v>
                </c:pt>
                <c:pt idx="4" formatCode="0.0">
                  <c:v>100</c:v>
                </c:pt>
                <c:pt idx="5" formatCode="0.0">
                  <c:v>100</c:v>
                </c:pt>
              </c:numCache>
            </c:numRef>
          </c:val>
        </c:ser>
        <c:dLbls>
          <c:showVal val="1"/>
        </c:dLbls>
        <c:gapWidth val="219"/>
        <c:overlap val="-27"/>
        <c:axId val="46002944"/>
        <c:axId val="46004480"/>
      </c:barChart>
      <c:catAx>
        <c:axId val="46002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4480"/>
        <c:crosses val="autoZero"/>
        <c:auto val="1"/>
        <c:lblAlgn val="ctr"/>
        <c:lblOffset val="100"/>
      </c:catAx>
      <c:valAx>
        <c:axId val="46004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0.65393</cdr:x>
      <cdr:y>0.17466</cdr:y>
    </cdr:from>
    <cdr:to>
      <cdr:x>0.97452</cdr:x>
      <cdr:y>0.41438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911599" y="647700"/>
          <a:ext cx="1917700" cy="889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5B9BD5"/>
        </a:solidFill>
        <a:ln xmlns:a="http://schemas.openxmlformats.org/drawingml/2006/main" w="12700" cap="flat" cmpd="sng" algn="ctr">
          <a:solidFill>
            <a:srgbClr val="5B9BD5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ysClr val="windowText" lastClr="000000"/>
              </a:solidFill>
            </a:rPr>
            <a:t>5,013 TB cases</a:t>
          </a:r>
          <a:endParaRPr lang="en-US" sz="20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0.68463</cdr:x>
      <cdr:y>0.20364</cdr:y>
    </cdr:from>
    <cdr:to>
      <cdr:x>0.98603</cdr:x>
      <cdr:y>0.45818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356100" y="711199"/>
          <a:ext cx="1917700" cy="8890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</a:rPr>
            <a:t>13,757 TB cases</a:t>
          </a:r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29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14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01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674773" y="6587099"/>
            <a:ext cx="1097280" cy="239395"/>
          </a:xfrm>
          <a:prstGeom prst="rect">
            <a:avLst/>
          </a:prstGeom>
        </p:spPr>
        <p:txBody>
          <a:bodyPr/>
          <a:lstStyle/>
          <a:p>
            <a:fld id="{D90E500F-0057-4436-88E2-891D91D80760}" type="slidenum">
              <a:rPr lang="en-US" smtClean="0">
                <a:solidFill>
                  <a:srgbClr val="B5B7B4"/>
                </a:solidFill>
              </a:rPr>
              <a:pPr/>
              <a:t>‹#›</a:t>
            </a:fld>
            <a:endParaRPr lang="en-US" dirty="0">
              <a:solidFill>
                <a:srgbClr val="B5B7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65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5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72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8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83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36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0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54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9CB8-E9EC-4896-B5EB-4A344782073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9135-748F-46A0-A39B-DE11C6F7B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10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TB LAM IMPLEMENTATION IN UGANDA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ASIIMWE RAYMOND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273231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84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862013"/>
            <a:ext cx="91821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5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Inadequate trainings</a:t>
            </a:r>
          </a:p>
          <a:p>
            <a:r>
              <a:rPr lang="en-US" dirty="0" smtClean="0"/>
              <a:t>Diversion from correct use of LAM</a:t>
            </a:r>
          </a:p>
          <a:p>
            <a:r>
              <a:rPr lang="en-US" dirty="0" smtClean="0"/>
              <a:t>Improper classification of patients</a:t>
            </a:r>
          </a:p>
          <a:p>
            <a:r>
              <a:rPr lang="en-US" dirty="0" smtClean="0"/>
              <a:t>Low utilization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8"/>
          <a:ext cx="12192000" cy="6858010"/>
        </p:xfrm>
        <a:graphic>
          <a:graphicData uri="http://schemas.openxmlformats.org/drawingml/2006/table">
            <a:tbl>
              <a:tblPr/>
              <a:tblGrid>
                <a:gridCol w="12192000"/>
              </a:tblGrid>
              <a:tr h="32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TB LAM Data collection tool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Period_________________________________________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Stock received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Stock at hand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Total number of tests done = 1 + 2                     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Reason(s) for none utilization if no test is done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Number Males                           3. Number HIV Positive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Number Females                       4. Number HIV Positive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Total number of tests done on HIV positive clients = 3 + 4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Total Number with Positive TB LAM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Total Number linked to care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Reason(s) for none linkage to care: Died, LTFU, etc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Number of tests done on adults = 5 + 6             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Reason(s) for none utilization if no test is done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5. Number Males                           7. Number HIV Positive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6. Number Females                       8. Number HIV Positive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8"/>
          <a:ext cx="12192000" cy="6858000"/>
        </p:xfrm>
        <a:graphic>
          <a:graphicData uri="http://schemas.openxmlformats.org/drawingml/2006/table">
            <a:tbl>
              <a:tblPr/>
              <a:tblGrid>
                <a:gridCol w="121920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Number of tests done on HIV positive adults = 7 + 8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Total Number with Positive TB LAM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Total Number linked to care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Reason(s) for none linkage to care: Died, LTFU, etc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Number of tests done on children = 9 + 10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Reason(s) for none utilization if no test is done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9. Number Males                             11. Number HIV Positive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10. Number Females                       12. Number HIV Positive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Number of tests done on HIV positive children = 11 + 12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Total Number with Positive TB LAM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Total Number linked to care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Reason(s) for none linkage to care: e.g. Died, LTFU, etc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Additional Comments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10" marR="45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68600" y="0"/>
            <a:ext cx="7086600" cy="876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Preliminary findings, January to March 2018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3900" y="3873500"/>
            <a:ext cx="5981700" cy="298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4103886"/>
              </p:ext>
            </p:extLst>
          </p:nvPr>
        </p:nvGraphicFramePr>
        <p:xfrm>
          <a:off x="3594100" y="3911600"/>
          <a:ext cx="53975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0" y="889000"/>
            <a:ext cx="6273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4204095"/>
              </p:ext>
            </p:extLst>
          </p:nvPr>
        </p:nvGraphicFramePr>
        <p:xfrm>
          <a:off x="0" y="939800"/>
          <a:ext cx="62611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286500" y="876300"/>
            <a:ext cx="5905500" cy="2984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771713"/>
              </p:ext>
            </p:extLst>
          </p:nvPr>
        </p:nvGraphicFramePr>
        <p:xfrm>
          <a:off x="6388100" y="863600"/>
          <a:ext cx="5803900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416300"/>
            <a:ext cx="12192000" cy="3441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2026072"/>
              </p:ext>
            </p:extLst>
          </p:nvPr>
        </p:nvGraphicFramePr>
        <p:xfrm>
          <a:off x="0" y="3416300"/>
          <a:ext cx="61341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6817359"/>
              </p:ext>
            </p:extLst>
          </p:nvPr>
        </p:nvGraphicFramePr>
        <p:xfrm>
          <a:off x="6261100" y="3429000"/>
          <a:ext cx="59309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4123038"/>
              </p:ext>
            </p:extLst>
          </p:nvPr>
        </p:nvGraphicFramePr>
        <p:xfrm>
          <a:off x="0" y="1"/>
          <a:ext cx="5981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0087834"/>
              </p:ext>
            </p:extLst>
          </p:nvPr>
        </p:nvGraphicFramePr>
        <p:xfrm>
          <a:off x="6134100" y="0"/>
          <a:ext cx="60579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01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339</Words>
  <Application>Microsoft Office PowerPoint</Application>
  <PresentationFormat>Custom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TB LAM IMPLEMENTATION IN UGANDA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Some challenges</vt:lpstr>
      <vt:lpstr>Slide 15</vt:lpstr>
      <vt:lpstr>Slide 16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RAYMOND</cp:lastModifiedBy>
  <cp:revision>15</cp:revision>
  <dcterms:created xsi:type="dcterms:W3CDTF">2018-09-05T10:21:06Z</dcterms:created>
  <dcterms:modified xsi:type="dcterms:W3CDTF">2018-09-07T06:22:24Z</dcterms:modified>
</cp:coreProperties>
</file>